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-60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co\Dropbox\Neuro%20Personal\Reward_Circuitry_DTI\For_CABN_Publication\Figure_Generation_Workbook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co\Dropbox\Neuro%20Personal\Reward_Circuitry_DTI\For_CABN_Publication\Figure_Generation_Workbook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icco\Dropbox\Neuro%20Personal\Reward_Circuitry_DTI\For_CABN_Publication\Figure_Generation_Workbook.xlsx" TargetMode="External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Average</a:t>
            </a:r>
            <a:r>
              <a:rPr lang="en-US" baseline="0" dirty="0" smtClean="0"/>
              <a:t> Recall Performance Across 5 Lists</a:t>
            </a:r>
            <a:endParaRPr lang="en-US" dirty="0"/>
          </a:p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91876805576797"/>
          <c:y val="0.107941961770621"/>
          <c:w val="0.661630537225058"/>
          <c:h val="0.78419488633688"/>
        </c:manualLayout>
      </c:layout>
      <c:barChart>
        <c:barDir val="col"/>
        <c:grouping val="clustered"/>
        <c:varyColors val="0"/>
        <c:ser>
          <c:idx val="0"/>
          <c:order val="0"/>
          <c:tx>
            <c:v>High Value</c:v>
          </c:tx>
          <c:spPr>
            <a:gradFill rotWithShape="1">
              <a:gsLst>
                <a:gs pos="0">
                  <a:schemeClr val="accent4">
                    <a:shade val="76000"/>
                    <a:tint val="98000"/>
                    <a:lumMod val="114000"/>
                  </a:schemeClr>
                </a:gs>
                <a:gs pos="100000">
                  <a:schemeClr val="accent4">
                    <a:shade val="76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.14446227929374"/>
                  <c:y val="-0.0163487738419618"/>
                </c:manualLayout>
              </c:layout>
              <c:tx>
                <c:rich>
                  <a:bodyPr/>
                  <a:lstStyle/>
                  <a:p>
                    <a:r>
                      <a:rPr lang="en-US" sz="1500" b="1"/>
                      <a:t>****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Behavioral!$S$22</c:f>
                <c:numCache>
                  <c:formatCode>General</c:formatCode>
                  <c:ptCount val="1"/>
                  <c:pt idx="0">
                    <c:v>0.0348421694241374</c:v>
                  </c:pt>
                </c:numCache>
              </c:numRef>
            </c:plus>
            <c:minus>
              <c:numRef>
                <c:f>Behavioral!$S$22</c:f>
                <c:numCache>
                  <c:formatCode>General</c:formatCode>
                  <c:ptCount val="1"/>
                  <c:pt idx="0">
                    <c:v>0.0348421694241374</c:v>
                  </c:pt>
                </c:numCache>
              </c:numRef>
            </c:minus>
            <c:spPr>
              <a:solidFill>
                <a:schemeClr val="tx1"/>
              </a:solidFill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Behavioral!$S$21</c:f>
              <c:numCache>
                <c:formatCode>General</c:formatCode>
                <c:ptCount val="1"/>
                <c:pt idx="0">
                  <c:v>0.721052631578947</c:v>
                </c:pt>
              </c:numCache>
            </c:numRef>
          </c:val>
        </c:ser>
        <c:ser>
          <c:idx val="1"/>
          <c:order val="1"/>
          <c:tx>
            <c:v>Low Value</c:v>
          </c:tx>
          <c:spPr>
            <a:gradFill rotWithShape="1">
              <a:gsLst>
                <a:gs pos="0">
                  <a:schemeClr val="accent4">
                    <a:tint val="77000"/>
                    <a:tint val="98000"/>
                    <a:lumMod val="114000"/>
                  </a:schemeClr>
                </a:gs>
                <a:gs pos="100000">
                  <a:schemeClr val="accent4">
                    <a:tint val="77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Behavioral!$R$22</c:f>
                <c:numCache>
                  <c:formatCode>General</c:formatCode>
                  <c:ptCount val="1"/>
                  <c:pt idx="0">
                    <c:v>0.0506330308365907</c:v>
                  </c:pt>
                </c:numCache>
              </c:numRef>
            </c:plus>
            <c:minus>
              <c:numRef>
                <c:f>Behavioral!$R$22</c:f>
                <c:numCache>
                  <c:formatCode>General</c:formatCode>
                  <c:ptCount val="1"/>
                  <c:pt idx="0">
                    <c:v>0.0506330308365907</c:v>
                  </c:pt>
                </c:numCache>
              </c:numRef>
            </c:minus>
            <c:spPr>
              <a:solidFill>
                <a:schemeClr val="tx1"/>
              </a:solidFill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val>
            <c:numRef>
              <c:f>Behavioral!$R$21</c:f>
              <c:numCache>
                <c:formatCode>General</c:formatCode>
                <c:ptCount val="1"/>
                <c:pt idx="0">
                  <c:v>0.264912280701754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8818488"/>
        <c:axId val="2109065464"/>
      </c:barChart>
      <c:catAx>
        <c:axId val="210881848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5</a:t>
                </a:r>
                <a:r>
                  <a:rPr lang="en-US" baseline="0"/>
                  <a:t> List Average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out"/>
        <c:minorTickMark val="none"/>
        <c:tickLblPos val="nextTo"/>
        <c:crossAx val="2109065464"/>
        <c:crosses val="autoZero"/>
        <c:auto val="1"/>
        <c:lblAlgn val="ctr"/>
        <c:lblOffset val="100"/>
        <c:noMultiLvlLbl val="0"/>
      </c:catAx>
      <c:valAx>
        <c:axId val="2109065464"/>
        <c:scaling>
          <c:orientation val="minMax"/>
          <c:max val="0.9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/>
                  <a:t>Proportion Recalled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81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3885224193813"/>
          <c:y val="0.358529558950155"/>
          <c:w val="0.196985189688521"/>
          <c:h val="0.174516789309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29070144419"/>
          <c:y val="0.0636743128952172"/>
          <c:w val="0.696614967157689"/>
          <c:h val="0.794508659325721"/>
        </c:manualLayout>
      </c:layout>
      <c:scatterChart>
        <c:scatterStyle val="lineMarker"/>
        <c:varyColors val="0"/>
        <c:ser>
          <c:idx val="0"/>
          <c:order val="0"/>
          <c:tx>
            <c:v>Individual Subject</c:v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9525" cap="rnd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trendline>
            <c:name>r=.7464(p&lt;.0005)</c:name>
            <c:spPr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0.236513493362975"/>
                  <c:y val="0.43216586234841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'Left Uncinate FA'!$B$3:$B$21</c:f>
              <c:numCache>
                <c:formatCode>General</c:formatCode>
                <c:ptCount val="19"/>
                <c:pt idx="0">
                  <c:v>0.285509</c:v>
                </c:pt>
                <c:pt idx="1">
                  <c:v>0.336661</c:v>
                </c:pt>
                <c:pt idx="2">
                  <c:v>0.355376</c:v>
                </c:pt>
                <c:pt idx="3">
                  <c:v>0.341501</c:v>
                </c:pt>
                <c:pt idx="4">
                  <c:v>0.391378</c:v>
                </c:pt>
                <c:pt idx="5">
                  <c:v>0.357926</c:v>
                </c:pt>
                <c:pt idx="6">
                  <c:v>0.387827</c:v>
                </c:pt>
                <c:pt idx="7">
                  <c:v>0.380782</c:v>
                </c:pt>
                <c:pt idx="8">
                  <c:v>0.352261</c:v>
                </c:pt>
                <c:pt idx="9">
                  <c:v>0.364219</c:v>
                </c:pt>
                <c:pt idx="10">
                  <c:v>0.365663</c:v>
                </c:pt>
                <c:pt idx="11">
                  <c:v>0.33728</c:v>
                </c:pt>
                <c:pt idx="12">
                  <c:v>0.325036</c:v>
                </c:pt>
                <c:pt idx="13">
                  <c:v>0.357744</c:v>
                </c:pt>
                <c:pt idx="14">
                  <c:v>0.325008</c:v>
                </c:pt>
                <c:pt idx="15">
                  <c:v>0.385424</c:v>
                </c:pt>
                <c:pt idx="16">
                  <c:v>0.370679</c:v>
                </c:pt>
                <c:pt idx="17">
                  <c:v>0.297702</c:v>
                </c:pt>
                <c:pt idx="18">
                  <c:v>0.344897</c:v>
                </c:pt>
              </c:numCache>
            </c:numRef>
          </c:xVal>
          <c:yVal>
            <c:numRef>
              <c:f>'Left Uncinate FA'!$C$3:$C$21</c:f>
              <c:numCache>
                <c:formatCode>General</c:formatCode>
                <c:ptCount val="19"/>
                <c:pt idx="0">
                  <c:v>4.0</c:v>
                </c:pt>
                <c:pt idx="1">
                  <c:v>7.4</c:v>
                </c:pt>
                <c:pt idx="2">
                  <c:v>8.6</c:v>
                </c:pt>
                <c:pt idx="3">
                  <c:v>7.0</c:v>
                </c:pt>
                <c:pt idx="4">
                  <c:v>11.4</c:v>
                </c:pt>
                <c:pt idx="5">
                  <c:v>9.6</c:v>
                </c:pt>
                <c:pt idx="6">
                  <c:v>11.2</c:v>
                </c:pt>
                <c:pt idx="7">
                  <c:v>8.6</c:v>
                </c:pt>
                <c:pt idx="8">
                  <c:v>8.6</c:v>
                </c:pt>
                <c:pt idx="9">
                  <c:v>9.200000000000001</c:v>
                </c:pt>
                <c:pt idx="10">
                  <c:v>11.6</c:v>
                </c:pt>
                <c:pt idx="11">
                  <c:v>6.8</c:v>
                </c:pt>
                <c:pt idx="12">
                  <c:v>10.0</c:v>
                </c:pt>
                <c:pt idx="13">
                  <c:v>7.2</c:v>
                </c:pt>
                <c:pt idx="14">
                  <c:v>8.4</c:v>
                </c:pt>
                <c:pt idx="15">
                  <c:v>10.0</c:v>
                </c:pt>
                <c:pt idx="16">
                  <c:v>8.6</c:v>
                </c:pt>
                <c:pt idx="17">
                  <c:v>6.8</c:v>
                </c:pt>
                <c:pt idx="18">
                  <c:v>9.4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685272"/>
        <c:axId val="2109658648"/>
      </c:scatterChart>
      <c:valAx>
        <c:axId val="2109685272"/>
        <c:scaling>
          <c:orientation val="minMax"/>
          <c:max val="0.4"/>
          <c:min val="0.2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dirty="0"/>
                  <a:t>Fractional Anisotropy </a:t>
                </a:r>
                <a:r>
                  <a:rPr lang="en-US" sz="1500" dirty="0" smtClean="0"/>
                  <a:t>Along</a:t>
                </a:r>
                <a:r>
                  <a:rPr lang="en-US" sz="1500" baseline="0" dirty="0" smtClean="0"/>
                  <a:t> </a:t>
                </a:r>
                <a:r>
                  <a:rPr lang="en-US" sz="1500" baseline="0" dirty="0"/>
                  <a:t>Left Uncinate</a:t>
                </a:r>
                <a:endParaRPr lang="en-US" sz="1500" dirty="0"/>
              </a:p>
            </c:rich>
          </c:tx>
          <c:layout>
            <c:manualLayout>
              <c:xMode val="edge"/>
              <c:yMode val="edge"/>
              <c:x val="0.083336857630988"/>
              <c:y val="0.9324433777918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658648"/>
        <c:crosses val="autoZero"/>
        <c:crossBetween val="midCat"/>
      </c:valAx>
      <c:valAx>
        <c:axId val="2109658648"/>
        <c:scaling>
          <c:orientation val="minMax"/>
          <c:min val="0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dirty="0" smtClean="0"/>
                  <a:t># High Value</a:t>
                </a:r>
                <a:r>
                  <a:rPr lang="en-US" sz="1500" baseline="0" dirty="0" smtClean="0"/>
                  <a:t> Words Recalled</a:t>
                </a:r>
                <a:endParaRPr lang="en-US" sz="1500" baseline="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685272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39203266341013"/>
          <c:y val="0.640565446173462"/>
          <c:w val="0.257902099260545"/>
          <c:h val="0.165703674618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lIns="2" anchor="t" anchorCtr="0">
            <a:spAutoFit/>
          </a:bodyPr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Low Value</a:t>
            </a:r>
            <a:r>
              <a:rPr lang="en-US" baseline="0" dirty="0" smtClean="0"/>
              <a:t> Recall vs. UF FA</a:t>
            </a:r>
            <a:endParaRPr lang="en-US" dirty="0"/>
          </a:p>
        </c:rich>
      </c:tx>
      <c:layout>
        <c:manualLayout>
          <c:xMode val="edge"/>
          <c:yMode val="edge"/>
          <c:x val="0.185083667770673"/>
          <c:y val="0.029861746739041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7876531316659"/>
          <c:y val="0.180685911177383"/>
          <c:w val="0.674554857404035"/>
          <c:h val="0.677393881873805"/>
        </c:manualLayout>
      </c:layout>
      <c:scatterChart>
        <c:scatterStyle val="lineMarker"/>
        <c:varyColors val="0"/>
        <c:ser>
          <c:idx val="0"/>
          <c:order val="0"/>
          <c:tx>
            <c:v>Individual Subject</c:v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9525" cap="rnd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trendline>
            <c:name>r=.219(p=.81)</c:name>
            <c:spPr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0.247378123708933"/>
                  <c:y val="-0.35814067127154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'Left Uncinate FA'!$B$3:$B$21</c:f>
              <c:numCache>
                <c:formatCode>General</c:formatCode>
                <c:ptCount val="19"/>
                <c:pt idx="0">
                  <c:v>0.285509</c:v>
                </c:pt>
                <c:pt idx="1">
                  <c:v>0.336661</c:v>
                </c:pt>
                <c:pt idx="2">
                  <c:v>0.355376</c:v>
                </c:pt>
                <c:pt idx="3">
                  <c:v>0.341501</c:v>
                </c:pt>
                <c:pt idx="4">
                  <c:v>0.391378</c:v>
                </c:pt>
                <c:pt idx="5">
                  <c:v>0.357926</c:v>
                </c:pt>
                <c:pt idx="6">
                  <c:v>0.387827</c:v>
                </c:pt>
                <c:pt idx="7">
                  <c:v>0.380782</c:v>
                </c:pt>
                <c:pt idx="8">
                  <c:v>0.352261</c:v>
                </c:pt>
                <c:pt idx="9">
                  <c:v>0.364219</c:v>
                </c:pt>
                <c:pt idx="10">
                  <c:v>0.365663</c:v>
                </c:pt>
                <c:pt idx="11">
                  <c:v>0.33728</c:v>
                </c:pt>
                <c:pt idx="12">
                  <c:v>0.325036</c:v>
                </c:pt>
                <c:pt idx="13">
                  <c:v>0.357744</c:v>
                </c:pt>
                <c:pt idx="14">
                  <c:v>0.325008</c:v>
                </c:pt>
                <c:pt idx="15">
                  <c:v>0.385424</c:v>
                </c:pt>
                <c:pt idx="16">
                  <c:v>0.370679</c:v>
                </c:pt>
                <c:pt idx="17">
                  <c:v>0.297702</c:v>
                </c:pt>
                <c:pt idx="18">
                  <c:v>0.344897</c:v>
                </c:pt>
              </c:numCache>
            </c:numRef>
          </c:xVal>
          <c:yVal>
            <c:numRef>
              <c:f>'Left Uncinate FA'!$D$3:$D$21</c:f>
              <c:numCache>
                <c:formatCode>General</c:formatCode>
                <c:ptCount val="19"/>
                <c:pt idx="0">
                  <c:v>0.8</c:v>
                </c:pt>
                <c:pt idx="1">
                  <c:v>4.0</c:v>
                </c:pt>
                <c:pt idx="2">
                  <c:v>7.0</c:v>
                </c:pt>
                <c:pt idx="3">
                  <c:v>0.6</c:v>
                </c:pt>
                <c:pt idx="4">
                  <c:v>1.0</c:v>
                </c:pt>
                <c:pt idx="5">
                  <c:v>1.2</c:v>
                </c:pt>
                <c:pt idx="6">
                  <c:v>5.6</c:v>
                </c:pt>
                <c:pt idx="7">
                  <c:v>1.6</c:v>
                </c:pt>
                <c:pt idx="8">
                  <c:v>4.2</c:v>
                </c:pt>
                <c:pt idx="9">
                  <c:v>0.0</c:v>
                </c:pt>
                <c:pt idx="10">
                  <c:v>6.4</c:v>
                </c:pt>
                <c:pt idx="11">
                  <c:v>2.2</c:v>
                </c:pt>
                <c:pt idx="12">
                  <c:v>4.2</c:v>
                </c:pt>
                <c:pt idx="13">
                  <c:v>1.0</c:v>
                </c:pt>
                <c:pt idx="14">
                  <c:v>0.4</c:v>
                </c:pt>
                <c:pt idx="15">
                  <c:v>8.4</c:v>
                </c:pt>
                <c:pt idx="16">
                  <c:v>1.2</c:v>
                </c:pt>
                <c:pt idx="17">
                  <c:v>2.8</c:v>
                </c:pt>
                <c:pt idx="18">
                  <c:v>7.8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566312"/>
        <c:axId val="2109559208"/>
      </c:scatterChart>
      <c:valAx>
        <c:axId val="2109566312"/>
        <c:scaling>
          <c:orientation val="minMax"/>
          <c:max val="0.4"/>
          <c:min val="0.2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Fractional Anisotropy</a:t>
                </a:r>
                <a:r>
                  <a:rPr lang="en-US" baseline="0" dirty="0"/>
                  <a:t> Along Left </a:t>
                </a:r>
                <a:r>
                  <a:rPr lang="en-US" baseline="0" dirty="0" err="1"/>
                  <a:t>Uncinate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43663895374706"/>
              <c:y val="0.9215845921082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559208"/>
        <c:crosses val="autoZero"/>
        <c:crossBetween val="midCat"/>
      </c:valAx>
      <c:valAx>
        <c:axId val="2109559208"/>
        <c:scaling>
          <c:orientation val="minMax"/>
          <c:max val="14.0"/>
          <c:min val="0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# Low Value Words Recalled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566312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61505565928741"/>
          <c:y val="0.186442467721739"/>
          <c:w val="0.2316334026553"/>
          <c:h val="0.1400291478008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Individual Subject</c:v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9525" cap="rnd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trendline>
            <c:name>r=.441(p&lt;.05)</c:name>
            <c:spPr>
              <a:ln w="9525" cap="rnd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0.237158553741324"/>
                  <c:y val="0.31404337980179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'Nacc - VTA Connectivity'!$C$4:$C$22</c:f>
              <c:numCache>
                <c:formatCode>General</c:formatCode>
                <c:ptCount val="19"/>
                <c:pt idx="0">
                  <c:v>621.0</c:v>
                </c:pt>
                <c:pt idx="1">
                  <c:v>368.0</c:v>
                </c:pt>
                <c:pt idx="2">
                  <c:v>649.0</c:v>
                </c:pt>
                <c:pt idx="3">
                  <c:v>714.0</c:v>
                </c:pt>
                <c:pt idx="4">
                  <c:v>655.0</c:v>
                </c:pt>
                <c:pt idx="5">
                  <c:v>679.0</c:v>
                </c:pt>
                <c:pt idx="6">
                  <c:v>519.0</c:v>
                </c:pt>
                <c:pt idx="7">
                  <c:v>708.0</c:v>
                </c:pt>
                <c:pt idx="8">
                  <c:v>559.0</c:v>
                </c:pt>
                <c:pt idx="9">
                  <c:v>661.0</c:v>
                </c:pt>
                <c:pt idx="10">
                  <c:v>677.0</c:v>
                </c:pt>
                <c:pt idx="11">
                  <c:v>517.0</c:v>
                </c:pt>
                <c:pt idx="12">
                  <c:v>689.0</c:v>
                </c:pt>
                <c:pt idx="13">
                  <c:v>778.0</c:v>
                </c:pt>
                <c:pt idx="14">
                  <c:v>579.0</c:v>
                </c:pt>
                <c:pt idx="15">
                  <c:v>352.0</c:v>
                </c:pt>
                <c:pt idx="16">
                  <c:v>327.0</c:v>
                </c:pt>
                <c:pt idx="17">
                  <c:v>479.0</c:v>
                </c:pt>
                <c:pt idx="18">
                  <c:v>570.0</c:v>
                </c:pt>
              </c:numCache>
            </c:numRef>
          </c:xVal>
          <c:yVal>
            <c:numRef>
              <c:f>'Nacc - VTA Connectivity'!$D$4:$D$22</c:f>
              <c:numCache>
                <c:formatCode>General</c:formatCode>
                <c:ptCount val="19"/>
                <c:pt idx="0">
                  <c:v>0.584789699</c:v>
                </c:pt>
                <c:pt idx="1">
                  <c:v>0.340015086</c:v>
                </c:pt>
                <c:pt idx="2">
                  <c:v>0.211709811</c:v>
                </c:pt>
                <c:pt idx="3">
                  <c:v>0.794801831</c:v>
                </c:pt>
                <c:pt idx="4">
                  <c:v>0.940299136</c:v>
                </c:pt>
                <c:pt idx="5">
                  <c:v>0.778166483</c:v>
                </c:pt>
                <c:pt idx="6">
                  <c:v>0.656086609</c:v>
                </c:pt>
                <c:pt idx="7">
                  <c:v>0.642584454</c:v>
                </c:pt>
                <c:pt idx="8">
                  <c:v>0.409534715</c:v>
                </c:pt>
                <c:pt idx="9">
                  <c:v>0.949245537</c:v>
                </c:pt>
                <c:pt idx="10">
                  <c:v>0.793102621</c:v>
                </c:pt>
                <c:pt idx="11">
                  <c:v>0.49287341</c:v>
                </c:pt>
                <c:pt idx="12">
                  <c:v>0.661125142</c:v>
                </c:pt>
                <c:pt idx="13">
                  <c:v>0.641765817</c:v>
                </c:pt>
                <c:pt idx="14">
                  <c:v>0.875036315</c:v>
                </c:pt>
                <c:pt idx="15">
                  <c:v>0.238226633</c:v>
                </c:pt>
                <c:pt idx="16">
                  <c:v>0.74683328</c:v>
                </c:pt>
                <c:pt idx="17">
                  <c:v>0.42489612</c:v>
                </c:pt>
                <c:pt idx="18">
                  <c:v>0.329345477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1713480"/>
        <c:axId val="-2145473208"/>
      </c:scatterChart>
      <c:valAx>
        <c:axId val="2111713480"/>
        <c:scaling>
          <c:orientation val="minMax"/>
          <c:max val="800.0"/>
          <c:min val="300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 of</a:t>
                </a:r>
                <a:r>
                  <a:rPr lang="en-US" baseline="0" dirty="0"/>
                  <a:t> Tractable Voxels to </a:t>
                </a:r>
                <a:r>
                  <a:rPr lang="en-US" baseline="0" dirty="0" smtClean="0"/>
                  <a:t>Left </a:t>
                </a:r>
                <a:r>
                  <a:rPr lang="en-US" baseline="0" dirty="0"/>
                  <a:t>VTA from </a:t>
                </a:r>
                <a:endParaRPr lang="en-US" baseline="0" dirty="0" smtClean="0"/>
              </a:p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 smtClean="0"/>
                  <a:t>Left </a:t>
                </a:r>
                <a:r>
                  <a:rPr lang="en-US" baseline="0" dirty="0"/>
                  <a:t>Nucleus Accumbens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16745247753122"/>
              <c:y val="0.93244336765596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5473208"/>
        <c:crosses val="autoZero"/>
        <c:crossBetween val="midCat"/>
      </c:valAx>
      <c:valAx>
        <c:axId val="-2145473208"/>
        <c:scaling>
          <c:orientation val="minMax"/>
          <c:min val="0.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Selectivity</a:t>
                </a:r>
                <a:r>
                  <a:rPr lang="en-US" baseline="0" dirty="0"/>
                  <a:t> </a:t>
                </a:r>
                <a:r>
                  <a:rPr lang="en-US" baseline="0" dirty="0" smtClean="0"/>
                  <a:t>Index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713480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97229426550301"/>
          <c:y val="0.57417767139437"/>
          <c:w val="0.300582367029067"/>
          <c:h val="0.0654908274988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1A29E-DAD6-DD49-8579-7592C3000FFC}" type="datetimeFigureOut">
              <a:rPr lang="en-US" smtClean="0"/>
              <a:t>9/27/13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416B7-A97C-8A44-982F-6B6C4DEA8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89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(9/20/13 13:46) -----</a:t>
            </a:r>
          </a:p>
          <a:p>
            <a:r>
              <a:rPr lang="en-US"/>
              <a:t>no memory or recall</a:t>
            </a:r>
          </a:p>
          <a:p>
            <a:endParaRPr lang="en-US"/>
          </a:p>
          <a:p>
            <a:r>
              <a:rPr lang="en-US"/>
              <a:t>make title shorter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416B7-A97C-8A44-982F-6B6C4DEA8D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31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(9/20/13 13:46) -----</a:t>
            </a:r>
          </a:p>
          <a:p>
            <a:r>
              <a:rPr lang="en-US"/>
              <a:t>redo title</a:t>
            </a:r>
          </a:p>
          <a:p>
            <a:endParaRPr lang="en-US"/>
          </a:p>
          <a:p>
            <a:r>
              <a:rPr lang="en-US"/>
              <a:t>alan castel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416B7-A97C-8A44-982F-6B6C4DEA8D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3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(9/20/13 13:46) -----</a:t>
            </a:r>
          </a:p>
          <a:p>
            <a:r>
              <a:rPr lang="en-US"/>
              <a:t>boost size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connectivity structural segway from michael.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416B7-A97C-8A44-982F-6B6C4DEA8D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(9/20/13 13:46) -----</a:t>
            </a:r>
          </a:p>
          <a:p>
            <a:r>
              <a:rPr lang="en-US"/>
              <a:t>increase legend size.</a:t>
            </a:r>
          </a:p>
          <a:p>
            <a:endParaRPr lang="en-US"/>
          </a:p>
          <a:p>
            <a:r>
              <a:rPr lang="en-US"/>
              <a:t>put up axes first, and then display individual data.</a:t>
            </a:r>
          </a:p>
          <a:p>
            <a:endParaRPr lang="en-US"/>
          </a:p>
          <a:p>
            <a:r>
              <a:rPr lang="en-US"/>
              <a:t>emphasize that it is memory for valuable items.</a:t>
            </a:r>
          </a:p>
          <a:p>
            <a:endParaRPr lang="en-US"/>
          </a:p>
          <a:p>
            <a:r>
              <a:rPr lang="en-US"/>
              <a:t>Y-Axis Labels High Value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416B7-A97C-8A44-982F-6B6C4DEA8D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49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(9/20/13 13:46) -----</a:t>
            </a:r>
          </a:p>
          <a:p>
            <a:r>
              <a:rPr lang="en-US"/>
              <a:t>chenge to Index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show formula</a:t>
            </a:r>
          </a:p>
          <a:p>
            <a:endParaRPr lang="en-US"/>
          </a:p>
          <a:p>
            <a:r>
              <a:rPr lang="en-US"/>
              <a:t>text in same color labels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416B7-A97C-8A44-982F-6B6C4DEA8D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3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16.pn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332" y="2099554"/>
            <a:ext cx="11201400" cy="1820694"/>
          </a:xfrm>
        </p:spPr>
        <p:txBody>
          <a:bodyPr/>
          <a:lstStyle/>
          <a:p>
            <a:r>
              <a:rPr lang="en-US" sz="4000" dirty="0" smtClean="0"/>
              <a:t>Recall Performance For High Value Words Correlates With White Matter Integrity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336" y="5180208"/>
            <a:ext cx="11748407" cy="86142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Presented by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nicco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reggente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for Cognitive Forum (Data Blitz) on 9/27/13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7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37" y="2767648"/>
            <a:ext cx="4449035" cy="3321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437" y="1936064"/>
            <a:ext cx="444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Value Directed Remembering Task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48" y="3305260"/>
            <a:ext cx="5446547" cy="22466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78046" y="1936064"/>
            <a:ext cx="573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Monetary Incentive Delay 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27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797" y="469046"/>
            <a:ext cx="9404723" cy="1400530"/>
          </a:xfrm>
        </p:spPr>
        <p:txBody>
          <a:bodyPr/>
          <a:lstStyle/>
          <a:p>
            <a:r>
              <a:rPr lang="en-US" dirty="0" smtClean="0"/>
              <a:t>Behavioral Results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5194557"/>
              </p:ext>
            </p:extLst>
          </p:nvPr>
        </p:nvGraphicFramePr>
        <p:xfrm>
          <a:off x="750405" y="2547605"/>
          <a:ext cx="4747098" cy="431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99437" y="1936064"/>
            <a:ext cx="444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Value Directed Remembering Task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78046" y="1936064"/>
            <a:ext cx="573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Monetary Incentive Delay Task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48" y="3305260"/>
            <a:ext cx="5446547" cy="224664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9086850" y="3820340"/>
            <a:ext cx="1445078" cy="12164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2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0" grpId="0"/>
      <p:bldP spid="11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fMRI Results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72205" y="2388212"/>
            <a:ext cx="5119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Cue Period: Classic VTA localizer</a:t>
            </a:r>
            <a:endParaRPr lang="en-US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08" y="3111976"/>
            <a:ext cx="4315664" cy="26014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32808" y="5461907"/>
            <a:ext cx="379613" cy="2515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99437" y="1936064"/>
            <a:ext cx="4449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Value Directed Remembering Task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078046" y="1936064"/>
            <a:ext cx="573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Monetary Incentive Delay Task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13" y="2954361"/>
            <a:ext cx="2850661" cy="29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9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263" y="1352527"/>
            <a:ext cx="7976082" cy="530640"/>
          </a:xfrm>
        </p:spPr>
        <p:txBody>
          <a:bodyPr/>
          <a:lstStyle/>
          <a:p>
            <a:r>
              <a:rPr lang="en-US" dirty="0" smtClean="0"/>
              <a:t>VTA, Nucleus Accumbens, Uncinate Fasciculus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57" y="2306701"/>
            <a:ext cx="5947576" cy="1446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67" y="2306701"/>
            <a:ext cx="4234505" cy="35740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57" y="3753589"/>
            <a:ext cx="3393509" cy="20455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24" y="3753589"/>
            <a:ext cx="3393509" cy="20455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93557" y="5526784"/>
            <a:ext cx="270897" cy="244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28168" y="5526785"/>
            <a:ext cx="211132" cy="244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3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975097"/>
            <a:ext cx="5307216" cy="4195481"/>
          </a:xfrm>
        </p:spPr>
        <p:txBody>
          <a:bodyPr/>
          <a:lstStyle/>
          <a:p>
            <a:r>
              <a:rPr lang="en-US" dirty="0" smtClean="0"/>
              <a:t>Fractional Anisotropy</a:t>
            </a:r>
          </a:p>
          <a:p>
            <a:pPr lvl="1"/>
            <a:r>
              <a:rPr lang="en-US" dirty="0" smtClean="0"/>
              <a:t>Indicative of white matter integrity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Probabilistic Tractography</a:t>
            </a:r>
          </a:p>
          <a:p>
            <a:pPr lvl="1"/>
            <a:r>
              <a:rPr lang="en-US" dirty="0" smtClean="0"/>
              <a:t>Nucleus Accumbens </a:t>
            </a:r>
            <a:r>
              <a:rPr lang="en-US" dirty="0" smtClean="0">
                <a:sym typeface="Wingdings" panose="05000000000000000000" pitchFamily="2" charset="2"/>
              </a:rPr>
              <a:t> VTA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864" y="1273120"/>
            <a:ext cx="4958871" cy="29891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83" y="4597247"/>
            <a:ext cx="6339192" cy="185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2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Uncinate</a:t>
            </a:r>
            <a:r>
              <a:rPr lang="en-US" dirty="0" smtClean="0"/>
              <a:t> Fasciculus Results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926630"/>
              </p:ext>
            </p:extLst>
          </p:nvPr>
        </p:nvGraphicFramePr>
        <p:xfrm>
          <a:off x="0" y="2253129"/>
          <a:ext cx="5505855" cy="4001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540389"/>
              </p:ext>
            </p:extLst>
          </p:nvPr>
        </p:nvGraphicFramePr>
        <p:xfrm>
          <a:off x="6266898" y="1657117"/>
          <a:ext cx="5281566" cy="470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937100" y="1752757"/>
            <a:ext cx="3528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High Value Recall vs. UF FA</a:t>
            </a:r>
          </a:p>
        </p:txBody>
      </p:sp>
    </p:spTree>
    <p:extLst>
      <p:ext uri="{BB962C8B-B14F-4D97-AF65-F5344CB8AC3E}">
        <p14:creationId xmlns:p14="http://schemas.microsoft.com/office/powerpoint/2010/main" val="3663288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Nacc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VTA Results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1141936"/>
              </p:ext>
            </p:extLst>
          </p:nvPr>
        </p:nvGraphicFramePr>
        <p:xfrm>
          <a:off x="411425" y="2026692"/>
          <a:ext cx="5999480" cy="4382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25" b="80224" l="24247" r="767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00" y="-368197"/>
            <a:ext cx="12648833" cy="79888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5667" y="1453138"/>
            <a:ext cx="3568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Tractography</a:t>
            </a:r>
            <a:r>
              <a:rPr lang="en-US" dirty="0"/>
              <a:t> vs. Selectivity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7332" y="2751723"/>
            <a:ext cx="9880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smtClean="0"/>
              <a:t>                                            Participants </a:t>
            </a:r>
            <a:r>
              <a:rPr lang="en-US" sz="1600" dirty="0"/>
              <a:t>Score – Chance Score</a:t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“</a:t>
            </a:r>
            <a:r>
              <a:rPr lang="en-US" sz="1600" dirty="0"/>
              <a:t>Selectivity Index”  =  </a:t>
            </a:r>
            <a:r>
              <a:rPr lang="en-US" sz="1600" dirty="0" smtClean="0"/>
              <a:t>    _____________________________________</a:t>
            </a:r>
            <a:endParaRPr lang="en-US" sz="1600" dirty="0"/>
          </a:p>
          <a:p>
            <a:r>
              <a:rPr lang="en-US" sz="1600" dirty="0"/>
              <a:t>			        </a:t>
            </a:r>
            <a:r>
              <a:rPr lang="en-US" sz="1600" dirty="0" smtClean="0"/>
              <a:t>                 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                                Optimal </a:t>
            </a:r>
            <a:r>
              <a:rPr lang="en-US" sz="1600" dirty="0"/>
              <a:t>Score – Chance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0014" y="5254690"/>
            <a:ext cx="1589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Left </a:t>
            </a:r>
            <a:r>
              <a:rPr lang="en-US" b="1" dirty="0" err="1" smtClean="0">
                <a:solidFill>
                  <a:schemeClr val="bg1"/>
                </a:solidFill>
              </a:rPr>
              <a:t>Nacc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58213" y="5519168"/>
            <a:ext cx="1589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Left VTA</a:t>
            </a:r>
          </a:p>
        </p:txBody>
      </p:sp>
      <p:sp>
        <p:nvSpPr>
          <p:cNvPr id="10" name="Up Arrow 9"/>
          <p:cNvSpPr/>
          <p:nvPr/>
        </p:nvSpPr>
        <p:spPr>
          <a:xfrm rot="1459166">
            <a:off x="8041361" y="3951238"/>
            <a:ext cx="52323" cy="1312923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 rot="20411711" flipH="1">
            <a:off x="9483603" y="4036465"/>
            <a:ext cx="52030" cy="1494164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58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6" grpId="1"/>
      <p:bldP spid="7" grpId="0"/>
      <p:bldP spid="9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321" y="3993586"/>
            <a:ext cx="9404723" cy="1400530"/>
          </a:xfrm>
        </p:spPr>
        <p:txBody>
          <a:bodyPr/>
          <a:lstStyle/>
          <a:p>
            <a:r>
              <a:rPr lang="en-US" dirty="0" smtClean="0"/>
              <a:t>The Authors: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8683" y="3278604"/>
            <a:ext cx="4231820" cy="3151380"/>
          </a:xfrm>
        </p:spPr>
        <p:txBody>
          <a:bodyPr/>
          <a:lstStyle/>
          <a:p>
            <a:r>
              <a:rPr lang="en-US" dirty="0" smtClean="0"/>
              <a:t>Michael S. Cohen</a:t>
            </a:r>
          </a:p>
          <a:p>
            <a:r>
              <a:rPr lang="en-US" dirty="0" smtClean="0"/>
              <a:t>(Amy) </a:t>
            </a:r>
            <a:r>
              <a:rPr lang="en-US" dirty="0" err="1" smtClean="0"/>
              <a:t>Zhong</a:t>
            </a:r>
            <a:r>
              <a:rPr lang="en-US" dirty="0" smtClean="0"/>
              <a:t> Sheng </a:t>
            </a:r>
            <a:r>
              <a:rPr lang="en-US" dirty="0" err="1" smtClean="0"/>
              <a:t>Zheng</a:t>
            </a:r>
            <a:endParaRPr lang="en-US" dirty="0" smtClean="0"/>
          </a:p>
          <a:p>
            <a:r>
              <a:rPr lang="en-US" dirty="0" smtClean="0"/>
              <a:t>Natalie G. </a:t>
            </a:r>
            <a:r>
              <a:rPr lang="en-US" dirty="0" err="1" smtClean="0"/>
              <a:t>DeShetler</a:t>
            </a:r>
            <a:endParaRPr lang="en-US" dirty="0" smtClean="0"/>
          </a:p>
          <a:p>
            <a:r>
              <a:rPr lang="en-US" dirty="0" smtClean="0"/>
              <a:t>Alan D. Castel</a:t>
            </a:r>
          </a:p>
          <a:p>
            <a:r>
              <a:rPr lang="en-US" dirty="0" smtClean="0"/>
              <a:t>Barbara J. Knowlton</a:t>
            </a:r>
          </a:p>
          <a:p>
            <a:r>
              <a:rPr lang="en-US" dirty="0" smtClean="0"/>
              <a:t>Jesse </a:t>
            </a:r>
            <a:r>
              <a:rPr lang="en-US" dirty="0" err="1" smtClean="0"/>
              <a:t>Rissman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5888" y="474997"/>
            <a:ext cx="102046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/>
              <a:t>Memory recall for high value words correlates with individual differences in white matter pathways associated with reward processing and </a:t>
            </a:r>
            <a:r>
              <a:rPr lang="en-US" sz="3500" dirty="0" err="1"/>
              <a:t>fronto</a:t>
            </a:r>
            <a:r>
              <a:rPr lang="en-US" sz="3500" dirty="0"/>
              <a:t>-temporal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8215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572</TotalTime>
  <Words>394</Words>
  <Application>Microsoft Macintosh PowerPoint</Application>
  <PresentationFormat>Custom</PresentationFormat>
  <Paragraphs>91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Ion</vt:lpstr>
      <vt:lpstr>Recall Performance For High Value Words Correlates With White Matter Integrity</vt:lpstr>
      <vt:lpstr>Tasks</vt:lpstr>
      <vt:lpstr>Behavioral Results</vt:lpstr>
      <vt:lpstr>fMRI Results</vt:lpstr>
      <vt:lpstr>ROIs</vt:lpstr>
      <vt:lpstr>Methodology</vt:lpstr>
      <vt:lpstr>Uncinate Fasciculus Results</vt:lpstr>
      <vt:lpstr>Nacc  VTA Results</vt:lpstr>
      <vt:lpstr>The Authors: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Memory recall for high value words correlates with individual differences in white matter pathways associated with reward processing and fronto-temporal communication</dc:title>
  <dc:creator>Microsoft account</dc:creator>
  <cp:lastModifiedBy>Jesse Rissman</cp:lastModifiedBy>
  <cp:revision>29</cp:revision>
  <dcterms:created xsi:type="dcterms:W3CDTF">2013-09-20T02:47:09Z</dcterms:created>
  <dcterms:modified xsi:type="dcterms:W3CDTF">2013-09-27T21:48:26Z</dcterms:modified>
</cp:coreProperties>
</file>