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70" r:id="rId3"/>
    <p:sldId id="271" r:id="rId4"/>
    <p:sldId id="257" r:id="rId5"/>
    <p:sldId id="272" r:id="rId6"/>
    <p:sldId id="269" r:id="rId7"/>
    <p:sldId id="273" r:id="rId8"/>
    <p:sldId id="274" r:id="rId9"/>
    <p:sldId id="258" r:id="rId10"/>
    <p:sldId id="259" r:id="rId11"/>
    <p:sldId id="263" r:id="rId12"/>
    <p:sldId id="264" r:id="rId13"/>
    <p:sldId id="265" r:id="rId14"/>
    <p:sldId id="260" r:id="rId15"/>
    <p:sldId id="266" r:id="rId16"/>
    <p:sldId id="267" r:id="rId17"/>
    <p:sldId id="262" r:id="rId18"/>
    <p:sldId id="268" r:id="rId19"/>
    <p:sldId id="278" r:id="rId20"/>
    <p:sldId id="261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0" autoAdjust="0"/>
    <p:restoredTop sz="64531" autoAdjust="0"/>
  </p:normalViewPr>
  <p:slideViewPr>
    <p:cSldViewPr snapToGrid="0">
      <p:cViewPr varScale="1">
        <p:scale>
          <a:sx n="102" d="100"/>
          <a:sy n="102" d="100"/>
        </p:scale>
        <p:origin x="-2216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4DD7D-F7F6-48A1-B0D4-4415519B9FEA}" type="datetimeFigureOut">
              <a:rPr lang="en-US" smtClean="0"/>
              <a:t>7/2/14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68436-EAA6-4224-99DC-5CA935C42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15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47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60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OVERLAPPING</a:t>
            </a:r>
          </a:p>
          <a:p>
            <a:r>
              <a:rPr lang="en-US" dirty="0" smtClean="0"/>
              <a:t>cue-specific</a:t>
            </a:r>
            <a:r>
              <a:rPr lang="en-US" baseline="0" dirty="0" smtClean="0"/>
              <a:t> </a:t>
            </a:r>
            <a:r>
              <a:rPr lang="en-US" dirty="0" smtClean="0"/>
              <a:t>activity common to both newly- learned (</a:t>
            </a:r>
            <a:r>
              <a:rPr lang="en-US" dirty="0" err="1" smtClean="0"/>
              <a:t>OLNew</a:t>
            </a:r>
            <a:r>
              <a:rPr lang="en-US" dirty="0" smtClean="0"/>
              <a:t>) and well-learned (</a:t>
            </a:r>
            <a:r>
              <a:rPr lang="en-US" dirty="0" err="1" smtClean="0"/>
              <a:t>OLOld</a:t>
            </a:r>
            <a:r>
              <a:rPr lang="en-US" dirty="0" smtClean="0"/>
              <a:t>) mazes: within the hip- </a:t>
            </a:r>
            <a:r>
              <a:rPr lang="en-US" dirty="0" err="1" smtClean="0"/>
              <a:t>pocampus</a:t>
            </a:r>
            <a:r>
              <a:rPr lang="en-US" dirty="0" smtClean="0"/>
              <a:t>, a region of the left CA3/DG subfield had activity specific to the spatial contextual Cue period</a:t>
            </a:r>
          </a:p>
          <a:p>
            <a:endParaRPr lang="en-US" dirty="0" smtClean="0"/>
          </a:p>
          <a:p>
            <a:r>
              <a:rPr lang="en-US" dirty="0" smtClean="0"/>
              <a:t>When this was just OLD, the cluster</a:t>
            </a:r>
            <a:r>
              <a:rPr lang="en-US" baseline="0" dirty="0" smtClean="0"/>
              <a:t> extended into CA1 and </a:t>
            </a:r>
            <a:r>
              <a:rPr lang="en-US" baseline="0" dirty="0" err="1" smtClean="0"/>
              <a:t>subiculum</a:t>
            </a:r>
            <a:r>
              <a:rPr lang="en-US" baseline="0" dirty="0" smtClean="0"/>
              <a:t> (peak)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effects were somewhat modulated by Task phase – Right </a:t>
            </a:r>
            <a:r>
              <a:rPr lang="en-US" baseline="0" dirty="0" err="1" smtClean="0"/>
              <a:t>perirhinal</a:t>
            </a:r>
            <a:r>
              <a:rPr lang="en-US" baseline="0" dirty="0" smtClean="0"/>
              <a:t> cortex became more strongly active for the cue period than for subsequent navigation during the late task phase.</a:t>
            </a:r>
          </a:p>
          <a:p>
            <a:endParaRPr lang="en-US" baseline="0" dirty="0" smtClean="0"/>
          </a:p>
          <a:p>
            <a:r>
              <a:rPr lang="en-US" dirty="0" smtClean="0"/>
              <a:t> no instances of the</a:t>
            </a:r>
            <a:r>
              <a:rPr lang="en-US" baseline="0" dirty="0" smtClean="0"/>
              <a:t> fi</a:t>
            </a:r>
            <a:r>
              <a:rPr lang="en-US" dirty="0" smtClean="0"/>
              <a:t>rst hallway leading up to the primary context-dependent decision point having greater activity than the Cue period</a:t>
            </a:r>
          </a:p>
          <a:p>
            <a:endParaRPr lang="en-US" dirty="0" smtClean="0"/>
          </a:p>
          <a:p>
            <a:r>
              <a:rPr lang="en-US" dirty="0" smtClean="0"/>
              <a:t>NON-OVERLAPPING</a:t>
            </a:r>
          </a:p>
          <a:p>
            <a:r>
              <a:rPr lang="en-US" dirty="0" err="1" smtClean="0"/>
              <a:t>Parahipp</a:t>
            </a:r>
            <a:r>
              <a:rPr lang="en-US" dirty="0" smtClean="0"/>
              <a:t> and </a:t>
            </a:r>
            <a:r>
              <a:rPr lang="en-US" dirty="0" err="1" smtClean="0"/>
              <a:t>perirhinal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Ask Jesse :</a:t>
            </a:r>
            <a:r>
              <a:rPr lang="en-US" baseline="0" dirty="0" smtClean="0"/>
              <a:t> “counterpart </a:t>
            </a:r>
            <a:r>
              <a:rPr lang="en-US" baseline="0" dirty="0" err="1" smtClean="0"/>
              <a:t>regressors</a:t>
            </a:r>
            <a:r>
              <a:rPr lang="en-US" baseline="0" dirty="0" smtClean="0"/>
              <a:t>”</a:t>
            </a:r>
          </a:p>
          <a:p>
            <a:endParaRPr lang="en-US" baseline="0" dirty="0" smtClean="0"/>
          </a:p>
          <a:p>
            <a:r>
              <a:rPr lang="en-US" dirty="0" smtClean="0"/>
              <a:t>The onsets of the Cue period </a:t>
            </a:r>
            <a:r>
              <a:rPr lang="en-US" dirty="0" err="1" smtClean="0"/>
              <a:t>regressors</a:t>
            </a:r>
            <a:r>
              <a:rPr lang="en-US" dirty="0" smtClean="0"/>
              <a:t> were </a:t>
            </a:r>
            <a:r>
              <a:rPr lang="en-US" dirty="0" err="1" smtClean="0"/>
              <a:t>sepa</a:t>
            </a:r>
            <a:r>
              <a:rPr lang="en-US" dirty="0" smtClean="0"/>
              <a:t>-</a:t>
            </a:r>
          </a:p>
          <a:p>
            <a:r>
              <a:rPr lang="en-US" dirty="0" smtClean="0"/>
              <a:t> rated   from   the   onsets   of   the   First   Hallway   </a:t>
            </a:r>
            <a:r>
              <a:rPr lang="en-US" dirty="0" err="1" smtClean="0"/>
              <a:t>regressors</a:t>
            </a:r>
            <a:r>
              <a:rPr lang="en-US" dirty="0" smtClean="0"/>
              <a:t>   by   an</a:t>
            </a:r>
          </a:p>
          <a:p>
            <a:r>
              <a:rPr lang="en-US" dirty="0" smtClean="0"/>
              <a:t> average of 4 s due to the intervening First Intersection choice</a:t>
            </a:r>
          </a:p>
          <a:p>
            <a:r>
              <a:rPr lang="en-US" dirty="0" smtClean="0"/>
              <a:t> point and feedback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42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OVERLAPPING</a:t>
            </a:r>
          </a:p>
          <a:p>
            <a:r>
              <a:rPr lang="en-US" dirty="0" smtClean="0"/>
              <a:t>cue-specific</a:t>
            </a:r>
            <a:r>
              <a:rPr lang="en-US" baseline="0" dirty="0" smtClean="0"/>
              <a:t> </a:t>
            </a:r>
            <a:r>
              <a:rPr lang="en-US" dirty="0" smtClean="0"/>
              <a:t>activity common to both newly- learned (</a:t>
            </a:r>
            <a:r>
              <a:rPr lang="en-US" dirty="0" err="1" smtClean="0"/>
              <a:t>OLNew</a:t>
            </a:r>
            <a:r>
              <a:rPr lang="en-US" dirty="0" smtClean="0"/>
              <a:t>) and well-learned (</a:t>
            </a:r>
            <a:r>
              <a:rPr lang="en-US" dirty="0" err="1" smtClean="0"/>
              <a:t>OLOld</a:t>
            </a:r>
            <a:r>
              <a:rPr lang="en-US" dirty="0" smtClean="0"/>
              <a:t>) mazes: within the hip- </a:t>
            </a:r>
            <a:r>
              <a:rPr lang="en-US" dirty="0" err="1" smtClean="0"/>
              <a:t>pocampus</a:t>
            </a:r>
            <a:r>
              <a:rPr lang="en-US" dirty="0" smtClean="0"/>
              <a:t>, a region of the left CA3/DG subfield had activity specific to the spatial contextual Cue period</a:t>
            </a:r>
          </a:p>
          <a:p>
            <a:endParaRPr lang="en-US" dirty="0" smtClean="0"/>
          </a:p>
          <a:p>
            <a:r>
              <a:rPr lang="en-US" dirty="0" smtClean="0"/>
              <a:t>When this was just OLD, the cluster</a:t>
            </a:r>
            <a:r>
              <a:rPr lang="en-US" baseline="0" dirty="0" smtClean="0"/>
              <a:t> extended into CA1 and </a:t>
            </a:r>
            <a:r>
              <a:rPr lang="en-US" baseline="0" dirty="0" err="1" smtClean="0"/>
              <a:t>subiculum</a:t>
            </a:r>
            <a:r>
              <a:rPr lang="en-US" baseline="0" dirty="0" smtClean="0"/>
              <a:t> (peak)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effects were somewhat modulated by Task phase – Right </a:t>
            </a:r>
            <a:r>
              <a:rPr lang="en-US" baseline="0" dirty="0" err="1" smtClean="0"/>
              <a:t>perirhinal</a:t>
            </a:r>
            <a:r>
              <a:rPr lang="en-US" baseline="0" dirty="0" smtClean="0"/>
              <a:t> cortex became more strongly active for the cue period than for subsequent navigation during the late task phase.</a:t>
            </a:r>
          </a:p>
          <a:p>
            <a:endParaRPr lang="en-US" baseline="0" dirty="0" smtClean="0"/>
          </a:p>
          <a:p>
            <a:r>
              <a:rPr lang="en-US" dirty="0" smtClean="0"/>
              <a:t> no instances of the</a:t>
            </a:r>
            <a:r>
              <a:rPr lang="en-US" baseline="0" dirty="0" smtClean="0"/>
              <a:t> fi</a:t>
            </a:r>
            <a:r>
              <a:rPr lang="en-US" dirty="0" smtClean="0"/>
              <a:t>rst hallway leading up to the primary context-dependent decision point having greater activity than the Cue period</a:t>
            </a:r>
          </a:p>
          <a:p>
            <a:endParaRPr lang="en-US" dirty="0" smtClean="0"/>
          </a:p>
          <a:p>
            <a:r>
              <a:rPr lang="en-US" dirty="0" smtClean="0"/>
              <a:t>NON-OVERLAPPING</a:t>
            </a:r>
          </a:p>
          <a:p>
            <a:r>
              <a:rPr lang="en-US" dirty="0" err="1" smtClean="0"/>
              <a:t>Parahipp</a:t>
            </a:r>
            <a:r>
              <a:rPr lang="en-US" dirty="0" smtClean="0"/>
              <a:t> and </a:t>
            </a:r>
            <a:r>
              <a:rPr lang="en-US" smtClean="0"/>
              <a:t>perirhinal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21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OVERLAPPING</a:t>
            </a:r>
          </a:p>
          <a:p>
            <a:r>
              <a:rPr lang="en-US" dirty="0" smtClean="0"/>
              <a:t>cue-specific</a:t>
            </a:r>
            <a:r>
              <a:rPr lang="en-US" baseline="0" dirty="0" smtClean="0"/>
              <a:t> </a:t>
            </a:r>
            <a:r>
              <a:rPr lang="en-US" dirty="0" smtClean="0"/>
              <a:t>activity common to both newly- learned (</a:t>
            </a:r>
            <a:r>
              <a:rPr lang="en-US" dirty="0" err="1" smtClean="0"/>
              <a:t>OLNew</a:t>
            </a:r>
            <a:r>
              <a:rPr lang="en-US" dirty="0" smtClean="0"/>
              <a:t>) and well-learned (</a:t>
            </a:r>
            <a:r>
              <a:rPr lang="en-US" dirty="0" err="1" smtClean="0"/>
              <a:t>OLOld</a:t>
            </a:r>
            <a:r>
              <a:rPr lang="en-US" dirty="0" smtClean="0"/>
              <a:t>) mazes: within the hip- </a:t>
            </a:r>
            <a:r>
              <a:rPr lang="en-US" dirty="0" err="1" smtClean="0"/>
              <a:t>pocampus</a:t>
            </a:r>
            <a:r>
              <a:rPr lang="en-US" dirty="0" smtClean="0"/>
              <a:t>, a region of the left CA3/DG subfield had activity specific to the spatial contextual Cue period</a:t>
            </a:r>
          </a:p>
          <a:p>
            <a:endParaRPr lang="en-US" dirty="0" smtClean="0"/>
          </a:p>
          <a:p>
            <a:r>
              <a:rPr lang="en-US" dirty="0" smtClean="0"/>
              <a:t>When this was just OLD, the cluster</a:t>
            </a:r>
            <a:r>
              <a:rPr lang="en-US" baseline="0" dirty="0" smtClean="0"/>
              <a:t> extended into CA1 and </a:t>
            </a:r>
            <a:r>
              <a:rPr lang="en-US" baseline="0" dirty="0" err="1" smtClean="0"/>
              <a:t>subiculum</a:t>
            </a:r>
            <a:r>
              <a:rPr lang="en-US" baseline="0" dirty="0" smtClean="0"/>
              <a:t> (peak)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effects were somewhat modulated by Task phase – Right </a:t>
            </a:r>
            <a:r>
              <a:rPr lang="en-US" baseline="0" dirty="0" err="1" smtClean="0"/>
              <a:t>perirhinal</a:t>
            </a:r>
            <a:r>
              <a:rPr lang="en-US" baseline="0" dirty="0" smtClean="0"/>
              <a:t> cortex became more strongly active for the cue period than for subsequent navigation during the late task phase.</a:t>
            </a:r>
          </a:p>
          <a:p>
            <a:endParaRPr lang="en-US" baseline="0" dirty="0" smtClean="0"/>
          </a:p>
          <a:p>
            <a:r>
              <a:rPr lang="en-US" dirty="0" smtClean="0"/>
              <a:t> no instances of the</a:t>
            </a:r>
            <a:r>
              <a:rPr lang="en-US" baseline="0" dirty="0" smtClean="0"/>
              <a:t> fi</a:t>
            </a:r>
            <a:r>
              <a:rPr lang="en-US" dirty="0" smtClean="0"/>
              <a:t>rst hallway leading up to the primary context-dependent decision point having greater activity than the Cue period</a:t>
            </a:r>
          </a:p>
          <a:p>
            <a:endParaRPr lang="en-US" dirty="0" smtClean="0"/>
          </a:p>
          <a:p>
            <a:r>
              <a:rPr lang="en-US" dirty="0" smtClean="0"/>
              <a:t>NON-OVERLAPPING</a:t>
            </a:r>
          </a:p>
          <a:p>
            <a:r>
              <a:rPr lang="en-US" dirty="0" err="1" smtClean="0"/>
              <a:t>Parahipp</a:t>
            </a:r>
            <a:r>
              <a:rPr lang="en-US" dirty="0" smtClean="0"/>
              <a:t> and </a:t>
            </a:r>
            <a:r>
              <a:rPr lang="en-US" smtClean="0"/>
              <a:t>perirhinal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49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Subjects can think to themselves</a:t>
            </a:r>
            <a:r>
              <a:rPr lang="en-US" baseline="0" dirty="0" smtClean="0"/>
              <a:t> “hey..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know where I am and I know what I need to do. I also know that I’m going to traverse a route that overlaps with another route”.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12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A) Rostral CA1 was more strongly active for overlapping than non (NEW) during the initial cue period in the early task phases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B) Posterior CA1greater for overlapping than non (OLD)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C) Conjunction of cue-specific activity and (NEW overlapping &gt; NEW non) EARLY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D) Conjunction of cue-specific activity and (NEW overlapping &gt; NEW non) LATE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Same region of the left CA3/DG that had cue specific activity across all phases of the task was more strongly active for overlapping than non overlapping during the early portions of the task (only cue-specific region to show this). Consistent with a greater amount of previously learned information about the upcoming overlapping environment to retrieve from a contextual cue.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OL&gt; NOL activation differences became non-significant in the Late task phase. Is it the case that cued contextual retrieval becomes greater in Late phases for non-overlapping mazes as the unique representations stabilize, allowing for greater prediction of subsequent states during the initial Cue period?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YES(for hippocampus) – OL was only slightly attenuated from early to late. NOL increased.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NO(for </a:t>
            </a:r>
            <a:r>
              <a:rPr lang="en-US" baseline="0" dirty="0" err="1" smtClean="0"/>
              <a:t>parahipp</a:t>
            </a:r>
            <a:r>
              <a:rPr lang="en-US" baseline="0" dirty="0" smtClean="0"/>
              <a:t>) – OL increased and NOL attenuated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83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OL</a:t>
            </a:r>
            <a:r>
              <a:rPr lang="en-US" baseline="0" dirty="0" smtClean="0"/>
              <a:t>&gt; NOL activation differences became non-significant in the Late task phase. </a:t>
            </a: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</a:t>
            </a:r>
            <a:r>
              <a:rPr lang="en-US" baseline="0" dirty="0" smtClean="0"/>
              <a:t>it the case that cued contextual retrieval becomes greater in Late phases for non-overlapping mazes as the unique representations stabilize, allowing for greater prediction of subsequent states during the initial Cue period?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YES(for hippocampus) – OL was only slightly attenuated from early to late. NOL increased.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NO(for </a:t>
            </a:r>
            <a:r>
              <a:rPr lang="en-US" baseline="0" dirty="0" err="1" smtClean="0"/>
              <a:t>parahipp</a:t>
            </a:r>
            <a:r>
              <a:rPr lang="en-US" baseline="0" dirty="0" smtClean="0"/>
              <a:t>) – OL increased and NOL attenuated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50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58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68436-EAA6-4224-99DC-5CA935C42B8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5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7/2/14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7/2/14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A High-resolution study of hippocampal and medial temporal lobe correlates of spatial context and prospective overlapping route memory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800" dirty="0" smtClean="0"/>
              <a:t>--T. Brown, M. </a:t>
            </a:r>
            <a:r>
              <a:rPr lang="en-US" sz="1800" dirty="0" err="1" smtClean="0"/>
              <a:t>Hasselmo</a:t>
            </a:r>
            <a:r>
              <a:rPr lang="en-US" sz="1800" dirty="0" smtClean="0"/>
              <a:t>, C. Stern (Boston University)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Presented by Nicco </a:t>
            </a:r>
            <a:r>
              <a:rPr lang="en-US" sz="1400" dirty="0" err="1" smtClean="0"/>
              <a:t>Reggente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for </a:t>
            </a:r>
            <a:r>
              <a:rPr lang="en-US" sz="1400" dirty="0" err="1" smtClean="0"/>
              <a:t>Rissman</a:t>
            </a:r>
            <a:r>
              <a:rPr lang="en-US" sz="1400" dirty="0" smtClean="0"/>
              <a:t> Lab Meeting on 7/2/14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87528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24128" y="2286001"/>
            <a:ext cx="9720071" cy="3230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Contextual information combines with sequential associations in the hippocampus to allow retrieval of specific episodes despite interference from overlapping representations.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/>
              <a:t>Hopfield Model: </a:t>
            </a:r>
            <a:r>
              <a:rPr lang="en-US" i="1" dirty="0" smtClean="0"/>
              <a:t>W</a:t>
            </a:r>
            <a:r>
              <a:rPr lang="en-US" i="1" dirty="0" smtClean="0"/>
              <a:t>(</a:t>
            </a:r>
            <a:r>
              <a:rPr lang="en-US" i="1" dirty="0" err="1" smtClean="0"/>
              <a:t>I,j</a:t>
            </a:r>
            <a:r>
              <a:rPr lang="en-US" i="1" dirty="0" smtClean="0"/>
              <a:t>)=M(</a:t>
            </a:r>
            <a:r>
              <a:rPr lang="en-US" i="1" dirty="0" err="1" smtClean="0"/>
              <a:t>i</a:t>
            </a:r>
            <a:r>
              <a:rPr lang="en-US" i="1" dirty="0" smtClean="0"/>
              <a:t>)*M(j) or M*M’</a:t>
            </a:r>
          </a:p>
          <a:p>
            <a:pPr marL="0" indent="0">
              <a:buNone/>
            </a:pPr>
            <a:r>
              <a:rPr lang="en-US" i="1" dirty="0" smtClean="0"/>
              <a:t>You can add multiple representations into the same “weight matrix</a:t>
            </a:r>
            <a:r>
              <a:rPr lang="en-US" i="1" dirty="0" smtClean="0"/>
              <a:t>” and if you activate part of a memory, then you can retrieve the whole memory without confusing it with previous memories.</a:t>
            </a:r>
            <a:endParaRPr lang="en-US" i="1" dirty="0" smtClean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49540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23" y="1906795"/>
            <a:ext cx="6508331" cy="2047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691" y="4747606"/>
            <a:ext cx="3505200" cy="1362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353" y="1430324"/>
            <a:ext cx="4030855" cy="13049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155" y="2994997"/>
            <a:ext cx="4030075" cy="12815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4363" y="2565136"/>
            <a:ext cx="2290082" cy="1252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68618" y="1120690"/>
            <a:ext cx="1130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846713" y="2630370"/>
            <a:ext cx="1130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 2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305" y="5323702"/>
            <a:ext cx="4118537" cy="10517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3294" y="5329867"/>
            <a:ext cx="4224927" cy="10705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1314" y="5320868"/>
            <a:ext cx="3968413" cy="11044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0994" y="5236855"/>
            <a:ext cx="5088197" cy="138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651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91949" y="2049410"/>
            <a:ext cx="4914899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DG neurons receive spatial and item information.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DG projects to CA3, which has recurrent collaterals.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CA3 is auto associative and forms arbitrary associations and retrieves sequential associations from cues.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CA3 neurons show rapid sequential replay of locations along a route.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…Pattern completion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084832"/>
            <a:ext cx="3880078" cy="39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56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16850" y="2136574"/>
            <a:ext cx="4914899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We would </a:t>
            </a:r>
            <a:r>
              <a:rPr lang="en-US" dirty="0"/>
              <a:t>expect CA3/</a:t>
            </a:r>
            <a:r>
              <a:rPr lang="en-US" dirty="0" smtClean="0"/>
              <a:t>DG activity to be elevated for initial contextual retrieval.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CA3 and ERC converge onto CA1 to compute precise estimations of location and compare incoming information with predictions.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If CA1 converts CA3/DG signals into predictive expressions of distinct mnemonic episodes, then its activity would correlate with decision making with overlapping route decision making.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2084832"/>
            <a:ext cx="3880078" cy="39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29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16850" y="2074314"/>
            <a:ext cx="4914899" cy="402336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CA1 disambiguates memories.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CA1 is important for prediction of future states.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CA1 shows context-dependent firing for locations along overlapping navigational routes based on the prospective path.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CA1 activity can influence and be influenced by goal states from orbitofrontal cortex (critical for planning)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CA1 could thus integrate memory and its optimal “appropriateness” for the current situation.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2084832"/>
            <a:ext cx="3880078" cy="39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25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16850" y="2074314"/>
            <a:ext cx="4914899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Spatial contextual information may be represented by </a:t>
            </a:r>
            <a:r>
              <a:rPr lang="en-US" dirty="0"/>
              <a:t>the </a:t>
            </a:r>
            <a:r>
              <a:rPr lang="en-US" dirty="0" smtClean="0"/>
              <a:t>PHC and go on to cue associative retrieval for the current environment in CA3/DG while simultaneously providing context signals to ERC, which can then gate activity in CA1.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Since CA1 projects back to PHC, mnemonic output of the hippocampus may support visualization of upcoming states in the environment during planning.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084832"/>
            <a:ext cx="3880078" cy="39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761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</a:t>
            </a:r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9583565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Which areas modulate prospective planning for routes that overlap with other learned routes?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Basically: Where is Imagining a route &gt; actually traversing that route</a:t>
            </a:r>
            <a:r>
              <a:rPr lang="en-US" dirty="0" smtClean="0"/>
              <a:t>?</a:t>
            </a: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Hypothesis: CA3/DG (and also PHC) would be important for processing spatial contextual signals and then go on to pattern complete by imagining a route associated with the current contextual signals (cue).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Are the contextual retrieval demands during early learning greatest for overlapping routes?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Where does the disambiguation occur when there are overlapping routes?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 smtClean="0"/>
              <a:t>Hypoethsis</a:t>
            </a:r>
            <a:r>
              <a:rPr lang="en-US" dirty="0" smtClean="0"/>
              <a:t>: CA1 activity will correlate with subsequent performance on overlapping decision points.</a:t>
            </a:r>
          </a:p>
        </p:txBody>
      </p:sp>
    </p:spTree>
    <p:extLst>
      <p:ext uri="{BB962C8B-B14F-4D97-AF65-F5344CB8AC3E}">
        <p14:creationId xmlns:p14="http://schemas.microsoft.com/office/powerpoint/2010/main" val="3697258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286000"/>
            <a:ext cx="3956086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N=18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20 Outdoor Labyrinth mazes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3 hallways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3 intersections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10 trained to criterion (pre-scan)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5 overlapping (share a common hallway)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10 novel (in scanner)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5 overlapping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99475" y="2303640"/>
            <a:ext cx="56773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Scanner </a:t>
            </a:r>
            <a:r>
              <a:rPr lang="en-US" b="1" dirty="0" err="1" smtClean="0"/>
              <a:t>Params</a:t>
            </a:r>
            <a:endParaRPr lang="en-US" b="1" dirty="0" smtClean="0"/>
          </a:p>
          <a:p>
            <a:r>
              <a:rPr lang="en-US" dirty="0" smtClean="0"/>
              <a:t>32</a:t>
            </a:r>
            <a:r>
              <a:rPr lang="en-US" dirty="0"/>
              <a:t>-Channel Head Coil</a:t>
            </a:r>
          </a:p>
          <a:p>
            <a:r>
              <a:rPr lang="en-US" dirty="0" smtClean="0"/>
              <a:t>TR=2s; TE=34ms</a:t>
            </a:r>
          </a:p>
          <a:p>
            <a:r>
              <a:rPr lang="en-US" dirty="0" smtClean="0"/>
              <a:t>FA = 90</a:t>
            </a:r>
          </a:p>
          <a:p>
            <a:r>
              <a:rPr lang="en-US" dirty="0" smtClean="0"/>
              <a:t>Slices =22 (parallel to long axis)</a:t>
            </a:r>
          </a:p>
          <a:p>
            <a:r>
              <a:rPr lang="en-US" dirty="0" smtClean="0"/>
              <a:t>Voxel Size = 1.5mm isotropic</a:t>
            </a:r>
          </a:p>
          <a:p>
            <a:endParaRPr lang="en-US" dirty="0"/>
          </a:p>
          <a:p>
            <a:r>
              <a:rPr lang="en-US" b="1" dirty="0" smtClean="0"/>
              <a:t>Preprocessing</a:t>
            </a:r>
          </a:p>
          <a:p>
            <a:r>
              <a:rPr lang="en-US" dirty="0" smtClean="0"/>
              <a:t>Motion correction (realigned to first functional)</a:t>
            </a:r>
          </a:p>
          <a:p>
            <a:r>
              <a:rPr lang="en-US" dirty="0" smtClean="0"/>
              <a:t>ART</a:t>
            </a:r>
          </a:p>
          <a:p>
            <a:r>
              <a:rPr lang="en-US" dirty="0" smtClean="0"/>
              <a:t>ROI-ANTS (Stark: template space and hand-drawn ROIs)</a:t>
            </a:r>
          </a:p>
        </p:txBody>
      </p:sp>
    </p:spTree>
    <p:extLst>
      <p:ext uri="{BB962C8B-B14F-4D97-AF65-F5344CB8AC3E}">
        <p14:creationId xmlns:p14="http://schemas.microsoft.com/office/powerpoint/2010/main" val="1703894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1764" y="2084832"/>
            <a:ext cx="4939392" cy="4023360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dirty="0" smtClean="0"/>
              <a:t>3 decisions.</a:t>
            </a:r>
          </a:p>
          <a:p>
            <a:pPr>
              <a:buFont typeface="Arial"/>
              <a:buChar char="•"/>
            </a:pPr>
            <a:r>
              <a:rPr lang="en-US" dirty="0" smtClean="0"/>
              <a:t>Overlapping in Yellow.</a:t>
            </a:r>
          </a:p>
          <a:p>
            <a:pPr>
              <a:buFont typeface="Arial"/>
              <a:buChar char="•"/>
            </a:pPr>
            <a:r>
              <a:rPr lang="en-US" dirty="0" smtClean="0"/>
              <a:t>10 runs; 10 Old 10 novel in each run.</a:t>
            </a:r>
          </a:p>
          <a:p>
            <a:pPr>
              <a:buFont typeface="Arial"/>
              <a:buChar char="•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intersection is the “Critical Decision”</a:t>
            </a:r>
          </a:p>
          <a:p>
            <a:pPr>
              <a:buFont typeface="Arial"/>
              <a:buChar char="•"/>
            </a:pPr>
            <a:r>
              <a:rPr lang="en-US" dirty="0" smtClean="0"/>
              <a:t>Conditions (4) :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Overlapping (old and new)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Non-Overlapping (old and new)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50 trials per condition.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67" y="2084832"/>
            <a:ext cx="4996340" cy="36360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7067" y="5657671"/>
            <a:ext cx="4281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Turns took 1s. </a:t>
            </a:r>
          </a:p>
          <a:p>
            <a:r>
              <a:rPr lang="en-US" dirty="0" smtClean="0"/>
              <a:t>Movement down hallways took 2s. </a:t>
            </a:r>
          </a:p>
          <a:p>
            <a:r>
              <a:rPr lang="en-US" dirty="0" smtClean="0"/>
              <a:t>Cue period was 2s</a:t>
            </a:r>
          </a:p>
          <a:p>
            <a:r>
              <a:rPr lang="en-US" dirty="0" smtClean="0"/>
              <a:t>Used the button box to make turning choices.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113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Spatial contextual cue-specific activity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4723529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Examine the effects that distinguish contextual cue processing and initial prospective retrieval from active navigation and their sensitivity to learning.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Maze-Component (Cue period </a:t>
            </a:r>
            <a:r>
              <a:rPr lang="en-US" dirty="0" smtClean="0"/>
              <a:t>vs. subsequent </a:t>
            </a:r>
            <a:r>
              <a:rPr lang="en-US" dirty="0" smtClean="0"/>
              <a:t>first hallway</a:t>
            </a:r>
            <a:r>
              <a:rPr lang="en-US" dirty="0" smtClean="0"/>
              <a:t>) ANOVA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End goal: Which regions were more strongly active specifically during processing of spatial contextual cues?</a:t>
            </a:r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078" y="2432956"/>
            <a:ext cx="5641522" cy="318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00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Spatial contextual cue-specific activity</a:t>
            </a:r>
            <a:endParaRPr lang="en-US" sz="4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2084832"/>
            <a:ext cx="1002982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80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Spatial contextual cue-specific activity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739" y="2084832"/>
            <a:ext cx="984885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62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/>
              <a:t>Prospective disambiguation-related activity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2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Contrasting the level of overlapping maze Cue activity with that for </a:t>
            </a:r>
            <a:r>
              <a:rPr lang="en-US" dirty="0" err="1" smtClean="0"/>
              <a:t>nonoverlapping</a:t>
            </a:r>
            <a:r>
              <a:rPr lang="en-US" dirty="0" smtClean="0"/>
              <a:t> counterpart mazes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Overlapping maze performance would most directly benefit from explicit look-ahead retrieval of upcoming overlapping choice points.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Subjects can use associative memory to distinguish between the Cue periods of the two conditions</a:t>
            </a:r>
            <a:r>
              <a:rPr lang="en-US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question: Is CA1 more strongly active for overlapping than non-overlapping mazes during the cue period?</a:t>
            </a:r>
          </a:p>
        </p:txBody>
      </p:sp>
    </p:spTree>
    <p:extLst>
      <p:ext uri="{BB962C8B-B14F-4D97-AF65-F5344CB8AC3E}">
        <p14:creationId xmlns:p14="http://schemas.microsoft.com/office/powerpoint/2010/main" val="1421382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/>
              <a:t>Prospective disambiguation-related activity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558" y="1816007"/>
            <a:ext cx="5759817" cy="467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393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/>
              <a:t>Prospective disambiguation-related activity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" t="647" r="82" b="32651"/>
          <a:stretch/>
        </p:blipFill>
        <p:spPr>
          <a:xfrm>
            <a:off x="2362847" y="1916481"/>
            <a:ext cx="7042634" cy="42337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2339" t="67612"/>
          <a:stretch/>
        </p:blipFill>
        <p:spPr>
          <a:xfrm>
            <a:off x="9707670" y="4208745"/>
            <a:ext cx="1841327" cy="194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16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/>
              <a:t>Prospective cue activity correlated with critical decision performance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Measuring the degree to which trial-by-trial Cue period activity in CA1 correlates with subsequent context-dependent navigational decision performance.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Critical Decision RT might be indicative of the degree to which prospection was used during the Cue period.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Parametric modulation analysis to test if trial-by-trial recruitment of CA1 during the Cue period relates to how fast participants respond on subsequence correct context-dependent navigational choices.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Trial-by-Trial cue periods with subsequent overlapping routes had CA1 activity that correlated with context-dependent performance at subsequent overlapping intersections.</a:t>
            </a:r>
          </a:p>
        </p:txBody>
      </p:sp>
    </p:spTree>
    <p:extLst>
      <p:ext uri="{BB962C8B-B14F-4D97-AF65-F5344CB8AC3E}">
        <p14:creationId xmlns:p14="http://schemas.microsoft.com/office/powerpoint/2010/main" val="139217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/>
              <a:t>Prospective cue activity correlated with critical decision performance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5101099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Same region of Posterior CA1 that showed overlapping preference during early trials was more strongly active on trials where the subsequent critical decision was correctly navigated more quickly.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Thus…trial-by-trial processing in CA1 relates most directly to prospective disambiguation and look-ahead success of overlapping routes during the Cue period.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 smtClean="0"/>
              <a:t>Parahipp</a:t>
            </a:r>
            <a:r>
              <a:rPr lang="en-US" dirty="0" smtClean="0"/>
              <a:t> and medial </a:t>
            </a:r>
            <a:r>
              <a:rPr lang="en-US" dirty="0" err="1" smtClean="0"/>
              <a:t>entorhinal</a:t>
            </a:r>
            <a:r>
              <a:rPr lang="en-US" dirty="0" smtClean="0"/>
              <a:t> showed this effect as well.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246"/>
          <a:stretch/>
        </p:blipFill>
        <p:spPr>
          <a:xfrm>
            <a:off x="6125227" y="2329840"/>
            <a:ext cx="5899759" cy="34757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2460" t="235" r="25137" b="55306"/>
          <a:stretch/>
        </p:blipFill>
        <p:spPr>
          <a:xfrm>
            <a:off x="8141917" y="2182516"/>
            <a:ext cx="1778697" cy="1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48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Conclusions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326" y="2061862"/>
            <a:ext cx="10654296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CA3/DG and PHC and PRC are active for the initial spatial-cued forward trajectory “look-ahead” period relative to subsequent overlapping route navigation.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CA3/DG and CA1 and PHC are sensitive to disambiguation demands of the task (OL&gt;NOL)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CA1 cue activity correlated with measures of subsequent decisions in regards to overlapping routes.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644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7021" y="2154214"/>
            <a:ext cx="97859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CA3/DG, PHC, PRC activation is specific to the spatial contextual cue period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CA3/DG even more selective for overlapping maze planning (old and new)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Same region as spatial contextual cue period.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With new mazes, CA3/DG increased for non overlapping to the same level as overlapping.</a:t>
            </a:r>
          </a:p>
          <a:p>
            <a:pPr marL="1200150" lvl="2" indent="-285750">
              <a:buFont typeface="Arial"/>
              <a:buChar char="•"/>
            </a:pPr>
            <a:r>
              <a:rPr lang="en-US" dirty="0" smtClean="0"/>
              <a:t>Retrieval processes for NOL may occur earlier in navigational trials with increasing familiarity.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CA3/DG has a persistent role in processing associations of spatial contextual cues across various stages of experience.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Consistent with pattern completion…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CA3/DG could help rapidly bind novel cue locations with previously learned information about the environment for overlapping routes.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8294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1921" y="1892720"/>
            <a:ext cx="9785971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PHC shows OL &gt; NOL (new) only during late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The same regions that was specific to overlapping during the cue period.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PHC has an important role in the initial retrieval and disambiguation of navigational events</a:t>
            </a:r>
          </a:p>
          <a:p>
            <a:pPr lvl="1"/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CA1 </a:t>
            </a:r>
            <a:r>
              <a:rPr lang="en-US" dirty="0"/>
              <a:t>tracks prospective disambiguation</a:t>
            </a:r>
            <a:r>
              <a:rPr lang="en-US" dirty="0" smtClean="0"/>
              <a:t>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CA1 more active cues that indicated there would be an overlap.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Activity predictive of critical decision performance.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Anterior for New (gist)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Posterior for Old (stable)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CA1 has been shown to play a role in prediction of future states and pattern completion…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CA1 shown to be associated with learning </a:t>
            </a:r>
            <a:r>
              <a:rPr lang="en-US" dirty="0" err="1" smtClean="0"/>
              <a:t>allocentric</a:t>
            </a:r>
            <a:r>
              <a:rPr lang="en-US" dirty="0" smtClean="0"/>
              <a:t> representations of space, facilitating navigation to goals from different starting points.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i="1" dirty="0"/>
              <a:t>“Place recognition in our task is intimately tied to recognition of the distinct landmark objects at each location”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4095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1921" y="1892720"/>
            <a:ext cx="9785971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Robust cue period activity observed in the CA3/DG subfield could support encoding incoming contextual cue signals from the MTL cortex and non-specific pattern completion of associated environment features.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Critical to retrieving an overlapping route, but their relationship to performance is expected to be indirect – mediated by downstream computations in CA1.</a:t>
            </a:r>
          </a:p>
          <a:p>
            <a:pPr marL="1200150" lvl="2" indent="-285750">
              <a:buFont typeface="Arial"/>
              <a:buChar char="•"/>
            </a:pPr>
            <a:r>
              <a:rPr lang="en-US" dirty="0" smtClean="0"/>
              <a:t>Then further sent to PFC and PHC for decision-making and visualization, respectively.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Only through the convergence of CA3/DG and ERC cortex information on CA1 that the hippocampal system is able to compute precise estimates of location and retrieve representations that are most congruent with current context.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If responses in CA1 pyramidal cells are gated by context, then BOLD signal measured in CA1 will vary as a function of the number cells active for associative retrieval in CA3/DG, and the strength of contextual input.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CA1 and CA3 connections and feedback from PFC could facilitate preferential expression of appropriate goal-relevant memory.</a:t>
            </a:r>
          </a:p>
        </p:txBody>
      </p:sp>
    </p:spTree>
    <p:extLst>
      <p:ext uri="{BB962C8B-B14F-4D97-AF65-F5344CB8AC3E}">
        <p14:creationId xmlns:p14="http://schemas.microsoft.com/office/powerpoint/2010/main" val="292719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1921" y="1892720"/>
            <a:ext cx="97859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PHC also correlates with critical decision for old mazes. The specific region overlaps with cues for overlapping.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ERC showed the same, but for new mazes.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Grid cells and spatial memory for disambiguation?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ERC may play an important role in learning and retrieval of novel context-dependent memories.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94854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1011</TotalTime>
  <Words>2287</Words>
  <Application>Microsoft Macintosh PowerPoint</Application>
  <PresentationFormat>Custom</PresentationFormat>
  <Paragraphs>217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Integral</vt:lpstr>
      <vt:lpstr>A High-resolution study of hippocampal and medial temporal lobe correlates of spatial context and prospective overlapping route memory --T. Brown, M. Hasselmo, C. Stern (Boston University)</vt:lpstr>
      <vt:lpstr>Background</vt:lpstr>
      <vt:lpstr>Background</vt:lpstr>
      <vt:lpstr>Background</vt:lpstr>
      <vt:lpstr>Background</vt:lpstr>
      <vt:lpstr>Background</vt:lpstr>
      <vt:lpstr>Background</vt:lpstr>
      <vt:lpstr>General Questions</vt:lpstr>
      <vt:lpstr>General methods</vt:lpstr>
      <vt:lpstr>Design</vt:lpstr>
      <vt:lpstr>Spatial contextual cue-specific activity</vt:lpstr>
      <vt:lpstr>Spatial contextual cue-specific activity</vt:lpstr>
      <vt:lpstr>Spatial contextual cue-specific activity</vt:lpstr>
      <vt:lpstr>Prospective disambiguation-related activity</vt:lpstr>
      <vt:lpstr>Prospective disambiguation-related activity</vt:lpstr>
      <vt:lpstr>Prospective disambiguation-related activity</vt:lpstr>
      <vt:lpstr>Prospective cue activity correlated with critical decision performance</vt:lpstr>
      <vt:lpstr>Prospective cue activity correlated with critical decision performance</vt:lpstr>
      <vt:lpstr>Conclusions</vt:lpstr>
      <vt:lpstr>Discussion</vt:lpstr>
      <vt:lpstr>Discussion</vt:lpstr>
      <vt:lpstr>Discussion</vt:lpstr>
      <vt:lpstr>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High-resolution study of hippocampal and medial temporal lobe correlates of spatial context and prospective overlapping route memory --T. Brown, M. Hasselmo, C. Stern (Boston University)</dc:title>
  <dc:creator>Microsoft account</dc:creator>
  <cp:lastModifiedBy>Jesse Rissman</cp:lastModifiedBy>
  <cp:revision>49</cp:revision>
  <dcterms:created xsi:type="dcterms:W3CDTF">2014-07-02T02:59:33Z</dcterms:created>
  <dcterms:modified xsi:type="dcterms:W3CDTF">2014-07-02T21:57:01Z</dcterms:modified>
</cp:coreProperties>
</file>