
<file path=[Content_Types].xml><?xml version="1.0" encoding="utf-8"?>
<Types xmlns="http://schemas.openxmlformats.org/package/2006/content-types">
  <Default Extension="xml" ContentType="application/xml"/>
  <Default Extension="wmv" ContentType="video/unknown"/>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6" r:id="rId2"/>
    <p:sldId id="257" r:id="rId3"/>
    <p:sldId id="262" r:id="rId4"/>
    <p:sldId id="258" r:id="rId5"/>
    <p:sldId id="261" r:id="rId6"/>
    <p:sldId id="259" r:id="rId7"/>
    <p:sldId id="260" r:id="rId8"/>
    <p:sldId id="272" r:id="rId9"/>
    <p:sldId id="273" r:id="rId10"/>
    <p:sldId id="280" r:id="rId11"/>
    <p:sldId id="279" r:id="rId12"/>
    <p:sldId id="274" r:id="rId13"/>
    <p:sldId id="275" r:id="rId14"/>
    <p:sldId id="276" r:id="rId15"/>
    <p:sldId id="277" r:id="rId16"/>
    <p:sldId id="278" r:id="rId17"/>
    <p:sldId id="281" r:id="rId18"/>
    <p:sldId id="266" r:id="rId19"/>
    <p:sldId id="268" r:id="rId20"/>
    <p:sldId id="269" r:id="rId21"/>
    <p:sldId id="270" r:id="rId22"/>
    <p:sldId id="265" r:id="rId23"/>
    <p:sldId id="264" r:id="rId24"/>
    <p:sldId id="267" r:id="rId25"/>
    <p:sldId id="263" r:id="rId26"/>
    <p:sldId id="27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5" d="100"/>
          <a:sy n="95" d="100"/>
        </p:scale>
        <p:origin x="-1904" y="-1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909004-3B8C-4763-99A4-3B3AF74C9A71}" type="datetimeFigureOut">
              <a:rPr lang="en-US" smtClean="0"/>
              <a:t>1/23/14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761823-4A0F-491B-8280-8CFA1B35E50F}" type="slidenum">
              <a:rPr lang="en-US" smtClean="0"/>
              <a:t>‹#›</a:t>
            </a:fld>
            <a:endParaRPr lang="en-US"/>
          </a:p>
        </p:txBody>
      </p:sp>
    </p:spTree>
    <p:extLst>
      <p:ext uri="{BB962C8B-B14F-4D97-AF65-F5344CB8AC3E}">
        <p14:creationId xmlns:p14="http://schemas.microsoft.com/office/powerpoint/2010/main" val="2112222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medial pallium in other animals with more simple brains seems to be responsible for spatial navigation. If the pallium</a:t>
            </a:r>
            <a:r>
              <a:rPr lang="en-US" baseline="0" dirty="0" smtClean="0"/>
              <a:t> is a precursor to the hippocampus, then it follows that the hippocampus initially served as a navigational tool.</a:t>
            </a:r>
          </a:p>
          <a:p>
            <a:endParaRPr lang="en-US" baseline="0" dirty="0" smtClean="0"/>
          </a:p>
          <a:p>
            <a:r>
              <a:rPr lang="en-US" baseline="0" dirty="0" smtClean="0"/>
              <a:t>The first thing an organism must concern itself with is where it is in space and how it is moving and where it has been (memory) in relation to where it is now.</a:t>
            </a:r>
            <a:endParaRPr lang="en-US" dirty="0"/>
          </a:p>
        </p:txBody>
      </p:sp>
      <p:sp>
        <p:nvSpPr>
          <p:cNvPr id="4" name="Slide Number Placeholder 3"/>
          <p:cNvSpPr>
            <a:spLocks noGrp="1"/>
          </p:cNvSpPr>
          <p:nvPr>
            <p:ph type="sldNum" sz="quarter" idx="10"/>
          </p:nvPr>
        </p:nvSpPr>
        <p:spPr/>
        <p:txBody>
          <a:bodyPr/>
          <a:lstStyle/>
          <a:p>
            <a:fld id="{94761823-4A0F-491B-8280-8CFA1B35E50F}" type="slidenum">
              <a:rPr lang="en-US" smtClean="0"/>
              <a:t>4</a:t>
            </a:fld>
            <a:endParaRPr lang="en-US"/>
          </a:p>
        </p:txBody>
      </p:sp>
    </p:spTree>
    <p:extLst>
      <p:ext uri="{BB962C8B-B14F-4D97-AF65-F5344CB8AC3E}">
        <p14:creationId xmlns:p14="http://schemas.microsoft.com/office/powerpoint/2010/main" val="184743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1/23/14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1/23/14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 Id="rId3"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19.png"/><Relationship Id="rId1" Type="http://schemas.openxmlformats.org/officeDocument/2006/relationships/video" Target="NULL" TargetMode="External"/><Relationship Id="rId2" Type="http://schemas.microsoft.com/office/2007/relationships/media" Target="../media/media1.wmv"/></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20.png"/><Relationship Id="rId1" Type="http://schemas.microsoft.com/office/2007/relationships/media" Target="../media/media2.wmv"/><Relationship Id="rId2" Type="http://schemas.openxmlformats.org/officeDocument/2006/relationships/video" Target="../media/media2.wmv"/></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21.png"/><Relationship Id="rId1" Type="http://schemas.microsoft.com/office/2007/relationships/media" Target="../media/media3.wmv"/><Relationship Id="rId2" Type="http://schemas.openxmlformats.org/officeDocument/2006/relationships/video" Target="../media/media3.wm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6" y="2975102"/>
            <a:ext cx="6815669" cy="1515533"/>
          </a:xfrm>
        </p:spPr>
        <p:txBody>
          <a:bodyPr/>
          <a:lstStyle/>
          <a:p>
            <a:r>
              <a:rPr lang="en-US" sz="4000" dirty="0" smtClean="0"/>
              <a:t>The Method of Loci</a:t>
            </a:r>
            <a:br>
              <a:rPr lang="en-US" sz="4000" dirty="0" smtClean="0"/>
            </a:br>
            <a:r>
              <a:rPr lang="en-US" sz="4000" dirty="0" smtClean="0"/>
              <a:t>&amp;</a:t>
            </a:r>
            <a:br>
              <a:rPr lang="en-US" sz="4000" dirty="0" smtClean="0"/>
            </a:br>
            <a:r>
              <a:rPr lang="en-US" sz="4000" dirty="0" smtClean="0"/>
              <a:t>Virtual Environments</a:t>
            </a:r>
            <a:endParaRPr lang="en-US" sz="4000" dirty="0"/>
          </a:p>
        </p:txBody>
      </p:sp>
      <p:sp>
        <p:nvSpPr>
          <p:cNvPr id="3" name="Subtitle 2"/>
          <p:cNvSpPr>
            <a:spLocks noGrp="1"/>
          </p:cNvSpPr>
          <p:nvPr>
            <p:ph type="subTitle" idx="1"/>
          </p:nvPr>
        </p:nvSpPr>
        <p:spPr>
          <a:xfrm>
            <a:off x="2464934" y="5107256"/>
            <a:ext cx="6665697" cy="1320802"/>
          </a:xfrm>
        </p:spPr>
        <p:txBody>
          <a:bodyPr>
            <a:normAutofit/>
          </a:bodyPr>
          <a:lstStyle/>
          <a:p>
            <a:r>
              <a:rPr lang="en-US" sz="1800" dirty="0" smtClean="0"/>
              <a:t>Prepared for Rissman Lab Meeting on 1</a:t>
            </a:r>
            <a:r>
              <a:rPr lang="en-US" sz="1800" dirty="0" smtClean="0"/>
              <a:t>/23/</a:t>
            </a:r>
            <a:r>
              <a:rPr lang="en-US" sz="1800" dirty="0" smtClean="0"/>
              <a:t>14 by Nicco </a:t>
            </a:r>
            <a:r>
              <a:rPr lang="en-US" sz="1800" dirty="0" err="1" smtClean="0"/>
              <a:t>Reggente</a:t>
            </a:r>
            <a:endParaRPr lang="en-US" sz="1800" dirty="0"/>
          </a:p>
        </p:txBody>
      </p:sp>
      <p:pic>
        <p:nvPicPr>
          <p:cNvPr id="4" name="Picture 3"/>
          <p:cNvPicPr/>
          <p:nvPr/>
        </p:nvPicPr>
        <p:blipFill rotWithShape="1">
          <a:blip r:embed="rId2"/>
          <a:srcRect l="23459" t="44053" r="68219" b="4872"/>
          <a:stretch/>
        </p:blipFill>
        <p:spPr>
          <a:xfrm>
            <a:off x="9117263" y="4531895"/>
            <a:ext cx="494632" cy="975895"/>
          </a:xfrm>
          <a:prstGeom prst="rect">
            <a:avLst/>
          </a:prstGeom>
        </p:spPr>
      </p:pic>
    </p:spTree>
    <p:extLst>
      <p:ext uri="{BB962C8B-B14F-4D97-AF65-F5344CB8AC3E}">
        <p14:creationId xmlns:p14="http://schemas.microsoft.com/office/powerpoint/2010/main" val="31630039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The Method of Loci </a:t>
            </a:r>
            <a:br>
              <a:rPr lang="en-US" dirty="0" smtClean="0"/>
            </a:br>
            <a:r>
              <a:rPr lang="en-US" sz="2200" dirty="0" smtClean="0"/>
              <a:t>(</a:t>
            </a:r>
            <a:r>
              <a:rPr lang="en-US" sz="2200" dirty="0" err="1" smtClean="0"/>
              <a:t>a.ka</a:t>
            </a:r>
            <a:r>
              <a:rPr lang="en-US" sz="2200" dirty="0" smtClean="0"/>
              <a:t> The Journey Method, The Roman Room, The Memory Palace)</a:t>
            </a:r>
            <a:endParaRPr lang="en-US" sz="2200" dirty="0"/>
          </a:p>
        </p:txBody>
      </p:sp>
      <p:sp>
        <p:nvSpPr>
          <p:cNvPr id="3" name="Content Placeholder 2"/>
          <p:cNvSpPr>
            <a:spLocks noGrp="1"/>
          </p:cNvSpPr>
          <p:nvPr>
            <p:ph idx="1"/>
          </p:nvPr>
        </p:nvSpPr>
        <p:spPr>
          <a:xfrm>
            <a:off x="1027773" y="2421465"/>
            <a:ext cx="6198219" cy="3318936"/>
          </a:xfrm>
        </p:spPr>
        <p:txBody>
          <a:bodyPr/>
          <a:lstStyle/>
          <a:p>
            <a:r>
              <a:rPr lang="en-US" dirty="0" err="1" smtClean="0"/>
              <a:t>Simónides</a:t>
            </a:r>
            <a:r>
              <a:rPr lang="en-US" dirty="0" smtClean="0"/>
              <a:t> </a:t>
            </a:r>
            <a:r>
              <a:rPr lang="en-US" dirty="0"/>
              <a:t>de </a:t>
            </a:r>
            <a:r>
              <a:rPr lang="en-US" dirty="0" err="1" smtClean="0"/>
              <a:t>Ceos</a:t>
            </a:r>
            <a:endParaRPr lang="en-US" dirty="0" smtClean="0"/>
          </a:p>
          <a:p>
            <a:pPr marL="0" indent="0">
              <a:buNone/>
            </a:pPr>
            <a:endParaRPr lang="en-US" dirty="0"/>
          </a:p>
          <a:p>
            <a:pPr marL="0" indent="0">
              <a:buNone/>
            </a:pPr>
            <a:endParaRPr lang="en-US" dirty="0" smtClean="0"/>
          </a:p>
          <a:p>
            <a:r>
              <a:rPr lang="en-US" dirty="0" smtClean="0"/>
              <a:t>“Joshua </a:t>
            </a:r>
            <a:r>
              <a:rPr lang="en-US" dirty="0" err="1" smtClean="0"/>
              <a:t>Foer</a:t>
            </a:r>
            <a:r>
              <a:rPr lang="en-US" dirty="0" smtClean="0"/>
              <a:t> </a:t>
            </a:r>
          </a:p>
        </p:txBody>
      </p:sp>
      <p:pic>
        <p:nvPicPr>
          <p:cNvPr id="1026" name="Picture 2" descr="http://2.bp.blogspot.com/-zFHhZYtloyg/T5DAvtS0KVI/AAAAAAAAAb8/oVl-20eU2aA/s320/simonid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398" y="2692400"/>
            <a:ext cx="2362200" cy="3048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dn.thedailybeast.com/content/dailybeast/articles/2013/01/16/joshua-foer-how-i-write/jcr:content/image.crop.800.500.jpg/1358358548206.cach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015" y="2692400"/>
            <a:ext cx="4883772" cy="305235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295402" y="2618994"/>
            <a:ext cx="9468314" cy="2923877"/>
          </a:xfrm>
          <a:prstGeom prst="rect">
            <a:avLst/>
          </a:prstGeom>
        </p:spPr>
        <p:txBody>
          <a:bodyPr wrap="square">
            <a:spAutoFit/>
          </a:bodyPr>
          <a:lstStyle/>
          <a:p>
            <a:r>
              <a:rPr lang="en-US" sz="2400" dirty="0"/>
              <a:t>In this technique the subject memorizes the layout of some building, or the arrangement of shops on a street, or any geographical entity which is composed of a number of discrete loci. When desiring to remember a set of items the subject literally 'walks' through these loci and commits an item to each one by forming an image between the item and any distinguishing feature of that locus. Retrieval of items is achieved by 'walking' through the loci, allowing the latter to activate the desired items</a:t>
            </a:r>
            <a:r>
              <a:rPr lang="en-US" sz="2400" dirty="0" smtClean="0"/>
              <a:t>.”</a:t>
            </a:r>
          </a:p>
          <a:p>
            <a:r>
              <a:rPr lang="en-US" sz="1600" dirty="0" smtClean="0"/>
              <a:t>									-O’Keefe and </a:t>
            </a:r>
            <a:r>
              <a:rPr lang="en-US" sz="1600" dirty="0" err="1" smtClean="0"/>
              <a:t>Nadel</a:t>
            </a:r>
            <a:r>
              <a:rPr lang="en-US" sz="1600" dirty="0" smtClean="0"/>
              <a:t> (The Hippocampus as a Cognitive Map)</a:t>
            </a:r>
            <a:endParaRPr lang="en-US" sz="1600" dirty="0"/>
          </a:p>
        </p:txBody>
      </p:sp>
    </p:spTree>
    <p:extLst>
      <p:ext uri="{BB962C8B-B14F-4D97-AF65-F5344CB8AC3E}">
        <p14:creationId xmlns:p14="http://schemas.microsoft.com/office/powerpoint/2010/main" val="1543778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02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The Method of Loci </a:t>
            </a:r>
            <a:br>
              <a:rPr lang="en-US" dirty="0" smtClean="0"/>
            </a:br>
            <a:r>
              <a:rPr lang="en-US" sz="2200" dirty="0" smtClean="0"/>
              <a:t>(</a:t>
            </a:r>
            <a:r>
              <a:rPr lang="en-US" sz="2200" dirty="0" err="1" smtClean="0"/>
              <a:t>a.ka</a:t>
            </a:r>
            <a:r>
              <a:rPr lang="en-US" sz="2200" dirty="0" smtClean="0"/>
              <a:t> The Journey Method, The Roman Room, The Memory Palace)</a:t>
            </a:r>
            <a:endParaRPr lang="en-US" sz="2200" dirty="0"/>
          </a:p>
        </p:txBody>
      </p:sp>
      <p:sp>
        <p:nvSpPr>
          <p:cNvPr id="5" name="Content Placeholder 4"/>
          <p:cNvSpPr>
            <a:spLocks noGrp="1"/>
          </p:cNvSpPr>
          <p:nvPr>
            <p:ph idx="1"/>
          </p:nvPr>
        </p:nvSpPr>
        <p:spPr>
          <a:xfrm>
            <a:off x="1295400" y="2692400"/>
            <a:ext cx="9601197" cy="3183468"/>
          </a:xfrm>
        </p:spPr>
        <p:txBody>
          <a:bodyPr/>
          <a:lstStyle/>
          <a:p>
            <a:r>
              <a:rPr lang="en-US" dirty="0" smtClean="0"/>
              <a:t>Seven-fold increase in ordered retention (Bower 1970)</a:t>
            </a:r>
          </a:p>
          <a:p>
            <a:pPr marL="0" indent="0">
              <a:buNone/>
            </a:pPr>
            <a:endParaRPr lang="en-US" dirty="0" smtClean="0"/>
          </a:p>
          <a:p>
            <a:r>
              <a:rPr lang="en-US" dirty="0" smtClean="0"/>
              <a:t>Short exposure, Long retention</a:t>
            </a:r>
          </a:p>
          <a:p>
            <a:pPr lvl="1"/>
            <a:r>
              <a:rPr lang="en-US" dirty="0" smtClean="0"/>
              <a:t>13s, 38/40 items remembered, in order, next day (Ross &amp; Lawrence 1968)</a:t>
            </a:r>
          </a:p>
          <a:p>
            <a:pPr marL="457200" lvl="1" indent="0">
              <a:buNone/>
            </a:pPr>
            <a:endParaRPr lang="en-US" dirty="0" smtClean="0"/>
          </a:p>
          <a:p>
            <a:r>
              <a:rPr lang="en-US" dirty="0" smtClean="0"/>
              <a:t>A more engaging exposure to stimuli (</a:t>
            </a:r>
            <a:r>
              <a:rPr lang="en-US" dirty="0" err="1" smtClean="0"/>
              <a:t>Osberg</a:t>
            </a:r>
            <a:r>
              <a:rPr lang="en-US" dirty="0" smtClean="0"/>
              <a:t> 1997)</a:t>
            </a:r>
          </a:p>
        </p:txBody>
      </p:sp>
    </p:spTree>
    <p:extLst>
      <p:ext uri="{BB962C8B-B14F-4D97-AF65-F5344CB8AC3E}">
        <p14:creationId xmlns:p14="http://schemas.microsoft.com/office/powerpoint/2010/main" val="26831346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Why it works</a:t>
            </a:r>
            <a:endParaRPr lang="en-US" dirty="0"/>
          </a:p>
        </p:txBody>
      </p:sp>
      <p:sp>
        <p:nvSpPr>
          <p:cNvPr id="3" name="Content Placeholder 2"/>
          <p:cNvSpPr>
            <a:spLocks noGrp="1"/>
          </p:cNvSpPr>
          <p:nvPr>
            <p:ph idx="1"/>
          </p:nvPr>
        </p:nvSpPr>
        <p:spPr>
          <a:xfrm>
            <a:off x="1295401" y="2556931"/>
            <a:ext cx="9601196" cy="3518553"/>
          </a:xfrm>
        </p:spPr>
        <p:txBody>
          <a:bodyPr>
            <a:normAutofit fontScale="92500" lnSpcReduction="10000"/>
          </a:bodyPr>
          <a:lstStyle/>
          <a:p>
            <a:r>
              <a:rPr lang="en-US" dirty="0" smtClean="0"/>
              <a:t>Hippocampal evolution from the medial pallium paralleled navigation into novel terrain. (Jacobs, 2003)</a:t>
            </a:r>
          </a:p>
          <a:p>
            <a:pPr lvl="1"/>
            <a:r>
              <a:rPr lang="en-US" dirty="0" smtClean="0"/>
              <a:t>Where we are now in relation to where we were before is the essential precursor to spatial orientation and navigation.</a:t>
            </a:r>
          </a:p>
          <a:p>
            <a:r>
              <a:rPr lang="en-US" dirty="0" smtClean="0"/>
              <a:t>Place cells, grid cells, boundary cells, head-direction cells…</a:t>
            </a:r>
          </a:p>
          <a:p>
            <a:pPr lvl="1"/>
            <a:r>
              <a:rPr lang="en-US" dirty="0" smtClean="0"/>
              <a:t>Memory and space are relatively intertwined (</a:t>
            </a:r>
            <a:r>
              <a:rPr lang="en-US" dirty="0" err="1" smtClean="0"/>
              <a:t>Doeller</a:t>
            </a:r>
            <a:r>
              <a:rPr lang="en-US" dirty="0" smtClean="0"/>
              <a:t> 2013)</a:t>
            </a:r>
          </a:p>
          <a:p>
            <a:pPr lvl="1"/>
            <a:r>
              <a:rPr lang="en-US" dirty="0" smtClean="0"/>
              <a:t>We subconsciously build mental images of the space we are in (Down 1976)</a:t>
            </a:r>
          </a:p>
          <a:p>
            <a:r>
              <a:rPr lang="en-US" dirty="0" err="1" smtClean="0"/>
              <a:t>MoL</a:t>
            </a:r>
            <a:r>
              <a:rPr lang="en-US" dirty="0" smtClean="0"/>
              <a:t> exploits the remarkable vividness of our </a:t>
            </a:r>
            <a:r>
              <a:rPr lang="en-US" dirty="0" err="1" smtClean="0"/>
              <a:t>visuospatial</a:t>
            </a:r>
            <a:r>
              <a:rPr lang="en-US" dirty="0" smtClean="0"/>
              <a:t> memory by using spatial environments as scaffolding for memorizing non-spatial content.</a:t>
            </a:r>
          </a:p>
        </p:txBody>
      </p:sp>
    </p:spTree>
    <p:extLst>
      <p:ext uri="{BB962C8B-B14F-4D97-AF65-F5344CB8AC3E}">
        <p14:creationId xmlns:p14="http://schemas.microsoft.com/office/powerpoint/2010/main" val="40193079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Why it works (fMRI)</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MCI patients show increased activity in left hippocampus when using mnemonic techniques (Hampstead 2012)</a:t>
            </a:r>
          </a:p>
          <a:p>
            <a:r>
              <a:rPr lang="en-US" dirty="0" smtClean="0"/>
              <a:t>During encoding: signal increase in IFG, MFG, left </a:t>
            </a:r>
            <a:r>
              <a:rPr lang="en-US" dirty="0"/>
              <a:t>f</a:t>
            </a:r>
            <a:r>
              <a:rPr lang="en-US" dirty="0" smtClean="0"/>
              <a:t>usiform , lingual </a:t>
            </a:r>
            <a:r>
              <a:rPr lang="en-US" dirty="0" err="1" smtClean="0"/>
              <a:t>gyrus</a:t>
            </a:r>
            <a:r>
              <a:rPr lang="en-US" dirty="0" smtClean="0"/>
              <a:t>, and posterior </a:t>
            </a:r>
            <a:r>
              <a:rPr lang="en-US" dirty="0"/>
              <a:t>c</a:t>
            </a:r>
            <a:r>
              <a:rPr lang="en-US" dirty="0" smtClean="0"/>
              <a:t>ingulate (Kondo 2004)</a:t>
            </a:r>
          </a:p>
          <a:p>
            <a:r>
              <a:rPr lang="en-US" dirty="0" smtClean="0"/>
              <a:t>During retrieval: signal increase in left </a:t>
            </a:r>
            <a:r>
              <a:rPr lang="en-US" dirty="0" err="1" smtClean="0"/>
              <a:t>parahipocampal</a:t>
            </a:r>
            <a:r>
              <a:rPr lang="en-US" dirty="0" smtClean="0"/>
              <a:t> </a:t>
            </a:r>
            <a:r>
              <a:rPr lang="en-US" dirty="0" err="1" smtClean="0"/>
              <a:t>gyrus</a:t>
            </a:r>
            <a:r>
              <a:rPr lang="en-US" dirty="0" smtClean="0"/>
              <a:t>, </a:t>
            </a:r>
            <a:r>
              <a:rPr lang="en-US" dirty="0" err="1" smtClean="0"/>
              <a:t>retrosplenial</a:t>
            </a:r>
            <a:r>
              <a:rPr lang="en-US" dirty="0" smtClean="0"/>
              <a:t> cortex, cingulate, lingual, left </a:t>
            </a:r>
            <a:r>
              <a:rPr lang="en-US" dirty="0" err="1" smtClean="0"/>
              <a:t>precuneus</a:t>
            </a:r>
            <a:r>
              <a:rPr lang="en-US" dirty="0" smtClean="0"/>
              <a:t>, left fusiform (Kondo 2004)</a:t>
            </a:r>
          </a:p>
          <a:p>
            <a:r>
              <a:rPr lang="en-US" dirty="0" smtClean="0"/>
              <a:t>Enhanced activity along tempo-parietal pathways and prefrontal cortex (Burgess 2001)</a:t>
            </a:r>
          </a:p>
          <a:p>
            <a:r>
              <a:rPr lang="en-US" dirty="0" smtClean="0"/>
              <a:t>Stay tuned </a:t>
            </a:r>
            <a:r>
              <a:rPr lang="en-US" dirty="0" smtClean="0">
                <a:sym typeface="Wingdings" panose="05000000000000000000" pitchFamily="2" charset="2"/>
              </a:rPr>
              <a:t></a:t>
            </a:r>
            <a:endParaRPr lang="en-US" dirty="0"/>
          </a:p>
        </p:txBody>
      </p:sp>
    </p:spTree>
    <p:extLst>
      <p:ext uri="{BB962C8B-B14F-4D97-AF65-F5344CB8AC3E}">
        <p14:creationId xmlns:p14="http://schemas.microsoft.com/office/powerpoint/2010/main" val="5235870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23424" y="3824868"/>
            <a:ext cx="903249" cy="267630"/>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l"/>
            <a:r>
              <a:rPr lang="en-US" dirty="0" smtClean="0"/>
              <a:t>Why VR?</a:t>
            </a:r>
            <a:endParaRPr lang="en-US" dirty="0"/>
          </a:p>
        </p:txBody>
      </p:sp>
      <p:sp>
        <p:nvSpPr>
          <p:cNvPr id="4" name="Rectangle 3"/>
          <p:cNvSpPr/>
          <p:nvPr/>
        </p:nvSpPr>
        <p:spPr>
          <a:xfrm>
            <a:off x="1295402" y="2618994"/>
            <a:ext cx="9468314" cy="2923877"/>
          </a:xfrm>
          <a:prstGeom prst="rect">
            <a:avLst/>
          </a:prstGeom>
        </p:spPr>
        <p:txBody>
          <a:bodyPr wrap="square">
            <a:spAutoFit/>
          </a:bodyPr>
          <a:lstStyle/>
          <a:p>
            <a:r>
              <a:rPr lang="en-US" sz="2400" dirty="0"/>
              <a:t>In this technique the subject memorizes the layout of some building, or the arrangement of shops on a street, or any geographical entity which is composed of a number of discrete loci. When desiring to remember a set of items the subject literally 'walks' through these loci and commits an item to each one by forming an image between the item and any distinguishing feature of that locus. Retrieval of items is achieved by 'walking' through the loci, allowing the latter to activate the desired items</a:t>
            </a:r>
            <a:r>
              <a:rPr lang="en-US" sz="2400" dirty="0" smtClean="0"/>
              <a:t>.”</a:t>
            </a:r>
          </a:p>
          <a:p>
            <a:r>
              <a:rPr lang="en-US" sz="1600" dirty="0" smtClean="0"/>
              <a:t>									-O’Keefe and </a:t>
            </a:r>
            <a:r>
              <a:rPr lang="en-US" sz="1600" dirty="0" err="1" smtClean="0"/>
              <a:t>Nadel</a:t>
            </a:r>
            <a:r>
              <a:rPr lang="en-US" sz="1600" dirty="0" smtClean="0"/>
              <a:t> (The Hippocampus as a Cognitive Map)</a:t>
            </a:r>
            <a:endParaRPr lang="en-US" sz="1600" dirty="0"/>
          </a:p>
        </p:txBody>
      </p:sp>
    </p:spTree>
    <p:extLst>
      <p:ext uri="{BB962C8B-B14F-4D97-AF65-F5344CB8AC3E}">
        <p14:creationId xmlns:p14="http://schemas.microsoft.com/office/powerpoint/2010/main" val="40881538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Why VR?</a:t>
            </a:r>
            <a:endParaRPr lang="en-US" dirty="0"/>
          </a:p>
        </p:txBody>
      </p:sp>
      <p:sp>
        <p:nvSpPr>
          <p:cNvPr id="6" name="Content Placeholder 2"/>
          <p:cNvSpPr>
            <a:spLocks noGrp="1"/>
          </p:cNvSpPr>
          <p:nvPr>
            <p:ph idx="1"/>
          </p:nvPr>
        </p:nvSpPr>
        <p:spPr>
          <a:xfrm>
            <a:off x="1295401" y="2556932"/>
            <a:ext cx="9601196" cy="3318936"/>
          </a:xfrm>
        </p:spPr>
        <p:txBody>
          <a:bodyPr>
            <a:normAutofit fontScale="85000" lnSpcReduction="20000"/>
          </a:bodyPr>
          <a:lstStyle/>
          <a:p>
            <a:r>
              <a:rPr lang="en-US" dirty="0" smtClean="0"/>
              <a:t>Operationalize</a:t>
            </a:r>
          </a:p>
          <a:p>
            <a:pPr lvl="1"/>
            <a:r>
              <a:rPr lang="en-US" dirty="0" smtClean="0"/>
              <a:t>Environments and Stimuli</a:t>
            </a:r>
          </a:p>
          <a:p>
            <a:r>
              <a:rPr lang="en-US" dirty="0" smtClean="0"/>
              <a:t>Enhance Compliance (</a:t>
            </a:r>
            <a:r>
              <a:rPr lang="en-US" dirty="0" err="1" smtClean="0"/>
              <a:t>Legge</a:t>
            </a:r>
            <a:r>
              <a:rPr lang="en-US" dirty="0" smtClean="0"/>
              <a:t> 2012)</a:t>
            </a:r>
          </a:p>
          <a:p>
            <a:r>
              <a:rPr lang="en-US" dirty="0" smtClean="0"/>
              <a:t>Best to envision the objects and not the words themselves (Bower 1970)</a:t>
            </a:r>
          </a:p>
          <a:p>
            <a:r>
              <a:rPr lang="en-US" dirty="0" smtClean="0"/>
              <a:t>Bizarre, associative scenes are better than familiar ones (Bower 1970)</a:t>
            </a:r>
            <a:endParaRPr lang="en-US" dirty="0"/>
          </a:p>
          <a:p>
            <a:r>
              <a:rPr lang="en-US" dirty="0" smtClean="0"/>
              <a:t>Vestibular/Kinesthetic cues are important for developing spatial knowledge (</a:t>
            </a:r>
            <a:r>
              <a:rPr lang="en-US" dirty="0" err="1" smtClean="0"/>
              <a:t>Presson</a:t>
            </a:r>
            <a:r>
              <a:rPr lang="en-US" dirty="0" smtClean="0"/>
              <a:t> &amp; Montello 19994)</a:t>
            </a:r>
          </a:p>
          <a:p>
            <a:pPr lvl="1"/>
            <a:r>
              <a:rPr lang="en-US" dirty="0" smtClean="0"/>
              <a:t>Oculus / Treadmill</a:t>
            </a:r>
          </a:p>
          <a:p>
            <a:r>
              <a:rPr lang="en-US" dirty="0" smtClean="0"/>
              <a:t>No one believe in mental imagery, anyway….</a:t>
            </a:r>
            <a:endParaRPr lang="en-US" dirty="0"/>
          </a:p>
        </p:txBody>
      </p:sp>
    </p:spTree>
    <p:extLst>
      <p:ext uri="{BB962C8B-B14F-4D97-AF65-F5344CB8AC3E}">
        <p14:creationId xmlns:p14="http://schemas.microsoft.com/office/powerpoint/2010/main" val="30894568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Design(Pilot) – Proof of Concept</a:t>
            </a:r>
            <a:endParaRPr lang="en-US" dirty="0"/>
          </a:p>
        </p:txBody>
      </p:sp>
      <p:sp>
        <p:nvSpPr>
          <p:cNvPr id="3" name="Content Placeholder 2"/>
          <p:cNvSpPr>
            <a:spLocks noGrp="1"/>
          </p:cNvSpPr>
          <p:nvPr>
            <p:ph idx="1"/>
          </p:nvPr>
        </p:nvSpPr>
        <p:spPr/>
        <p:txBody>
          <a:bodyPr>
            <a:normAutofit/>
          </a:bodyPr>
          <a:lstStyle/>
          <a:p>
            <a:r>
              <a:rPr lang="en-US" dirty="0" smtClean="0"/>
              <a:t>Can we predict which Virtual Environment(VE) the subject is mentally traversing?</a:t>
            </a:r>
          </a:p>
          <a:p>
            <a:r>
              <a:rPr lang="en-US" dirty="0" smtClean="0"/>
              <a:t>Can we predict trajectories? </a:t>
            </a:r>
          </a:p>
          <a:p>
            <a:pPr lvl="1"/>
            <a:r>
              <a:rPr lang="en-US" dirty="0" smtClean="0"/>
              <a:t>As a follow up to Hassabis et al.(2009) where they decoded quadrants.</a:t>
            </a:r>
          </a:p>
          <a:p>
            <a:r>
              <a:rPr lang="en-US" dirty="0" smtClean="0"/>
              <a:t>4 Distinct VEs</a:t>
            </a:r>
          </a:p>
          <a:p>
            <a:endParaRPr lang="en-US" dirty="0" smtClean="0"/>
          </a:p>
          <a:p>
            <a:pPr marL="457200" lvl="1" indent="0">
              <a:buNone/>
            </a:pPr>
            <a:endParaRPr lang="en-US" dirty="0" smtClean="0"/>
          </a:p>
        </p:txBody>
      </p:sp>
    </p:spTree>
    <p:extLst>
      <p:ext uri="{BB962C8B-B14F-4D97-AF65-F5344CB8AC3E}">
        <p14:creationId xmlns:p14="http://schemas.microsoft.com/office/powerpoint/2010/main" val="3831950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Toon</a:t>
            </a:r>
            <a:r>
              <a:rPr lang="en-US" dirty="0" smtClean="0"/>
              <a:t> World</a:t>
            </a:r>
            <a:endParaRPr lang="en-US" dirty="0"/>
          </a:p>
        </p:txBody>
      </p:sp>
      <p:pic>
        <p:nvPicPr>
          <p:cNvPr id="5" name="Picture 4"/>
          <p:cNvPicPr/>
          <p:nvPr/>
        </p:nvPicPr>
        <p:blipFill rotWithShape="1">
          <a:blip r:embed="rId2"/>
          <a:srcRect l="1567" t="3473" r="43827" b="5935"/>
          <a:stretch/>
        </p:blipFill>
        <p:spPr>
          <a:xfrm>
            <a:off x="1401704" y="2492963"/>
            <a:ext cx="9426222" cy="3621851"/>
          </a:xfrm>
          <a:prstGeom prst="rect">
            <a:avLst/>
          </a:prstGeom>
        </p:spPr>
      </p:pic>
    </p:spTree>
    <p:extLst>
      <p:ext uri="{BB962C8B-B14F-4D97-AF65-F5344CB8AC3E}">
        <p14:creationId xmlns:p14="http://schemas.microsoft.com/office/powerpoint/2010/main" val="30706994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Toon</a:t>
            </a:r>
            <a:r>
              <a:rPr lang="en-US" dirty="0" smtClean="0"/>
              <a:t> World</a:t>
            </a:r>
            <a:endParaRPr lang="en-US" dirty="0"/>
          </a:p>
        </p:txBody>
      </p:sp>
      <p:pic>
        <p:nvPicPr>
          <p:cNvPr id="4" name="Picture 3"/>
          <p:cNvPicPr/>
          <p:nvPr/>
        </p:nvPicPr>
        <p:blipFill rotWithShape="1">
          <a:blip r:embed="rId2"/>
          <a:srcRect l="743" t="4872" r="43477" b="6971"/>
          <a:stretch/>
        </p:blipFill>
        <p:spPr>
          <a:xfrm>
            <a:off x="1457157" y="2526632"/>
            <a:ext cx="9304421" cy="3622842"/>
          </a:xfrm>
          <a:prstGeom prst="rect">
            <a:avLst/>
          </a:prstGeom>
        </p:spPr>
      </p:pic>
    </p:spTree>
    <p:extLst>
      <p:ext uri="{BB962C8B-B14F-4D97-AF65-F5344CB8AC3E}">
        <p14:creationId xmlns:p14="http://schemas.microsoft.com/office/powerpoint/2010/main" val="216431347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Toon</a:t>
            </a:r>
            <a:r>
              <a:rPr lang="en-US" dirty="0" smtClean="0"/>
              <a:t> World</a:t>
            </a:r>
            <a:endParaRPr lang="en-US" dirty="0"/>
          </a:p>
        </p:txBody>
      </p:sp>
      <p:pic>
        <p:nvPicPr>
          <p:cNvPr id="4" name="Picture 3"/>
          <p:cNvPicPr/>
          <p:nvPr/>
        </p:nvPicPr>
        <p:blipFill rotWithShape="1">
          <a:blip r:embed="rId2"/>
          <a:srcRect l="1191" t="6972" r="44377" b="9770"/>
          <a:stretch/>
        </p:blipFill>
        <p:spPr>
          <a:xfrm>
            <a:off x="1497263" y="2606843"/>
            <a:ext cx="9210842" cy="3462420"/>
          </a:xfrm>
          <a:prstGeom prst="rect">
            <a:avLst/>
          </a:prstGeom>
        </p:spPr>
      </p:pic>
    </p:spTree>
    <p:extLst>
      <p:ext uri="{BB962C8B-B14F-4D97-AF65-F5344CB8AC3E}">
        <p14:creationId xmlns:p14="http://schemas.microsoft.com/office/powerpoint/2010/main" val="404403846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Lagoon World</a:t>
            </a:r>
            <a:endParaRPr lang="en-US" dirty="0"/>
          </a:p>
        </p:txBody>
      </p:sp>
      <p:pic>
        <p:nvPicPr>
          <p:cNvPr id="4" name="Picture 3"/>
          <p:cNvPicPr/>
          <p:nvPr/>
        </p:nvPicPr>
        <p:blipFill rotWithShape="1">
          <a:blip r:embed="rId2"/>
          <a:srcRect l="618" t="2488" r="43669" b="5935"/>
          <a:stretch/>
        </p:blipFill>
        <p:spPr>
          <a:xfrm>
            <a:off x="1439333" y="2474147"/>
            <a:ext cx="9388593" cy="3612445"/>
          </a:xfrm>
          <a:prstGeom prst="rect">
            <a:avLst/>
          </a:prstGeom>
        </p:spPr>
      </p:pic>
    </p:spTree>
    <p:extLst>
      <p:ext uri="{BB962C8B-B14F-4D97-AF65-F5344CB8AC3E}">
        <p14:creationId xmlns:p14="http://schemas.microsoft.com/office/powerpoint/2010/main" val="39293014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Ruin World</a:t>
            </a:r>
            <a:endParaRPr lang="en-US" dirty="0"/>
          </a:p>
        </p:txBody>
      </p:sp>
      <p:pic>
        <p:nvPicPr>
          <p:cNvPr id="5" name="Picture 4"/>
          <p:cNvPicPr/>
          <p:nvPr/>
        </p:nvPicPr>
        <p:blipFill rotWithShape="1">
          <a:blip r:embed="rId2"/>
          <a:srcRect l="459" t="2980" r="43668" b="3472"/>
          <a:stretch/>
        </p:blipFill>
        <p:spPr>
          <a:xfrm>
            <a:off x="1467555" y="2521186"/>
            <a:ext cx="9303926" cy="3452518"/>
          </a:xfrm>
          <a:prstGeom prst="rect">
            <a:avLst/>
          </a:prstGeom>
        </p:spPr>
      </p:pic>
    </p:spTree>
    <p:extLst>
      <p:ext uri="{BB962C8B-B14F-4D97-AF65-F5344CB8AC3E}">
        <p14:creationId xmlns:p14="http://schemas.microsoft.com/office/powerpoint/2010/main" val="172551150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Moon World</a:t>
            </a:r>
            <a:endParaRPr lang="en-US" dirty="0"/>
          </a:p>
        </p:txBody>
      </p:sp>
      <p:pic>
        <p:nvPicPr>
          <p:cNvPr id="4" name="Picture 3"/>
          <p:cNvPicPr/>
          <p:nvPr/>
        </p:nvPicPr>
        <p:blipFill rotWithShape="1">
          <a:blip r:embed="rId2"/>
          <a:srcRect l="459" t="2980" r="43668" b="5935"/>
          <a:stretch/>
        </p:blipFill>
        <p:spPr>
          <a:xfrm>
            <a:off x="1465180" y="2566737"/>
            <a:ext cx="9313334" cy="3490148"/>
          </a:xfrm>
          <a:prstGeom prst="rect">
            <a:avLst/>
          </a:prstGeom>
        </p:spPr>
      </p:pic>
    </p:spTree>
    <p:extLst>
      <p:ext uri="{BB962C8B-B14F-4D97-AF65-F5344CB8AC3E}">
        <p14:creationId xmlns:p14="http://schemas.microsoft.com/office/powerpoint/2010/main" val="21019522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Design(Pilot) – Proof of Concept</a:t>
            </a:r>
            <a:endParaRPr lang="en-US" dirty="0"/>
          </a:p>
        </p:txBody>
      </p:sp>
      <p:sp>
        <p:nvSpPr>
          <p:cNvPr id="3" name="Content Placeholder 2"/>
          <p:cNvSpPr>
            <a:spLocks noGrp="1"/>
          </p:cNvSpPr>
          <p:nvPr>
            <p:ph idx="1"/>
          </p:nvPr>
        </p:nvSpPr>
        <p:spPr>
          <a:xfrm>
            <a:off x="1295401" y="2556932"/>
            <a:ext cx="4838229" cy="3318936"/>
          </a:xfrm>
        </p:spPr>
        <p:txBody>
          <a:bodyPr>
            <a:normAutofit/>
          </a:bodyPr>
          <a:lstStyle/>
          <a:p>
            <a:r>
              <a:rPr lang="en-US" dirty="0" smtClean="0"/>
              <a:t>Subjects will “coin-collect”</a:t>
            </a:r>
          </a:p>
          <a:p>
            <a:r>
              <a:rPr lang="en-US" dirty="0" smtClean="0"/>
              <a:t>The coins will be scattered throughout the environment &amp; nearby (4) prominent landmarks that are at the cardinal locations in the environment.</a:t>
            </a:r>
          </a:p>
          <a:p>
            <a:endParaRPr lang="en-US" dirty="0" smtClean="0"/>
          </a:p>
          <a:p>
            <a:pPr marL="457200" lvl="1" indent="0">
              <a:buNone/>
            </a:pPr>
            <a:endParaRPr lang="en-US" dirty="0" smtClean="0"/>
          </a:p>
        </p:txBody>
      </p:sp>
      <p:pic>
        <p:nvPicPr>
          <p:cNvPr id="4" name="Picture 3"/>
          <p:cNvPicPr/>
          <p:nvPr/>
        </p:nvPicPr>
        <p:blipFill rotWithShape="1">
          <a:blip r:embed="rId2"/>
          <a:srcRect l="1884" t="7412" r="44143" b="7904"/>
          <a:stretch/>
        </p:blipFill>
        <p:spPr>
          <a:xfrm>
            <a:off x="7008519" y="2492962"/>
            <a:ext cx="3207926" cy="1618074"/>
          </a:xfrm>
          <a:prstGeom prst="rect">
            <a:avLst/>
          </a:prstGeom>
        </p:spPr>
      </p:pic>
      <p:pic>
        <p:nvPicPr>
          <p:cNvPr id="5" name="Picture 4"/>
          <p:cNvPicPr/>
          <p:nvPr/>
        </p:nvPicPr>
        <p:blipFill rotWithShape="1">
          <a:blip r:embed="rId3"/>
          <a:srcRect l="618" t="4950" r="43510" b="11350"/>
          <a:stretch/>
        </p:blipFill>
        <p:spPr>
          <a:xfrm>
            <a:off x="4035778" y="4666073"/>
            <a:ext cx="3320816" cy="1599259"/>
          </a:xfrm>
          <a:prstGeom prst="rect">
            <a:avLst/>
          </a:prstGeom>
        </p:spPr>
      </p:pic>
      <p:pic>
        <p:nvPicPr>
          <p:cNvPr id="6" name="Picture 5"/>
          <p:cNvPicPr/>
          <p:nvPr/>
        </p:nvPicPr>
        <p:blipFill rotWithShape="1">
          <a:blip r:embed="rId4"/>
          <a:srcRect l="776" t="4950" r="44302" b="6427"/>
          <a:stretch/>
        </p:blipFill>
        <p:spPr>
          <a:xfrm>
            <a:off x="7620000" y="4666073"/>
            <a:ext cx="3264371" cy="1589853"/>
          </a:xfrm>
          <a:prstGeom prst="rect">
            <a:avLst/>
          </a:prstGeom>
        </p:spPr>
      </p:pic>
    </p:spTree>
    <p:extLst>
      <p:ext uri="{BB962C8B-B14F-4D97-AF65-F5344CB8AC3E}">
        <p14:creationId xmlns:p14="http://schemas.microsoft.com/office/powerpoint/2010/main" val="31971290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Design(Pilot) – Proof of Concept</a:t>
            </a:r>
            <a:endParaRPr lang="en-US" dirty="0"/>
          </a:p>
        </p:txBody>
      </p:sp>
      <p:sp>
        <p:nvSpPr>
          <p:cNvPr id="3" name="Content Placeholder 2"/>
          <p:cNvSpPr>
            <a:spLocks noGrp="1"/>
          </p:cNvSpPr>
          <p:nvPr>
            <p:ph idx="1"/>
          </p:nvPr>
        </p:nvSpPr>
        <p:spPr>
          <a:xfrm>
            <a:off x="1295401" y="2556932"/>
            <a:ext cx="5948303" cy="3318936"/>
          </a:xfrm>
        </p:spPr>
        <p:txBody>
          <a:bodyPr>
            <a:normAutofit/>
          </a:bodyPr>
          <a:lstStyle/>
          <a:p>
            <a:r>
              <a:rPr lang="en-US" dirty="0" smtClean="0"/>
              <a:t>Behavioral Metrics</a:t>
            </a:r>
          </a:p>
          <a:p>
            <a:pPr lvl="1"/>
            <a:r>
              <a:rPr lang="en-US" dirty="0" smtClean="0"/>
              <a:t>Difference in coin-time acquisition between Time 1 and Time 2.</a:t>
            </a:r>
          </a:p>
          <a:p>
            <a:pPr lvl="1"/>
            <a:r>
              <a:rPr lang="en-US" dirty="0" smtClean="0"/>
              <a:t>Euclidian Distance between locations of objects and user-selected locations of said objects.</a:t>
            </a:r>
          </a:p>
          <a:p>
            <a:pPr lvl="1"/>
            <a:endParaRPr lang="en-US" dirty="0" smtClean="0"/>
          </a:p>
          <a:p>
            <a:pPr marL="457200" lvl="1" indent="0">
              <a:buNone/>
            </a:pPr>
            <a:endParaRPr lang="en-US" dirty="0" smtClean="0"/>
          </a:p>
        </p:txBody>
      </p:sp>
      <p:pic>
        <p:nvPicPr>
          <p:cNvPr id="8" name="Picture 7" descr="IMAG0472.jpg"/>
          <p:cNvPicPr>
            <a:picLocks noChangeAspect="1"/>
          </p:cNvPicPr>
          <p:nvPr/>
        </p:nvPicPr>
        <p:blipFill rotWithShape="1">
          <a:blip r:embed="rId2">
            <a:extLst>
              <a:ext uri="{28A0092B-C50C-407E-A947-70E740481C1C}">
                <a14:useLocalDpi xmlns:a14="http://schemas.microsoft.com/office/drawing/2010/main" val="0"/>
              </a:ext>
            </a:extLst>
          </a:blip>
          <a:srcRect l="13250" t="10136" r="21055" b="17738"/>
          <a:stretch/>
        </p:blipFill>
        <p:spPr>
          <a:xfrm>
            <a:off x="3034632" y="4587835"/>
            <a:ext cx="2580106" cy="1601744"/>
          </a:xfrm>
          <a:prstGeom prst="rect">
            <a:avLst/>
          </a:prstGeom>
        </p:spPr>
      </p:pic>
      <p:pic>
        <p:nvPicPr>
          <p:cNvPr id="9" name="Picture 8" descr="Blueprint_Toon_b1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6631" y="2667000"/>
            <a:ext cx="3328737" cy="3328737"/>
          </a:xfrm>
          <a:prstGeom prst="rect">
            <a:avLst/>
          </a:prstGeom>
        </p:spPr>
      </p:pic>
    </p:spTree>
    <p:extLst>
      <p:ext uri="{BB962C8B-B14F-4D97-AF65-F5344CB8AC3E}">
        <p14:creationId xmlns:p14="http://schemas.microsoft.com/office/powerpoint/2010/main" val="38895224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Design(Pilot) – Proof of Concept</a:t>
            </a:r>
            <a:endParaRPr lang="en-US" dirty="0"/>
          </a:p>
        </p:txBody>
      </p:sp>
      <p:sp>
        <p:nvSpPr>
          <p:cNvPr id="3" name="Content Placeholder 2"/>
          <p:cNvSpPr>
            <a:spLocks noGrp="1"/>
          </p:cNvSpPr>
          <p:nvPr>
            <p:ph idx="1"/>
          </p:nvPr>
        </p:nvSpPr>
        <p:spPr>
          <a:xfrm>
            <a:off x="1295401" y="2556932"/>
            <a:ext cx="9506283" cy="3539068"/>
          </a:xfrm>
        </p:spPr>
        <p:txBody>
          <a:bodyPr>
            <a:normAutofit fontScale="85000" lnSpcReduction="20000"/>
          </a:bodyPr>
          <a:lstStyle/>
          <a:p>
            <a:r>
              <a:rPr lang="en-US" dirty="0" smtClean="0"/>
              <a:t>fMRI</a:t>
            </a:r>
          </a:p>
          <a:p>
            <a:pPr lvl="1"/>
            <a:r>
              <a:rPr lang="en-US" dirty="0" smtClean="0"/>
              <a:t>Show (8) video clips of 30(s) each of navigation through the environment from 8 different starting locations to enforce an </a:t>
            </a:r>
            <a:r>
              <a:rPr lang="en-US" dirty="0" err="1" smtClean="0"/>
              <a:t>allocentric</a:t>
            </a:r>
            <a:r>
              <a:rPr lang="en-US" dirty="0" smtClean="0"/>
              <a:t> sense of space (</a:t>
            </a:r>
            <a:r>
              <a:rPr lang="en-US" dirty="0" err="1" smtClean="0"/>
              <a:t>Suthana</a:t>
            </a:r>
            <a:r>
              <a:rPr lang="en-US" dirty="0" smtClean="0"/>
              <a:t> et al. 2009)</a:t>
            </a:r>
          </a:p>
          <a:p>
            <a:pPr lvl="1"/>
            <a:r>
              <a:rPr lang="en-US" dirty="0" smtClean="0"/>
              <a:t>Ask subjects to mentally imagine themselves in the environment.</a:t>
            </a:r>
          </a:p>
          <a:p>
            <a:pPr lvl="2"/>
            <a:r>
              <a:rPr lang="en-US" dirty="0" smtClean="0"/>
              <a:t>Also traversing from Landmark to Landmark</a:t>
            </a:r>
          </a:p>
          <a:p>
            <a:pPr lvl="1"/>
            <a:r>
              <a:rPr lang="en-US" dirty="0" smtClean="0"/>
              <a:t>Also mentally imagine real-world environments (UCLA and their home) and made-up fantastical environments.</a:t>
            </a:r>
          </a:p>
          <a:p>
            <a:r>
              <a:rPr lang="en-US" dirty="0" smtClean="0"/>
              <a:t>MVPA and RSA</a:t>
            </a:r>
          </a:p>
          <a:p>
            <a:pPr lvl="1"/>
            <a:r>
              <a:rPr lang="en-US" dirty="0" smtClean="0"/>
              <a:t>MVPA within subjects across mental environments</a:t>
            </a:r>
          </a:p>
          <a:p>
            <a:pPr lvl="1"/>
            <a:r>
              <a:rPr lang="en-US" dirty="0" smtClean="0"/>
              <a:t>RSA Videos to Mental Imagery. (environment and trajectory(landmark</a:t>
            </a:r>
            <a:r>
              <a:rPr lang="en-US" dirty="0" smtClean="0">
                <a:sym typeface="Wingdings"/>
              </a:rPr>
              <a:t> landmark))</a:t>
            </a:r>
            <a:endParaRPr lang="en-US" dirty="0">
              <a:sym typeface="Wingdings"/>
            </a:endParaRPr>
          </a:p>
          <a:p>
            <a:pPr lvl="1"/>
            <a:r>
              <a:rPr lang="en-US" dirty="0" smtClean="0">
                <a:sym typeface="Wingdings"/>
              </a:rPr>
              <a:t>Real World RSA  Real World &gt; Virtual World &gt; Fantastical-Imagined World (across subjects as well)</a:t>
            </a:r>
          </a:p>
        </p:txBody>
      </p:sp>
    </p:spTree>
    <p:extLst>
      <p:ext uri="{BB962C8B-B14F-4D97-AF65-F5344CB8AC3E}">
        <p14:creationId xmlns:p14="http://schemas.microsoft.com/office/powerpoint/2010/main" val="37903240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Design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Encounter 3D Rendering of objects within a virtual environment</a:t>
            </a:r>
          </a:p>
          <a:p>
            <a:r>
              <a:rPr lang="en-US" dirty="0" smtClean="0"/>
              <a:t>Group 1</a:t>
            </a:r>
          </a:p>
          <a:p>
            <a:pPr lvl="1"/>
            <a:r>
              <a:rPr lang="en-US" dirty="0" smtClean="0"/>
              <a:t>View rotations of the stimuli either in a PTB manner or through volitional interaction</a:t>
            </a:r>
          </a:p>
          <a:p>
            <a:r>
              <a:rPr lang="en-US" dirty="0" smtClean="0"/>
              <a:t>Group 2</a:t>
            </a:r>
          </a:p>
          <a:p>
            <a:pPr lvl="1"/>
            <a:r>
              <a:rPr lang="en-US" dirty="0" smtClean="0"/>
              <a:t>Same as group 1 but with a second list repetition</a:t>
            </a:r>
          </a:p>
          <a:p>
            <a:pPr lvl="2"/>
            <a:r>
              <a:rPr lang="en-US" dirty="0" smtClean="0"/>
              <a:t>An attempt to classically strengthen memory</a:t>
            </a:r>
          </a:p>
          <a:p>
            <a:r>
              <a:rPr lang="en-US" dirty="0" smtClean="0"/>
              <a:t>Group 3</a:t>
            </a:r>
          </a:p>
          <a:p>
            <a:pPr lvl="1"/>
            <a:r>
              <a:rPr lang="en-US" dirty="0" smtClean="0"/>
              <a:t>Instructed on </a:t>
            </a:r>
            <a:r>
              <a:rPr lang="en-US" dirty="0" err="1" smtClean="0"/>
              <a:t>MoL</a:t>
            </a:r>
            <a:r>
              <a:rPr lang="en-US" dirty="0" smtClean="0"/>
              <a:t> technique and encourage navigate around the environment and volitionally place objects.</a:t>
            </a:r>
          </a:p>
          <a:p>
            <a:pPr lvl="1"/>
            <a:r>
              <a:rPr lang="en-US" dirty="0" smtClean="0"/>
              <a:t>Matched stimulus exposure time with Group 1</a:t>
            </a:r>
            <a:endParaRPr lang="en-US" dirty="0"/>
          </a:p>
        </p:txBody>
      </p:sp>
    </p:spTree>
    <p:extLst>
      <p:ext uri="{BB962C8B-B14F-4D97-AF65-F5344CB8AC3E}">
        <p14:creationId xmlns:p14="http://schemas.microsoft.com/office/powerpoint/2010/main" val="32260475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1542"/>
            <a:ext cx="12192000" cy="652706"/>
          </a:xfrm>
        </p:spPr>
        <p:txBody>
          <a:bodyPr>
            <a:normAutofit fontScale="90000"/>
          </a:bodyPr>
          <a:lstStyle/>
          <a:p>
            <a:r>
              <a:rPr lang="en-US" dirty="0" smtClean="0"/>
              <a:t>Virtual Environment Example</a:t>
            </a:r>
            <a:endParaRPr lang="en-US" dirty="0"/>
          </a:p>
        </p:txBody>
      </p:sp>
      <p:pic>
        <p:nvPicPr>
          <p:cNvPr id="5" name="ALIVE_MemoryPalace_Transitions">
            <a:hlinkClick r:id="" action="ppaction://media"/>
          </p:cNvPr>
          <p:cNvPicPr>
            <a:picLocks noChangeAspect="1"/>
          </p:cNvPicPr>
          <p:nvPr>
            <a:videoFile r:link="rId1"/>
            <p:extLst>
              <p:ext uri="{DAA4B4D4-6D71-4841-9C94-3DE7FCFB9230}">
                <p14:media xmlns:p14="http://schemas.microsoft.com/office/powerpoint/2010/main" r:embed="rId2">
                  <p14:trim st="2874" end="35048"/>
                </p14:media>
              </p:ext>
            </p:extLst>
          </p:nvPr>
        </p:nvPicPr>
        <p:blipFill>
          <a:blip r:embed="rId4"/>
          <a:stretch>
            <a:fillRect/>
          </a:stretch>
        </p:blipFill>
        <p:spPr>
          <a:xfrm>
            <a:off x="993531" y="501164"/>
            <a:ext cx="10304584" cy="5899636"/>
          </a:xfrm>
          <a:prstGeom prst="rect">
            <a:avLst/>
          </a:prstGeom>
        </p:spPr>
      </p:pic>
    </p:spTree>
    <p:extLst>
      <p:ext uri="{BB962C8B-B14F-4D97-AF65-F5344CB8AC3E}">
        <p14:creationId xmlns:p14="http://schemas.microsoft.com/office/powerpoint/2010/main" val="408074543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1542"/>
            <a:ext cx="12192000" cy="652706"/>
          </a:xfrm>
        </p:spPr>
        <p:txBody>
          <a:bodyPr>
            <a:normAutofit fontScale="90000"/>
          </a:bodyPr>
          <a:lstStyle/>
          <a:p>
            <a:r>
              <a:rPr lang="en-US" dirty="0" err="1" smtClean="0"/>
              <a:t>MoL</a:t>
            </a:r>
            <a:r>
              <a:rPr lang="en-US" dirty="0" smtClean="0"/>
              <a:t> Placement Example</a:t>
            </a:r>
            <a:endParaRPr lang="en-US" dirty="0"/>
          </a:p>
        </p:txBody>
      </p:sp>
      <p:pic>
        <p:nvPicPr>
          <p:cNvPr id="3" name="ALIVE_Placing Item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70438" y="513639"/>
            <a:ext cx="10454054" cy="5851991"/>
          </a:xfrm>
          <a:prstGeom prst="rect">
            <a:avLst/>
          </a:prstGeom>
        </p:spPr>
      </p:pic>
    </p:spTree>
    <p:extLst>
      <p:ext uri="{BB962C8B-B14F-4D97-AF65-F5344CB8AC3E}">
        <p14:creationId xmlns:p14="http://schemas.microsoft.com/office/powerpoint/2010/main" val="164841799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1542"/>
            <a:ext cx="12192000" cy="652706"/>
          </a:xfrm>
        </p:spPr>
        <p:txBody>
          <a:bodyPr>
            <a:normAutofit fontScale="90000"/>
          </a:bodyPr>
          <a:lstStyle/>
          <a:p>
            <a:r>
              <a:rPr lang="en-US" dirty="0" smtClean="0"/>
              <a:t>Control Presentation Example</a:t>
            </a:r>
            <a:endParaRPr lang="en-US" dirty="0"/>
          </a:p>
        </p:txBody>
      </p:sp>
      <p:pic>
        <p:nvPicPr>
          <p:cNvPr id="4" name="ALIVE_ExampleItem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79231" y="527708"/>
            <a:ext cx="10471638" cy="5864300"/>
          </a:xfrm>
          <a:prstGeom prst="rect">
            <a:avLst/>
          </a:prstGeom>
        </p:spPr>
      </p:pic>
    </p:spTree>
    <p:extLst>
      <p:ext uri="{BB962C8B-B14F-4D97-AF65-F5344CB8AC3E}">
        <p14:creationId xmlns:p14="http://schemas.microsoft.com/office/powerpoint/2010/main" val="227767985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Behavioral Assessment</a:t>
            </a:r>
            <a:endParaRPr lang="en-US" dirty="0"/>
          </a:p>
        </p:txBody>
      </p:sp>
      <p:sp>
        <p:nvSpPr>
          <p:cNvPr id="3" name="Content Placeholder 2"/>
          <p:cNvSpPr>
            <a:spLocks noGrp="1"/>
          </p:cNvSpPr>
          <p:nvPr>
            <p:ph idx="1"/>
          </p:nvPr>
        </p:nvSpPr>
        <p:spPr/>
        <p:txBody>
          <a:bodyPr/>
          <a:lstStyle/>
          <a:p>
            <a:r>
              <a:rPr lang="en-US" dirty="0" smtClean="0"/>
              <a:t>Recall items in order</a:t>
            </a:r>
          </a:p>
          <a:p>
            <a:r>
              <a:rPr lang="en-US" dirty="0" smtClean="0"/>
              <a:t>64 x 64 environmental grid underlay</a:t>
            </a:r>
          </a:p>
          <a:p>
            <a:pPr lvl="1"/>
            <a:r>
              <a:rPr lang="en-US" dirty="0" smtClean="0"/>
              <a:t>Records locations of each placed object</a:t>
            </a:r>
          </a:p>
          <a:p>
            <a:pPr lvl="1"/>
            <a:r>
              <a:rPr lang="en-US" dirty="0" smtClean="0"/>
              <a:t>Subject clicks on an </a:t>
            </a:r>
            <a:r>
              <a:rPr lang="en-US" dirty="0" err="1" smtClean="0"/>
              <a:t>allocentric</a:t>
            </a:r>
            <a:r>
              <a:rPr lang="en-US" dirty="0" smtClean="0"/>
              <a:t> representation of the environment (bird’s eye view) of where they believe each object was placed.</a:t>
            </a:r>
          </a:p>
          <a:p>
            <a:pPr lvl="1"/>
            <a:r>
              <a:rPr lang="en-US" dirty="0" smtClean="0"/>
              <a:t>Measure Euclidean distance.</a:t>
            </a:r>
          </a:p>
          <a:p>
            <a:pPr lvl="1"/>
            <a:endParaRPr lang="en-US" dirty="0"/>
          </a:p>
        </p:txBody>
      </p:sp>
    </p:spTree>
    <p:extLst>
      <p:ext uri="{BB962C8B-B14F-4D97-AF65-F5344CB8AC3E}">
        <p14:creationId xmlns:p14="http://schemas.microsoft.com/office/powerpoint/2010/main" val="36501703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fMRI Investigations</a:t>
            </a:r>
            <a:endParaRPr lang="en-US" dirty="0"/>
          </a:p>
        </p:txBody>
      </p:sp>
      <p:sp>
        <p:nvSpPr>
          <p:cNvPr id="3" name="Content Placeholder 2"/>
          <p:cNvSpPr>
            <a:spLocks noGrp="1"/>
          </p:cNvSpPr>
          <p:nvPr>
            <p:ph idx="1"/>
          </p:nvPr>
        </p:nvSpPr>
        <p:spPr>
          <a:xfrm>
            <a:off x="1295401" y="2556931"/>
            <a:ext cx="9601196" cy="3536137"/>
          </a:xfrm>
        </p:spPr>
        <p:txBody>
          <a:bodyPr>
            <a:normAutofit lnSpcReduction="10000"/>
          </a:bodyPr>
          <a:lstStyle/>
          <a:p>
            <a:r>
              <a:rPr lang="en-US" dirty="0" smtClean="0"/>
              <a:t>Across subject functional-connectivity MVPA</a:t>
            </a:r>
          </a:p>
          <a:p>
            <a:pPr lvl="1"/>
            <a:r>
              <a:rPr lang="en-US" dirty="0" smtClean="0"/>
              <a:t>Classify recall as labelled by encoding stratagem</a:t>
            </a:r>
          </a:p>
          <a:p>
            <a:pPr lvl="1"/>
            <a:r>
              <a:rPr lang="en-US" dirty="0" smtClean="0"/>
              <a:t>Which hippocampal-cortical connections are highest weighted?</a:t>
            </a:r>
          </a:p>
          <a:p>
            <a:pPr lvl="2"/>
            <a:r>
              <a:rPr lang="en-US" dirty="0" smtClean="0"/>
              <a:t>Recursive elimination</a:t>
            </a:r>
          </a:p>
          <a:p>
            <a:pPr lvl="1"/>
            <a:r>
              <a:rPr lang="en-US" dirty="0" smtClean="0"/>
              <a:t>Ridge Regression – Predict error on behavioral assessment</a:t>
            </a:r>
          </a:p>
          <a:p>
            <a:r>
              <a:rPr lang="en-US" dirty="0" smtClean="0"/>
              <a:t>Within Subject Comparison</a:t>
            </a:r>
          </a:p>
          <a:p>
            <a:pPr lvl="1"/>
            <a:r>
              <a:rPr lang="en-US" dirty="0" smtClean="0"/>
              <a:t>Get from Location A to Location B in 30 seconds</a:t>
            </a:r>
          </a:p>
          <a:p>
            <a:pPr lvl="1"/>
            <a:r>
              <a:rPr lang="en-US" dirty="0" smtClean="0"/>
              <a:t>Compare to recall using </a:t>
            </a:r>
            <a:r>
              <a:rPr lang="en-US" dirty="0" err="1" smtClean="0"/>
              <a:t>MoL</a:t>
            </a:r>
            <a:r>
              <a:rPr lang="en-US" dirty="0" smtClean="0"/>
              <a:t> in that environment</a:t>
            </a:r>
          </a:p>
        </p:txBody>
      </p:sp>
    </p:spTree>
    <p:extLst>
      <p:ext uri="{BB962C8B-B14F-4D97-AF65-F5344CB8AC3E}">
        <p14:creationId xmlns:p14="http://schemas.microsoft.com/office/powerpoint/2010/main" val="10213230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fMRI Investigations</a:t>
            </a:r>
            <a:endParaRPr lang="en-US" dirty="0"/>
          </a:p>
        </p:txBody>
      </p:sp>
      <p:sp>
        <p:nvSpPr>
          <p:cNvPr id="3" name="Content Placeholder 2"/>
          <p:cNvSpPr>
            <a:spLocks noGrp="1"/>
          </p:cNvSpPr>
          <p:nvPr>
            <p:ph idx="1"/>
          </p:nvPr>
        </p:nvSpPr>
        <p:spPr>
          <a:xfrm>
            <a:off x="1295401" y="2556931"/>
            <a:ext cx="9601196" cy="3536137"/>
          </a:xfrm>
        </p:spPr>
        <p:txBody>
          <a:bodyPr>
            <a:normAutofit/>
          </a:bodyPr>
          <a:lstStyle/>
          <a:p>
            <a:r>
              <a:rPr lang="en-US" dirty="0"/>
              <a:t>Neural tagging</a:t>
            </a:r>
          </a:p>
          <a:p>
            <a:pPr lvl="1"/>
            <a:r>
              <a:rPr lang="en-US" dirty="0"/>
              <a:t>When subjects recall items that were placed in a room with portraits/landscapes on the wall do we get FFA/PPA?</a:t>
            </a:r>
          </a:p>
          <a:p>
            <a:pPr lvl="2"/>
            <a:r>
              <a:rPr lang="en-US" dirty="0"/>
              <a:t>Pilot to determine </a:t>
            </a:r>
            <a:r>
              <a:rPr lang="en-US" dirty="0" err="1"/>
              <a:t>decodability</a:t>
            </a:r>
            <a:r>
              <a:rPr lang="en-US" dirty="0"/>
              <a:t> of mentally imagined environments</a:t>
            </a:r>
            <a:r>
              <a:rPr lang="en-US" dirty="0" smtClean="0"/>
              <a:t>.</a:t>
            </a:r>
          </a:p>
          <a:p>
            <a:r>
              <a:rPr lang="en-US" dirty="0" smtClean="0"/>
              <a:t>Time compression</a:t>
            </a:r>
          </a:p>
          <a:p>
            <a:pPr lvl="1"/>
            <a:r>
              <a:rPr lang="en-US" dirty="0" smtClean="0"/>
              <a:t>How does the Euclidean distance between landmarks scale in accordance with subject-reported positions while mentally traversing an environment?</a:t>
            </a:r>
            <a:endParaRPr lang="en-US" dirty="0"/>
          </a:p>
        </p:txBody>
      </p:sp>
    </p:spTree>
    <p:extLst>
      <p:ext uri="{BB962C8B-B14F-4D97-AF65-F5344CB8AC3E}">
        <p14:creationId xmlns:p14="http://schemas.microsoft.com/office/powerpoint/2010/main" val="23821144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Other potential effects</a:t>
            </a:r>
            <a:endParaRPr lang="en-US" dirty="0"/>
          </a:p>
        </p:txBody>
      </p:sp>
      <p:sp>
        <p:nvSpPr>
          <p:cNvPr id="3" name="Content Placeholder 2"/>
          <p:cNvSpPr>
            <a:spLocks noGrp="1"/>
          </p:cNvSpPr>
          <p:nvPr>
            <p:ph idx="1"/>
          </p:nvPr>
        </p:nvSpPr>
        <p:spPr>
          <a:xfrm>
            <a:off x="1295402" y="2556932"/>
            <a:ext cx="5483468" cy="3318936"/>
          </a:xfrm>
        </p:spPr>
        <p:txBody>
          <a:bodyPr>
            <a:normAutofit/>
          </a:bodyPr>
          <a:lstStyle/>
          <a:p>
            <a:r>
              <a:rPr lang="en-US" dirty="0" smtClean="0"/>
              <a:t>Comparing volitional vs. non volitional</a:t>
            </a:r>
          </a:p>
          <a:p>
            <a:pPr lvl="1"/>
            <a:r>
              <a:rPr lang="en-US" dirty="0" smtClean="0"/>
              <a:t>Subjects would passively traverse a path created by a previous subject</a:t>
            </a:r>
          </a:p>
          <a:p>
            <a:pPr lvl="1"/>
            <a:r>
              <a:rPr lang="en-US" dirty="0" smtClean="0"/>
              <a:t>Volitional should increase the effect (</a:t>
            </a:r>
            <a:r>
              <a:rPr lang="en-US" dirty="0" err="1" smtClean="0"/>
              <a:t>Appleyard</a:t>
            </a:r>
            <a:r>
              <a:rPr lang="en-US" dirty="0" smtClean="0"/>
              <a:t> 1970)</a:t>
            </a:r>
            <a:endParaRPr lang="en-US" dirty="0"/>
          </a:p>
        </p:txBody>
      </p:sp>
      <p:pic>
        <p:nvPicPr>
          <p:cNvPr id="4" name="Picture 3"/>
          <p:cNvPicPr>
            <a:picLocks noChangeAspect="1"/>
          </p:cNvPicPr>
          <p:nvPr/>
        </p:nvPicPr>
        <p:blipFill>
          <a:blip r:embed="rId2"/>
          <a:stretch>
            <a:fillRect/>
          </a:stretch>
        </p:blipFill>
        <p:spPr>
          <a:xfrm>
            <a:off x="6364789" y="2811907"/>
            <a:ext cx="5146354" cy="2665699"/>
          </a:xfrm>
          <a:prstGeom prst="rect">
            <a:avLst/>
          </a:prstGeom>
        </p:spPr>
      </p:pic>
    </p:spTree>
    <p:extLst>
      <p:ext uri="{BB962C8B-B14F-4D97-AF65-F5344CB8AC3E}">
        <p14:creationId xmlns:p14="http://schemas.microsoft.com/office/powerpoint/2010/main" val="206961427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Other potential effects</a:t>
            </a:r>
            <a:endParaRPr lang="en-US" dirty="0"/>
          </a:p>
        </p:txBody>
      </p:sp>
      <p:sp>
        <p:nvSpPr>
          <p:cNvPr id="3" name="Content Placeholder 2"/>
          <p:cNvSpPr>
            <a:spLocks noGrp="1"/>
          </p:cNvSpPr>
          <p:nvPr>
            <p:ph idx="1"/>
          </p:nvPr>
        </p:nvSpPr>
        <p:spPr>
          <a:xfrm>
            <a:off x="1295401" y="2556931"/>
            <a:ext cx="9527929" cy="3632853"/>
          </a:xfrm>
        </p:spPr>
        <p:txBody>
          <a:bodyPr>
            <a:normAutofit fontScale="92500" lnSpcReduction="10000"/>
          </a:bodyPr>
          <a:lstStyle/>
          <a:p>
            <a:r>
              <a:rPr lang="en-US" dirty="0"/>
              <a:t>Compare to mental implementation of </a:t>
            </a:r>
            <a:r>
              <a:rPr lang="en-US" dirty="0" err="1"/>
              <a:t>MoL</a:t>
            </a:r>
            <a:r>
              <a:rPr lang="en-US" dirty="0"/>
              <a:t> using familiar environments (</a:t>
            </a:r>
            <a:r>
              <a:rPr lang="en-US" dirty="0" err="1"/>
              <a:t>e.g</a:t>
            </a:r>
            <a:r>
              <a:rPr lang="en-US" dirty="0"/>
              <a:t> childhood home) and the virtual environments as templates</a:t>
            </a:r>
            <a:r>
              <a:rPr lang="en-US" dirty="0" smtClean="0"/>
              <a:t>.</a:t>
            </a:r>
          </a:p>
          <a:p>
            <a:pPr marL="0" indent="0">
              <a:buNone/>
            </a:pPr>
            <a:endParaRPr lang="en-US" dirty="0"/>
          </a:p>
          <a:p>
            <a:r>
              <a:rPr lang="en-US" dirty="0"/>
              <a:t>Effect of environment type (indoor vs. outdoor / fantastical vs. realistic</a:t>
            </a:r>
            <a:r>
              <a:rPr lang="en-US" dirty="0" smtClean="0"/>
              <a:t>)</a:t>
            </a:r>
          </a:p>
          <a:p>
            <a:endParaRPr lang="en-US" dirty="0"/>
          </a:p>
          <a:p>
            <a:r>
              <a:rPr lang="en-US" dirty="0" smtClean="0"/>
              <a:t>Oculus vs. No Oculus</a:t>
            </a:r>
            <a:r>
              <a:rPr lang="en-US" dirty="0"/>
              <a:t> </a:t>
            </a:r>
            <a:r>
              <a:rPr lang="en-US" dirty="0" smtClean="0"/>
              <a:t>- Treadmill vs. No Treadmill</a:t>
            </a:r>
          </a:p>
          <a:p>
            <a:endParaRPr lang="en-US" dirty="0"/>
          </a:p>
          <a:p>
            <a:r>
              <a:rPr lang="en-US" dirty="0" smtClean="0"/>
              <a:t>Suggestions?</a:t>
            </a:r>
            <a:endParaRPr lang="en-US" dirty="0"/>
          </a:p>
        </p:txBody>
      </p:sp>
    </p:spTree>
    <p:extLst>
      <p:ext uri="{BB962C8B-B14F-4D97-AF65-F5344CB8AC3E}">
        <p14:creationId xmlns:p14="http://schemas.microsoft.com/office/powerpoint/2010/main" val="394909907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1125</TotalTime>
  <Words>1193</Words>
  <Application>Microsoft Macintosh PowerPoint</Application>
  <PresentationFormat>Custom</PresentationFormat>
  <Paragraphs>119</Paragraphs>
  <Slides>26</Slides>
  <Notes>1</Notes>
  <HiddenSlides>0</HiddenSlides>
  <MMClips>3</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Organic</vt:lpstr>
      <vt:lpstr>The Method of Loci &amp; Virtual Environments</vt:lpstr>
      <vt:lpstr>The Method of Loci  (a.ka The Journey Method, The Roman Room, The Memory Palace)</vt:lpstr>
      <vt:lpstr>The Method of Loci  (a.ka The Journey Method, The Roman Room, The Memory Palace)</vt:lpstr>
      <vt:lpstr>Why it works</vt:lpstr>
      <vt:lpstr>Why it works (fMRI)</vt:lpstr>
      <vt:lpstr>Why VR?</vt:lpstr>
      <vt:lpstr>Why VR?</vt:lpstr>
      <vt:lpstr>Design(Pilot) – Proof of Concept</vt:lpstr>
      <vt:lpstr>Toon World</vt:lpstr>
      <vt:lpstr>Toon World</vt:lpstr>
      <vt:lpstr>Toon World</vt:lpstr>
      <vt:lpstr>Lagoon World</vt:lpstr>
      <vt:lpstr>Ruin World</vt:lpstr>
      <vt:lpstr>Moon World</vt:lpstr>
      <vt:lpstr>Design(Pilot) – Proof of Concept</vt:lpstr>
      <vt:lpstr>Design(Pilot) – Proof of Concept</vt:lpstr>
      <vt:lpstr>Design(Pilot) – Proof of Concept</vt:lpstr>
      <vt:lpstr>Design</vt:lpstr>
      <vt:lpstr>Virtual Environment Example</vt:lpstr>
      <vt:lpstr>MoL Placement Example</vt:lpstr>
      <vt:lpstr>Control Presentation Example</vt:lpstr>
      <vt:lpstr>Behavioral Assessment</vt:lpstr>
      <vt:lpstr>fMRI Investigations</vt:lpstr>
      <vt:lpstr>fMRI Investigations</vt:lpstr>
      <vt:lpstr>Other potential effects</vt:lpstr>
      <vt:lpstr>Other potential effects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Method of Loci &amp; Virtual Environments</dc:title>
  <dc:creator>Microsoft account</dc:creator>
  <cp:lastModifiedBy>Jesse Rissman</cp:lastModifiedBy>
  <cp:revision>30</cp:revision>
  <dcterms:created xsi:type="dcterms:W3CDTF">2014-01-07T16:57:59Z</dcterms:created>
  <dcterms:modified xsi:type="dcterms:W3CDTF">2014-01-23T22:05:39Z</dcterms:modified>
</cp:coreProperties>
</file>