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13"/>
  </p:notesMasterIdLst>
  <p:sldIdLst>
    <p:sldId id="260" r:id="rId2"/>
    <p:sldId id="263" r:id="rId3"/>
    <p:sldId id="261" r:id="rId4"/>
    <p:sldId id="264" r:id="rId5"/>
    <p:sldId id="257" r:id="rId6"/>
    <p:sldId id="262" r:id="rId7"/>
    <p:sldId id="268" r:id="rId8"/>
    <p:sldId id="265" r:id="rId9"/>
    <p:sldId id="269" r:id="rId10"/>
    <p:sldId id="266" r:id="rId11"/>
    <p:sldId id="25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235" autoAdjust="0"/>
  </p:normalViewPr>
  <p:slideViewPr>
    <p:cSldViewPr snapToGrid="0" snapToObjects="1">
      <p:cViewPr>
        <p:scale>
          <a:sx n="100" d="100"/>
          <a:sy n="100" d="100"/>
        </p:scale>
        <p:origin x="-1144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D309F8-EBC4-6946-A577-FC25191FFF68}" type="datetimeFigureOut">
              <a:rPr lang="en-US" smtClean="0"/>
              <a:t>10/9/13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942AB-09F0-DF49-8803-688EDAC3AB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32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smtClean="0"/>
              <a:t>They fire immediately. If you correlate final firing map with initial one, you get a nice correlation. But if you measure the first block and the last block, it is slightly less correlated suggesting that stabilization requires a small bit of time.</a:t>
            </a:r>
            <a:endParaRPr lang="en-US" dirty="0" smtClean="0"/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Orientation of the grid was expressed in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autocorrelogram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as the angle between a camera-defined reference line (0 degrees) and a vector to the nearest vertex of the inner hexagon in the counterclockwise direction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size of the individual fields was estimated as the area covered by the central peak of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autocorrelogram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using a threshold of r . 0.2.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Size and spacing are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quadratically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proportional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Density</a:t>
            </a:r>
            <a:r>
              <a:rPr lang="en-US" baseline="0" dirty="0" smtClean="0"/>
              <a:t> remains the same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942AB-09F0-DF49-8803-688EDAC3AB1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102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0" i="0" u="none" strike="noStrike" baseline="0" dirty="0" smtClean="0">
                <a:latin typeface=""/>
              </a:rPr>
              <a:t>The entire range of orientations was represented in the population as a whole (from 1 to 59 degrees), but among cells recorded on the same </a:t>
            </a:r>
            <a:r>
              <a:rPr lang="en-US" sz="1200" b="0" i="0" u="none" strike="noStrike" baseline="0" dirty="0" err="1" smtClean="0">
                <a:latin typeface=""/>
              </a:rPr>
              <a:t>tetrode</a:t>
            </a:r>
            <a:r>
              <a:rPr lang="en-US" sz="1200" b="0" i="0" u="none" strike="noStrike" baseline="0" dirty="0" smtClean="0">
                <a:latin typeface=""/>
              </a:rPr>
              <a:t>, orientation varied minimally</a:t>
            </a:r>
          </a:p>
          <a:p>
            <a:pPr algn="l"/>
            <a:endParaRPr lang="en-US" sz="1200" b="0" i="0" u="none" strike="noStrike" baseline="0" dirty="0" smtClean="0">
              <a:latin typeface=""/>
            </a:endParaRPr>
          </a:p>
          <a:p>
            <a:pPr algn="l"/>
            <a:endParaRPr lang="en-US" sz="1200" b="0" i="0" u="none" strike="noStrike" baseline="0" dirty="0" smtClean="0">
              <a:latin typeface="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unable to detect any systematic change from dorsal to ventral in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dMEC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.67 correlation with field size and spacing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942AB-09F0-DF49-8803-688EDAC3AB1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65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0" i="0" u="none" strike="noStrike" baseline="0" dirty="0" smtClean="0">
                <a:latin typeface=""/>
              </a:rPr>
              <a:t>Phase shifts were not significantly different in any case.</a:t>
            </a:r>
          </a:p>
          <a:p>
            <a:pPr algn="l"/>
            <a:endParaRPr lang="en-US" sz="1200" b="0" i="0" u="none" strike="noStrike" baseline="0" dirty="0" smtClean="0">
              <a:latin typeface="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942AB-09F0-DF49-8803-688EDAC3AB1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65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we saw in 1</a:t>
            </a:r>
            <a:r>
              <a:rPr lang="en-US" baseline="30000" dirty="0" smtClean="0"/>
              <a:t>st</a:t>
            </a:r>
            <a:r>
              <a:rPr lang="en-US" dirty="0" smtClean="0"/>
              <a:t> slide….phase of a cell should be similar within 2 </a:t>
            </a:r>
            <a:r>
              <a:rPr lang="en-US" dirty="0" err="1" smtClean="0"/>
              <a:t>timepoints</a:t>
            </a:r>
            <a:r>
              <a:rPr lang="en-US" dirty="0" smtClean="0"/>
              <a:t>.</a:t>
            </a:r>
            <a:r>
              <a:rPr lang="en-US" baseline="0" dirty="0" smtClean="0"/>
              <a:t> This suggests an </a:t>
            </a:r>
            <a:r>
              <a:rPr lang="en-US" baseline="0" dirty="0" err="1" smtClean="0"/>
              <a:t>idiothetic</a:t>
            </a:r>
            <a:r>
              <a:rPr lang="en-US" baseline="0" dirty="0" smtClean="0"/>
              <a:t> cue (rat’s own movement is determining firing)</a:t>
            </a:r>
          </a:p>
          <a:p>
            <a:endParaRPr lang="en-US" baseline="0" dirty="0" smtClean="0"/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rotated a cue card on the wall of a circular test box while recording from grid cells in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dMEC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correlation between the rate maps of the initial baseline trial and the rotation trial was substantially lower than between trials with the cue card in the same position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changes in spacing or field size.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Counter rotating it got the correlations back up.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Maintain after cue removal?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942AB-09F0-DF49-8803-688EDAC3AB1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298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darkness….grid cells remain.</a:t>
            </a:r>
          </a:p>
          <a:p>
            <a:endParaRPr lang="en-US" dirty="0" smtClean="0"/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majority of the cells, the onset of total darkness caused a weak dispersal or displacement of the vertices, expressed as a moderate decrease in the spatial correlation of the rate maps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Put in a familiar room, goes back. Changes orientation in new room.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942AB-09F0-DF49-8803-688EDAC3AB1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298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942AB-09F0-DF49-8803-688EDAC3AB1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920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942AB-09F0-DF49-8803-688EDAC3AB1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772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C06D-4ED8-42C6-905D-CA84CA1B6CBF}" type="datetime2">
              <a:rPr lang="en-US" smtClean="0"/>
              <a:t>Wednesday, October 9, 13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B1CAA-32CD-4B55-B92A-B8F0843CACF4}" type="datetime2">
              <a:rPr lang="en-US" smtClean="0"/>
              <a:t>Wednesday, October 9, 13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DC4-3D19-4983-B478-82F6B8E5AB66}" type="datetime2">
              <a:rPr lang="en-US" smtClean="0"/>
              <a:t>Wednesday, October 9, 13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477-D5D3-4181-8C11-75D0F2433A87}" type="datetime2">
              <a:rPr lang="en-US" smtClean="0"/>
              <a:t>Wednesday, October 9, 13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E253B-1893-4367-8BAE-DF4BC10DC578}" type="datetime2">
              <a:rPr lang="en-US" smtClean="0"/>
              <a:t>Wednesday, October 9, 13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300D-25B3-4603-86C9-4CB776489F00}" type="datetime2">
              <a:rPr lang="en-US" smtClean="0"/>
              <a:t>Wednesday, October 9, 13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4AD9-FCC8-48B7-B85B-012A91320DFF}" type="datetime2">
              <a:rPr lang="en-US" smtClean="0"/>
              <a:t>Wednesday, October 9, 13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DC50-D5DB-4F94-B367-9876CD2C4012}" type="datetime2">
              <a:rPr lang="en-US" smtClean="0"/>
              <a:t>Wednesday, October 9, 13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B412-E790-42EA-81FE-2925D3A43D91}" type="datetime2">
              <a:rPr lang="en-US" smtClean="0"/>
              <a:t>Wednesday, October 9, 13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EE0E-EDB0-4D84-86B0-50833DF22902}" type="datetime2">
              <a:rPr lang="en-US" smtClean="0"/>
              <a:t>Wednesday, October 9,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72C-B5AB-4C39-B273-B99224EB4DD5}" type="datetime2">
              <a:rPr lang="en-US" smtClean="0"/>
              <a:t>Wednesday, October 9,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0B385921-A91A-409C-921C-0E0EC1E750EC}" type="datetime2">
              <a:rPr lang="en-US" smtClean="0"/>
              <a:t>Wednesday, October 9, 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png"/><Relationship Id="rId12" Type="http://schemas.microsoft.com/office/2007/relationships/hdphoto" Target="../media/hdphoto5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microsoft.com/office/2007/relationships/hdphoto" Target="../media/hdphoto1.wdp"/><Relationship Id="rId5" Type="http://schemas.microsoft.com/office/2007/relationships/hdphoto" Target="../media/hdphoto2.wdp"/><Relationship Id="rId6" Type="http://schemas.openxmlformats.org/officeDocument/2006/relationships/image" Target="../media/image9.png"/><Relationship Id="rId7" Type="http://schemas.microsoft.com/office/2007/relationships/hdphoto" Target="../media/hdphoto3.wdp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microsoft.com/office/2007/relationships/hdphoto" Target="../media/hdphoto6.wdp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microsoft.com/office/2007/relationships/hdphoto" Target="../media/hdphoto7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microsoft.com/office/2007/relationships/hdphoto" Target="../media/hdphoto8.wdp"/><Relationship Id="rId7" Type="http://schemas.microsoft.com/office/2007/relationships/hdphoto" Target="../media/hdphoto9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23.jpg"/><Relationship Id="rId6" Type="http://schemas.openxmlformats.org/officeDocument/2006/relationships/image" Target="../media/image24.jpg"/><Relationship Id="rId7" Type="http://schemas.openxmlformats.org/officeDocument/2006/relationships/image" Target="../media/image25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960" y="1315640"/>
            <a:ext cx="5555385" cy="2329778"/>
          </a:xfrm>
        </p:spPr>
        <p:txBody>
          <a:bodyPr/>
          <a:lstStyle/>
          <a:p>
            <a:r>
              <a:rPr lang="en-US" dirty="0" smtClean="0"/>
              <a:t>Microstructure of a spatial map in the entorhinal cortex</a:t>
            </a:r>
            <a:endParaRPr lang="en-US" dirty="0"/>
          </a:p>
        </p:txBody>
      </p:sp>
      <p:pic>
        <p:nvPicPr>
          <p:cNvPr id="4" name="Picture 3" descr="Entorhinal_GRid_Overlap_pretty_cov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444" y="569286"/>
            <a:ext cx="2862637" cy="36243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960" y="3663690"/>
            <a:ext cx="5418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Rokel Hafting, Marianne Fynh, Sturla Molden, May-Britt Moser &amp; Evard I. Moser</a:t>
            </a:r>
            <a:endParaRPr lang="en-US" sz="1100" dirty="0"/>
          </a:p>
        </p:txBody>
      </p:sp>
      <p:pic>
        <p:nvPicPr>
          <p:cNvPr id="6" name="Picture 5" descr="nature_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94" y="42192"/>
            <a:ext cx="1096394" cy="10963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07647" y="6413743"/>
            <a:ext cx="5869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Presented on 10/10/13 by Nicco Reggente for Psych205F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701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372561"/>
            <a:ext cx="7543800" cy="914400"/>
          </a:xfrm>
        </p:spPr>
        <p:txBody>
          <a:bodyPr/>
          <a:lstStyle/>
          <a:p>
            <a:r>
              <a:rPr lang="en-US" dirty="0" smtClean="0"/>
              <a:t>Anatomical Orientation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830272" y="6541788"/>
            <a:ext cx="3313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Kerr et al. </a:t>
            </a:r>
            <a:r>
              <a:rPr lang="en-US" sz="1200" i="1" dirty="0" smtClean="0"/>
              <a:t>Hippocampus</a:t>
            </a:r>
            <a:r>
              <a:rPr lang="en-US" sz="1200" dirty="0" smtClean="0"/>
              <a:t>, 2007 / brainfacts.org</a:t>
            </a:r>
          </a:p>
          <a:p>
            <a:endParaRPr lang="en-US" sz="1200" dirty="0"/>
          </a:p>
        </p:txBody>
      </p:sp>
      <p:pic>
        <p:nvPicPr>
          <p:cNvPr id="6" name="Picture 5" descr="ec-and-hipp-v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098" y="2521642"/>
            <a:ext cx="4732296" cy="2636990"/>
          </a:xfrm>
          <a:prstGeom prst="rect">
            <a:avLst/>
          </a:prstGeom>
        </p:spPr>
      </p:pic>
      <p:pic>
        <p:nvPicPr>
          <p:cNvPr id="7" name="Picture 6" descr="orient_EC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89" y="2521642"/>
            <a:ext cx="3421913" cy="26369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72625" y="5635212"/>
            <a:ext cx="98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Layer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360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675" y="436516"/>
            <a:ext cx="7543800" cy="914400"/>
          </a:xfrm>
        </p:spPr>
        <p:txBody>
          <a:bodyPr/>
          <a:lstStyle/>
          <a:p>
            <a:r>
              <a:rPr lang="en-US" dirty="0" smtClean="0"/>
              <a:t>Conceptual Intro</a:t>
            </a:r>
            <a:endParaRPr lang="en-US" dirty="0"/>
          </a:p>
        </p:txBody>
      </p:sp>
      <p:pic>
        <p:nvPicPr>
          <p:cNvPr id="4" name="Grid cell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52022" y="1716806"/>
            <a:ext cx="4206139" cy="31546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20041" y="6493164"/>
            <a:ext cx="32239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Youtube</a:t>
            </a:r>
            <a:r>
              <a:rPr lang="en-US" sz="1200" dirty="0" smtClean="0"/>
              <a:t> Users: Florentine Marty/John </a:t>
            </a:r>
            <a:r>
              <a:rPr lang="en-US" sz="1200" dirty="0" err="1" smtClean="0"/>
              <a:t>Kubie</a:t>
            </a:r>
            <a:endParaRPr lang="en-US" sz="1200" dirty="0" smtClean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30315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675" y="436516"/>
            <a:ext cx="7543800" cy="914400"/>
          </a:xfrm>
        </p:spPr>
        <p:txBody>
          <a:bodyPr/>
          <a:lstStyle/>
          <a:p>
            <a:r>
              <a:rPr lang="en-US" dirty="0" smtClean="0"/>
              <a:t>Autocorrelograms</a:t>
            </a:r>
            <a:endParaRPr lang="en-US" dirty="0"/>
          </a:p>
        </p:txBody>
      </p:sp>
      <p:pic>
        <p:nvPicPr>
          <p:cNvPr id="2" name="Picture 1" descr="map-heat-correl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910" y="2457689"/>
            <a:ext cx="5173773" cy="1990858"/>
          </a:xfrm>
          <a:prstGeom prst="rect">
            <a:avLst/>
          </a:prstGeom>
        </p:spPr>
      </p:pic>
      <p:sp>
        <p:nvSpPr>
          <p:cNvPr id="12" name="Content Placeholder 1"/>
          <p:cNvSpPr>
            <a:spLocks noGrp="1"/>
          </p:cNvSpPr>
          <p:nvPr>
            <p:ph idx="1"/>
          </p:nvPr>
        </p:nvSpPr>
        <p:spPr>
          <a:xfrm>
            <a:off x="1940911" y="4448547"/>
            <a:ext cx="5173772" cy="2267600"/>
          </a:xfrm>
        </p:spPr>
        <p:txBody>
          <a:bodyPr/>
          <a:lstStyle/>
          <a:p>
            <a:pPr algn="ctr"/>
            <a:r>
              <a:rPr lang="en-US" dirty="0" smtClean="0"/>
              <a:t>60 degrees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6 equidistant (low s.d) </a:t>
            </a:r>
            <a:r>
              <a:rPr lang="en-US" dirty="0"/>
              <a:t>peaks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5621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7748" y="2221526"/>
            <a:ext cx="2941579" cy="813138"/>
          </a:xfrm>
        </p:spPr>
        <p:txBody>
          <a:bodyPr>
            <a:normAutofit/>
          </a:bodyPr>
          <a:lstStyle/>
          <a:p>
            <a:r>
              <a:rPr lang="en-US" dirty="0" smtClean="0"/>
              <a:t>Spatial Phase</a:t>
            </a:r>
          </a:p>
          <a:p>
            <a:pPr marL="18288" indent="0">
              <a:buNone/>
            </a:pPr>
            <a:endParaRPr lang="en-US" dirty="0" smtClean="0"/>
          </a:p>
          <a:p>
            <a:pPr marL="18288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6750" y="34003"/>
            <a:ext cx="7543800" cy="914400"/>
          </a:xfrm>
        </p:spPr>
        <p:txBody>
          <a:bodyPr/>
          <a:lstStyle/>
          <a:p>
            <a:r>
              <a:rPr lang="en-US" dirty="0" smtClean="0"/>
              <a:t>Grid Cell Paramaters</a:t>
            </a:r>
            <a:endParaRPr lang="en-US" dirty="0"/>
          </a:p>
        </p:txBody>
      </p:sp>
      <p:pic>
        <p:nvPicPr>
          <p:cNvPr id="5" name="Picture 4" descr="Same Phase.pn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76" b="97619" l="317" r="98730">
                        <a14:foregroundMark x1="62857" y1="8929" x2="67937" y2="83929"/>
                        <a14:foregroundMark x1="26349" y1="8929" x2="25926" y2="92857"/>
                        <a14:foregroundMark x1="78413" y1="24405" x2="88571" y2="75000"/>
                        <a14:foregroundMark x1="77354" y1="45833" x2="77354" y2="45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942"/>
          <a:stretch/>
        </p:blipFill>
        <p:spPr>
          <a:xfrm>
            <a:off x="6642706" y="1880827"/>
            <a:ext cx="2592666" cy="1022937"/>
          </a:xfrm>
          <a:prstGeom prst="rect">
            <a:avLst/>
          </a:prstGeom>
        </p:spPr>
      </p:pic>
      <p:pic>
        <p:nvPicPr>
          <p:cNvPr id="7" name="Picture 6" descr="Same Phase.pn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76" b="97619" l="317" r="98730">
                        <a14:foregroundMark x1="62857" y1="8929" x2="67937" y2="83929"/>
                        <a14:foregroundMark x1="26349" y1="8929" x2="25926" y2="92857"/>
                        <a14:foregroundMark x1="78413" y1="24405" x2="88571" y2="75000"/>
                        <a14:foregroundMark x1="77354" y1="45833" x2="77354" y2="45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5860"/>
          <a:stretch/>
        </p:blipFill>
        <p:spPr>
          <a:xfrm>
            <a:off x="4495574" y="1880827"/>
            <a:ext cx="1964389" cy="102293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35962" y="1410995"/>
            <a:ext cx="120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Same Cell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52843" y="3011131"/>
            <a:ext cx="880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 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440270" y="3011131"/>
            <a:ext cx="880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 2</a:t>
            </a:r>
            <a:endParaRPr lang="en-US" dirty="0"/>
          </a:p>
        </p:txBody>
      </p:sp>
      <p:pic>
        <p:nvPicPr>
          <p:cNvPr id="13" name="Picture 12" descr="New_Phase.pn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7468" l="0" r="89571">
                        <a14:foregroundMark x1="6135" y1="22785" x2="6135" y2="22785"/>
                        <a14:foregroundMark x1="30061" y1="79747" x2="30061" y2="79747"/>
                        <a14:foregroundMark x1="30675" y1="18987" x2="30675" y2="18987"/>
                        <a14:foregroundMark x1="6135" y1="72152" x2="6135" y2="72152"/>
                        <a14:foregroundMark x1="18405" y1="11392" x2="19632" y2="86076"/>
                        <a14:foregroundMark x1="2454" y1="51899" x2="36196" y2="49367"/>
                        <a14:foregroundMark x1="33129" y1="68354" x2="25767" y2="15190"/>
                        <a14:foregroundMark x1="34969" y1="64557" x2="36810" y2="49367"/>
                        <a14:foregroundMark x1="37423" y1="41772" x2="31288" y2="189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913" y="1841692"/>
            <a:ext cx="2311087" cy="109382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43600" y="3380463"/>
            <a:ext cx="1813317" cy="2243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288" lvl="0">
              <a:spcBef>
                <a:spcPct val="20000"/>
              </a:spcBef>
              <a:buSzPct val="60000"/>
            </a:pPr>
            <a:endParaRPr lang="en-US" sz="21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lvl="0" indent="-256032">
              <a:spcBef>
                <a:spcPct val="20000"/>
              </a:spcBef>
              <a:buSzPct val="60000"/>
              <a:buFont typeface="Wingdings" pitchFamily="2" charset="2"/>
              <a:buChar char=""/>
            </a:pPr>
            <a:r>
              <a: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Orientation</a:t>
            </a:r>
          </a:p>
          <a:p>
            <a:pPr marL="18288" lvl="0">
              <a:spcBef>
                <a:spcPct val="20000"/>
              </a:spcBef>
              <a:buSzPct val="60000"/>
            </a:pPr>
            <a:endParaRPr lang="en-US" sz="21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8288" lvl="0">
              <a:spcBef>
                <a:spcPct val="20000"/>
              </a:spcBef>
              <a:buSzPct val="60000"/>
            </a:pPr>
            <a:endParaRPr lang="en-US" sz="21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8288" lvl="0">
              <a:spcBef>
                <a:spcPct val="20000"/>
              </a:spcBef>
              <a:buSzPct val="60000"/>
            </a:pPr>
            <a:endParaRPr lang="en-US" sz="21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71599" y="1441905"/>
            <a:ext cx="1568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Different Cell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3600" y="5421030"/>
            <a:ext cx="1595308" cy="8032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74320" lvl="0" indent="-256032">
              <a:spcBef>
                <a:spcPct val="20000"/>
              </a:spcBef>
              <a:buSzPct val="60000"/>
              <a:buFont typeface="Wingdings" pitchFamily="2" charset="2"/>
              <a:buChar char=""/>
            </a:pPr>
            <a:r>
              <a:rPr lang="en-US" sz="21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Field Size</a:t>
            </a:r>
          </a:p>
          <a:p>
            <a:pPr marL="274320" lvl="0" indent="-256032">
              <a:spcBef>
                <a:spcPct val="20000"/>
              </a:spcBef>
              <a:buSzPct val="60000"/>
              <a:buFont typeface="Wingdings" pitchFamily="2" charset="2"/>
              <a:buChar char=""/>
            </a:pPr>
            <a:r>
              <a:rPr lang="en-US" sz="21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Spacing</a:t>
            </a:r>
            <a:endParaRPr lang="en-US" sz="21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Picture 19" descr="Orientation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706" y="3508000"/>
            <a:ext cx="2286000" cy="1028700"/>
          </a:xfrm>
          <a:prstGeom prst="rect">
            <a:avLst/>
          </a:prstGeom>
        </p:spPr>
      </p:pic>
      <p:pic>
        <p:nvPicPr>
          <p:cNvPr id="21" name="Picture 20" descr="Sparse Spacing.png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429" b="100000" l="0" r="100000">
                        <a14:foregroundMark x1="3111" y1="5714" x2="28889" y2="5714"/>
                        <a14:foregroundMark x1="28889" y1="5714" x2="28444" y2="92857"/>
                        <a14:foregroundMark x1="28444" y1="92857" x2="2667" y2="95714"/>
                        <a14:foregroundMark x1="2222" y1="90000" x2="2667" y2="5714"/>
                        <a14:foregroundMark x1="2667" y1="88571" x2="27556" y2="8571"/>
                        <a14:foregroundMark x1="5333" y1="12857" x2="25778" y2="85714"/>
                        <a14:foregroundMark x1="34222" y1="7143" x2="59556" y2="88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001"/>
          <a:stretch/>
        </p:blipFill>
        <p:spPr>
          <a:xfrm>
            <a:off x="3849262" y="5165350"/>
            <a:ext cx="4685120" cy="1355548"/>
          </a:xfrm>
          <a:prstGeom prst="rect">
            <a:avLst/>
          </a:prstGeom>
        </p:spPr>
      </p:pic>
      <p:pic>
        <p:nvPicPr>
          <p:cNvPr id="22" name="Picture 21" descr="Tight Spacing.png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000" b="97333" l="2119" r="98305">
                        <a14:foregroundMark x1="33475" y1="10667" x2="56780" y2="88000"/>
                        <a14:foregroundMark x1="28814" y1="10667" x2="2542" y2="85333"/>
                        <a14:foregroundMark x1="26695" y1="88000" x2="3814" y2="10667"/>
                        <a14:foregroundMark x1="3814" y1="10667" x2="27966" y2="12000"/>
                        <a14:foregroundMark x1="27966" y1="12000" x2="26695" y2="88000"/>
                        <a14:foregroundMark x1="25000" y1="88000" x2="2542" y2="86667"/>
                        <a14:foregroundMark x1="2542" y1="86667" x2="3814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262" y="5165350"/>
            <a:ext cx="4910961" cy="156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957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9" grpId="0"/>
      <p:bldP spid="9" grpId="1"/>
      <p:bldP spid="9" grpId="2"/>
      <p:bldP spid="10" grpId="0"/>
      <p:bldP spid="10" grpId="1"/>
      <p:bldP spid="10" grpId="2"/>
      <p:bldP spid="11" grpId="0"/>
      <p:bldP spid="11" grpId="1"/>
      <p:bldP spid="11" grpId="2"/>
      <p:bldP spid="14" grpId="0"/>
      <p:bldP spid="16" grpId="0"/>
      <p:bldP spid="16" grpId="1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372561"/>
            <a:ext cx="7543800" cy="914400"/>
          </a:xfrm>
        </p:spPr>
        <p:txBody>
          <a:bodyPr/>
          <a:lstStyle/>
          <a:p>
            <a:r>
              <a:rPr lang="en-US" dirty="0" smtClean="0"/>
              <a:t>Parameter Mapping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7240" y="1791653"/>
            <a:ext cx="281331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Dorsal  </a:t>
            </a:r>
            <a:r>
              <a:rPr lang="en-US" sz="2600" dirty="0" smtClean="0">
                <a:sym typeface="Wingdings"/>
              </a:rPr>
              <a:t> Ventral</a:t>
            </a:r>
            <a:endParaRPr lang="en-US" sz="2600" dirty="0"/>
          </a:p>
        </p:txBody>
      </p:sp>
      <p:sp>
        <p:nvSpPr>
          <p:cNvPr id="9" name="TextBox 8"/>
          <p:cNvSpPr txBox="1"/>
          <p:nvPr/>
        </p:nvSpPr>
        <p:spPr>
          <a:xfrm>
            <a:off x="7720890" y="2284096"/>
            <a:ext cx="1464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More Dorsal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56937" y="5125513"/>
            <a:ext cx="1532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More Ventral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60020" y="2651431"/>
            <a:ext cx="1813317" cy="2243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288" lvl="0">
              <a:spcBef>
                <a:spcPct val="20000"/>
              </a:spcBef>
              <a:buSzPct val="60000"/>
            </a:pPr>
            <a:endParaRPr lang="en-US" sz="21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lvl="0" indent="-256032">
              <a:spcBef>
                <a:spcPct val="20000"/>
              </a:spcBef>
              <a:buSzPct val="60000"/>
              <a:buFont typeface="Wingdings" pitchFamily="2" charset="2"/>
              <a:buChar char=""/>
            </a:pPr>
            <a:r>
              <a: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Orientation</a:t>
            </a:r>
          </a:p>
          <a:p>
            <a:pPr marL="18288" lvl="0">
              <a:spcBef>
                <a:spcPct val="20000"/>
              </a:spcBef>
              <a:buSzPct val="60000"/>
            </a:pPr>
            <a:endParaRPr lang="en-US" sz="21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8288" lvl="0">
              <a:spcBef>
                <a:spcPct val="20000"/>
              </a:spcBef>
              <a:buSzPct val="60000"/>
            </a:pPr>
            <a:endParaRPr lang="en-US" sz="21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8288" lvl="0">
              <a:spcBef>
                <a:spcPct val="20000"/>
              </a:spcBef>
              <a:buSzPct val="60000"/>
            </a:pPr>
            <a:endParaRPr lang="en-US" sz="21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60020" y="4469933"/>
            <a:ext cx="1595308" cy="8032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74320" lvl="0" indent="-256032">
              <a:spcBef>
                <a:spcPct val="20000"/>
              </a:spcBef>
              <a:buSzPct val="60000"/>
              <a:buFont typeface="Wingdings" pitchFamily="2" charset="2"/>
              <a:buChar char=""/>
            </a:pPr>
            <a:r>
              <a:rPr lang="en-US" sz="21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Field Size</a:t>
            </a:r>
          </a:p>
          <a:p>
            <a:pPr marL="274320" lvl="0" indent="-256032">
              <a:spcBef>
                <a:spcPct val="20000"/>
              </a:spcBef>
              <a:buSzPct val="60000"/>
              <a:buFont typeface="Wingdings" pitchFamily="2" charset="2"/>
              <a:buChar char=""/>
            </a:pPr>
            <a:r>
              <a:rPr lang="en-US" sz="21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Spacing</a:t>
            </a:r>
            <a:endParaRPr lang="en-US" sz="21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Up Arrow 15"/>
          <p:cNvSpPr/>
          <p:nvPr/>
        </p:nvSpPr>
        <p:spPr>
          <a:xfrm>
            <a:off x="2673336" y="4589383"/>
            <a:ext cx="412763" cy="536130"/>
          </a:xfrm>
          <a:prstGeom prst="upArrow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Up Arrow 17"/>
          <p:cNvSpPr/>
          <p:nvPr/>
        </p:nvSpPr>
        <p:spPr>
          <a:xfrm rot="10800000">
            <a:off x="2825735" y="2905103"/>
            <a:ext cx="412763" cy="536130"/>
          </a:xfrm>
          <a:prstGeom prst="upArrow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276598" y="2905103"/>
            <a:ext cx="555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N.S</a:t>
            </a:r>
            <a:endParaRPr lang="en-US" dirty="0"/>
          </a:p>
        </p:txBody>
      </p:sp>
      <p:pic>
        <p:nvPicPr>
          <p:cNvPr id="20" name="Picture 19" descr="Orientation along axi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241" y="2283373"/>
            <a:ext cx="2202359" cy="1982123"/>
          </a:xfrm>
          <a:prstGeom prst="rect">
            <a:avLst/>
          </a:prstGeom>
        </p:spPr>
      </p:pic>
      <p:pic>
        <p:nvPicPr>
          <p:cNvPr id="21" name="Picture 20" descr="Dorsal to Ventral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33" b="100000" l="0" r="100000">
                        <a14:foregroundMark x1="10497" y1="58608" x2="10497" y2="58608"/>
                        <a14:foregroundMark x1="32597" y1="83883" x2="32597" y2="83883"/>
                        <a14:foregroundMark x1="50276" y1="83700" x2="50276" y2="83700"/>
                        <a14:foregroundMark x1="56906" y1="75458" x2="56906" y2="75458"/>
                        <a14:foregroundMark x1="62431" y1="81685" x2="62431" y2="81685"/>
                        <a14:foregroundMark x1="71271" y1="82601" x2="71271" y2="82601"/>
                        <a14:foregroundMark x1="71823" y1="85531" x2="71823" y2="85531"/>
                        <a14:foregroundMark x1="74033" y1="89194" x2="74033" y2="89194"/>
                        <a14:foregroundMark x1="68508" y1="90659" x2="68508" y2="90659"/>
                        <a14:foregroundMark x1="65193" y1="96886" x2="65193" y2="96886"/>
                        <a14:foregroundMark x1="66851" y1="94872" x2="66851" y2="94872"/>
                        <a14:foregroundMark x1="66851" y1="98352" x2="66851" y2="98352"/>
                        <a14:foregroundMark x1="72928" y1="97985" x2="72928" y2="97985"/>
                        <a14:foregroundMark x1="82320" y1="97985" x2="82320" y2="97985"/>
                        <a14:foregroundMark x1="88950" y1="97985" x2="88950" y2="97985"/>
                        <a14:foregroundMark x1="94475" y1="87912" x2="94475" y2="87912"/>
                        <a14:foregroundMark x1="94475" y1="77656" x2="94475" y2="77656"/>
                        <a14:foregroundMark x1="94475" y1="70879" x2="94475" y2="70879"/>
                        <a14:foregroundMark x1="94475" y1="65934" x2="94475" y2="65934"/>
                        <a14:foregroundMark x1="92265" y1="58608" x2="92265" y2="58608"/>
                        <a14:foregroundMark x1="92265" y1="51832" x2="92265" y2="51832"/>
                        <a14:foregroundMark x1="85083" y1="51832" x2="49724" y2="51282"/>
                        <a14:foregroundMark x1="49724" y1="51282" x2="39227" y2="53663"/>
                        <a14:foregroundMark x1="39227" y1="53663" x2="20442" y2="55495"/>
                        <a14:foregroundMark x1="16575" y1="65934" x2="8840" y2="58608"/>
                        <a14:foregroundMark x1="8287" y1="66484" x2="34254" y2="83883"/>
                        <a14:foregroundMark x1="36464" y1="84615" x2="93923" y2="50916"/>
                        <a14:backgroundMark x1="20442" y1="55861" x2="16575" y2="650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600" y="1286961"/>
            <a:ext cx="1747181" cy="5270500"/>
          </a:xfrm>
          <a:prstGeom prst="rect">
            <a:avLst/>
          </a:prstGeom>
        </p:spPr>
      </p:pic>
      <p:pic>
        <p:nvPicPr>
          <p:cNvPr id="22" name="Picture 21" descr="DorsalVentral Spacing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100" y="3666648"/>
            <a:ext cx="2349500" cy="24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434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 animBg="1"/>
      <p:bldP spid="18" grpId="0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372561"/>
            <a:ext cx="7543800" cy="914400"/>
          </a:xfrm>
        </p:spPr>
        <p:txBody>
          <a:bodyPr/>
          <a:lstStyle/>
          <a:p>
            <a:r>
              <a:rPr lang="en-US" dirty="0" smtClean="0"/>
              <a:t>Parameter Mapping</a:t>
            </a:r>
            <a:endParaRPr lang="en-US" dirty="0"/>
          </a:p>
        </p:txBody>
      </p:sp>
      <p:pic>
        <p:nvPicPr>
          <p:cNvPr id="14" name="Picture 13" descr="More Autocorrelogr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0" y="2333059"/>
            <a:ext cx="4254499" cy="3601581"/>
          </a:xfrm>
          <a:prstGeom prst="rect">
            <a:avLst/>
          </a:prstGeom>
        </p:spPr>
      </p:pic>
      <p:pic>
        <p:nvPicPr>
          <p:cNvPr id="2" name="Picture 1" descr="Distant Location Correlation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115" l="909" r="97273">
                        <a14:foregroundMark x1="73636" y1="72566" x2="14545" y2="16814"/>
                        <a14:foregroundMark x1="70909" y1="13274" x2="25455" y2="60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295650"/>
            <a:ext cx="1397000" cy="1435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30754" y="2667000"/>
            <a:ext cx="1174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Disparate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8950" y="1885434"/>
            <a:ext cx="4254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Neighboring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167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777240" y="260893"/>
            <a:ext cx="7543800" cy="914400"/>
          </a:xfrm>
        </p:spPr>
        <p:txBody>
          <a:bodyPr/>
          <a:lstStyle/>
          <a:p>
            <a:r>
              <a:rPr lang="en-US" dirty="0" smtClean="0"/>
              <a:t>Environmental Effects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2207128"/>
            <a:ext cx="9144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 smtClean="0"/>
              <a:t>Landmarks</a:t>
            </a:r>
            <a:endParaRPr lang="en-US" sz="2100" dirty="0"/>
          </a:p>
        </p:txBody>
      </p:sp>
      <p:pic>
        <p:nvPicPr>
          <p:cNvPr id="11" name="Picture 10" descr="Cue Card Changi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424" y="2961422"/>
            <a:ext cx="6365241" cy="2585980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1955799" y="3085923"/>
            <a:ext cx="2469257" cy="2336977"/>
            <a:chOff x="1955800" y="4254500"/>
            <a:chExt cx="1161962" cy="1168400"/>
          </a:xfrm>
        </p:grpSpPr>
        <p:sp>
          <p:nvSpPr>
            <p:cNvPr id="12" name="Oval 11"/>
            <p:cNvSpPr/>
            <p:nvPr/>
          </p:nvSpPr>
          <p:spPr>
            <a:xfrm>
              <a:off x="1955800" y="4254500"/>
              <a:ext cx="1161962" cy="1168400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2171700" y="4508500"/>
              <a:ext cx="203200" cy="203200"/>
            </a:xfrm>
            <a:prstGeom prst="ellipse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2584362" y="4508500"/>
              <a:ext cx="203200" cy="203200"/>
            </a:xfrm>
            <a:prstGeom prst="ellipse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2381162" y="4838700"/>
              <a:ext cx="203200" cy="203200"/>
            </a:xfrm>
            <a:prstGeom prst="ellipse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 rot="5400000">
            <a:off x="5447948" y="3035578"/>
            <a:ext cx="2368558" cy="2469257"/>
            <a:chOff x="3501981" y="4257719"/>
            <a:chExt cx="1168400" cy="1161962"/>
          </a:xfrm>
        </p:grpSpPr>
        <p:sp>
          <p:nvSpPr>
            <p:cNvPr id="17" name="Oval 16"/>
            <p:cNvSpPr/>
            <p:nvPr/>
          </p:nvSpPr>
          <p:spPr>
            <a:xfrm rot="5400000">
              <a:off x="3505200" y="4254500"/>
              <a:ext cx="1161962" cy="1168400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 rot="5400000">
              <a:off x="3721100" y="4508500"/>
              <a:ext cx="203200" cy="203200"/>
            </a:xfrm>
            <a:prstGeom prst="ellipse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4133762" y="4508500"/>
              <a:ext cx="203200" cy="203200"/>
            </a:xfrm>
            <a:prstGeom prst="ellipse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 rot="5400000">
              <a:off x="3930562" y="4838700"/>
              <a:ext cx="203200" cy="203200"/>
            </a:xfrm>
            <a:prstGeom prst="ellipse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Explosion 1 23"/>
          <p:cNvSpPr/>
          <p:nvPr/>
        </p:nvSpPr>
        <p:spPr>
          <a:xfrm>
            <a:off x="7939756" y="2793715"/>
            <a:ext cx="762568" cy="660261"/>
          </a:xfrm>
          <a:prstGeom prst="irregularSeal1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Explosion 1 24"/>
          <p:cNvSpPr/>
          <p:nvPr/>
        </p:nvSpPr>
        <p:spPr>
          <a:xfrm>
            <a:off x="1097756" y="2793715"/>
            <a:ext cx="762568" cy="660261"/>
          </a:xfrm>
          <a:prstGeom prst="irregularSeal1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213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4" grpId="0" animBg="1"/>
      <p:bldP spid="24" grpId="1" animBg="1"/>
      <p:bldP spid="25" grpId="1" animBg="1"/>
      <p:bldP spid="25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777240" y="260893"/>
            <a:ext cx="7543800" cy="914400"/>
          </a:xfrm>
        </p:spPr>
        <p:txBody>
          <a:bodyPr/>
          <a:lstStyle/>
          <a:p>
            <a:r>
              <a:rPr lang="en-US" dirty="0" smtClean="0"/>
              <a:t>Environmental Effects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2207128"/>
            <a:ext cx="9144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 smtClean="0"/>
              <a:t>Landmarks</a:t>
            </a:r>
            <a:endParaRPr lang="en-US" sz="21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1955799" y="3085923"/>
            <a:ext cx="2469257" cy="2336977"/>
            <a:chOff x="1955800" y="4254500"/>
            <a:chExt cx="1161962" cy="1168400"/>
          </a:xfrm>
        </p:grpSpPr>
        <p:sp>
          <p:nvSpPr>
            <p:cNvPr id="26" name="Oval 25"/>
            <p:cNvSpPr/>
            <p:nvPr/>
          </p:nvSpPr>
          <p:spPr>
            <a:xfrm>
              <a:off x="1955800" y="4254500"/>
              <a:ext cx="1161962" cy="1168400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2171700" y="4508500"/>
              <a:ext cx="203200" cy="203200"/>
            </a:xfrm>
            <a:prstGeom prst="ellipse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2584362" y="4508500"/>
              <a:ext cx="203200" cy="203200"/>
            </a:xfrm>
            <a:prstGeom prst="ellipse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2381162" y="4838700"/>
              <a:ext cx="203200" cy="203200"/>
            </a:xfrm>
            <a:prstGeom prst="ellipse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Explosion 1 29"/>
          <p:cNvSpPr/>
          <p:nvPr/>
        </p:nvSpPr>
        <p:spPr>
          <a:xfrm>
            <a:off x="1097756" y="2793715"/>
            <a:ext cx="762568" cy="660261"/>
          </a:xfrm>
          <a:prstGeom prst="irregularSeal1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5486399" y="3085923"/>
            <a:ext cx="2469257" cy="2336977"/>
            <a:chOff x="1955800" y="4254500"/>
            <a:chExt cx="1161962" cy="1168400"/>
          </a:xfrm>
        </p:grpSpPr>
        <p:sp>
          <p:nvSpPr>
            <p:cNvPr id="32" name="Oval 31"/>
            <p:cNvSpPr/>
            <p:nvPr/>
          </p:nvSpPr>
          <p:spPr>
            <a:xfrm>
              <a:off x="1955800" y="4254500"/>
              <a:ext cx="1161962" cy="1168400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2171700" y="4508500"/>
              <a:ext cx="203200" cy="203200"/>
            </a:xfrm>
            <a:prstGeom prst="ellipse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2584362" y="4508500"/>
              <a:ext cx="203200" cy="203200"/>
            </a:xfrm>
            <a:prstGeom prst="ellipse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2381162" y="4838700"/>
              <a:ext cx="203200" cy="203200"/>
            </a:xfrm>
            <a:prstGeom prst="ellipse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 descr="LightDarkLight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58"/>
          <a:stretch/>
        </p:blipFill>
        <p:spPr>
          <a:xfrm>
            <a:off x="0" y="3207809"/>
            <a:ext cx="9144000" cy="209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69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197" y="3180445"/>
            <a:ext cx="3616240" cy="2691597"/>
          </a:xfrm>
          <a:prstGeom prst="rect">
            <a:avLst/>
          </a:prstGeom>
        </p:spPr>
      </p:pic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777240" y="260893"/>
            <a:ext cx="7543800" cy="914400"/>
          </a:xfrm>
        </p:spPr>
        <p:txBody>
          <a:bodyPr/>
          <a:lstStyle/>
          <a:p>
            <a:r>
              <a:rPr lang="en-US" dirty="0" smtClean="0"/>
              <a:t>Environmental Effects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2212944"/>
            <a:ext cx="9144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 smtClean="0"/>
              <a:t>Scaling</a:t>
            </a:r>
            <a:endParaRPr lang="en-US" sz="2100" dirty="0"/>
          </a:p>
        </p:txBody>
      </p:sp>
      <p:pic>
        <p:nvPicPr>
          <p:cNvPr id="3" name="Picture 2" descr="Scaling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5" t="21354" r="6257" b="8008"/>
          <a:stretch/>
        </p:blipFill>
        <p:spPr>
          <a:xfrm>
            <a:off x="80164" y="3267932"/>
            <a:ext cx="3958455" cy="1535124"/>
          </a:xfrm>
          <a:prstGeom prst="rect">
            <a:avLst/>
          </a:prstGeom>
        </p:spPr>
      </p:pic>
      <p:pic>
        <p:nvPicPr>
          <p:cNvPr id="5" name="Picture 4" descr="Scaling Environment Heat Maps.png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922" b="94118" l="0" r="98008">
                        <a14:foregroundMark x1="15139" y1="74510" x2="15139" y2="74510"/>
                        <a14:foregroundMark x1="16733" y1="45098" x2="4781" y2="73529"/>
                        <a14:foregroundMark x1="8765" y1="78431" x2="10359" y2="38235"/>
                        <a14:foregroundMark x1="72510" y1="88235" x2="83665" y2="13725"/>
                        <a14:foregroundMark x1="64940" y1="33333" x2="89641" y2="78431"/>
                        <a14:foregroundMark x1="92032" y1="70588" x2="84462" y2="156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606"/>
          <a:stretch/>
        </p:blipFill>
        <p:spPr>
          <a:xfrm>
            <a:off x="5208173" y="3963280"/>
            <a:ext cx="1255775" cy="1295400"/>
          </a:xfrm>
          <a:prstGeom prst="rect">
            <a:avLst/>
          </a:prstGeom>
        </p:spPr>
      </p:pic>
      <p:pic>
        <p:nvPicPr>
          <p:cNvPr id="8" name="Picture 7" descr="Scaling Environment Heat Maps.png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922" b="94118" l="0" r="98008">
                        <a14:foregroundMark x1="15139" y1="74510" x2="15139" y2="74510"/>
                        <a14:foregroundMark x1="16733" y1="45098" x2="4781" y2="73529"/>
                        <a14:foregroundMark x1="8765" y1="78431" x2="10359" y2="38235"/>
                        <a14:foregroundMark x1="72510" y1="88235" x2="83665" y2="13725"/>
                        <a14:foregroundMark x1="64940" y1="33333" x2="89641" y2="78431"/>
                        <a14:foregroundMark x1="92032" y1="70588" x2="84462" y2="156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083" r="77804"/>
          <a:stretch/>
        </p:blipFill>
        <p:spPr>
          <a:xfrm>
            <a:off x="7851891" y="3963280"/>
            <a:ext cx="707546" cy="102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892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372561"/>
            <a:ext cx="7543800" cy="914400"/>
          </a:xfrm>
        </p:spPr>
        <p:txBody>
          <a:bodyPr/>
          <a:lstStyle/>
          <a:p>
            <a:r>
              <a:rPr lang="en-US" dirty="0" smtClean="0"/>
              <a:t>Uses of Grids</a:t>
            </a:r>
            <a:endParaRPr lang="en-US" dirty="0"/>
          </a:p>
        </p:txBody>
      </p:sp>
      <p:pic>
        <p:nvPicPr>
          <p:cNvPr id="4" name="Picture 3" descr="Gridtoplac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093" y="1790732"/>
            <a:ext cx="2668947" cy="3837282"/>
          </a:xfrm>
          <a:prstGeom prst="rect">
            <a:avLst/>
          </a:prstGeom>
        </p:spPr>
      </p:pic>
      <p:pic>
        <p:nvPicPr>
          <p:cNvPr id="6" name="Picture 5" descr="Grid_multiple_nearby_grids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35" t="17252" r="6187" b="5811"/>
          <a:stretch/>
        </p:blipFill>
        <p:spPr>
          <a:xfrm>
            <a:off x="777240" y="1790732"/>
            <a:ext cx="3643690" cy="3937783"/>
          </a:xfrm>
          <a:prstGeom prst="rect">
            <a:avLst/>
          </a:prstGeom>
        </p:spPr>
      </p:pic>
      <p:pic>
        <p:nvPicPr>
          <p:cNvPr id="5" name="Simulated Entorhinal Conjunctive-Grid Cell Firing in a single modul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146301" y="1668071"/>
            <a:ext cx="4796052" cy="359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424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Elemental.thmx</Template>
  <TotalTime>4295</TotalTime>
  <Words>471</Words>
  <Application>Microsoft Macintosh PowerPoint</Application>
  <PresentationFormat>On-screen Show (4:3)</PresentationFormat>
  <Paragraphs>89</Paragraphs>
  <Slides>11</Slides>
  <Notes>7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Elemental</vt:lpstr>
      <vt:lpstr>Microstructure of a spatial map in the entorhinal cortex</vt:lpstr>
      <vt:lpstr>Anatomical Orientation</vt:lpstr>
      <vt:lpstr>Conceptual Intro</vt:lpstr>
      <vt:lpstr>Autocorrelograms</vt:lpstr>
      <vt:lpstr>Grid Cell Paramaters</vt:lpstr>
      <vt:lpstr>Parameter Mapping</vt:lpstr>
      <vt:lpstr>Parameter Mapping</vt:lpstr>
      <vt:lpstr>Environmental Effects</vt:lpstr>
      <vt:lpstr>Environmental Effects</vt:lpstr>
      <vt:lpstr>Environmental Effects</vt:lpstr>
      <vt:lpstr>Uses of Grids</vt:lpstr>
    </vt:vector>
  </TitlesOfParts>
  <Company>UCLA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Jesse Rissman</dc:creator>
  <cp:lastModifiedBy>Nicco Reggente</cp:lastModifiedBy>
  <cp:revision>35</cp:revision>
  <dcterms:created xsi:type="dcterms:W3CDTF">2013-10-07T17:52:00Z</dcterms:created>
  <dcterms:modified xsi:type="dcterms:W3CDTF">2013-10-10T18:04:14Z</dcterms:modified>
</cp:coreProperties>
</file>