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4"/>
  </p:notesMasterIdLst>
  <p:sldIdLst>
    <p:sldId id="256" r:id="rId2"/>
    <p:sldId id="280" r:id="rId3"/>
    <p:sldId id="258" r:id="rId4"/>
    <p:sldId id="278" r:id="rId5"/>
    <p:sldId id="266" r:id="rId6"/>
    <p:sldId id="260" r:id="rId7"/>
    <p:sldId id="264" r:id="rId8"/>
    <p:sldId id="25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1" r:id="rId18"/>
    <p:sldId id="269" r:id="rId19"/>
    <p:sldId id="279" r:id="rId20"/>
    <p:sldId id="267" r:id="rId21"/>
    <p:sldId id="268" r:id="rId22"/>
    <p:sldId id="26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7" autoAdjust="0"/>
    <p:restoredTop sz="55415" autoAdjust="0"/>
  </p:normalViewPr>
  <p:slideViewPr>
    <p:cSldViewPr snapToGrid="0">
      <p:cViewPr varScale="1">
        <p:scale>
          <a:sx n="55" d="100"/>
          <a:sy n="55" d="100"/>
        </p:scale>
        <p:origin x="-128" y="-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D6875-0B7A-4B2A-8D08-B79C2F98EE05}" type="datetimeFigureOut">
              <a:rPr lang="en-US" smtClean="0"/>
              <a:t>5/22/14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ECEDB-A6C1-49EA-9A00-1D43AB413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8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34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2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14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Greater number of correct threatening targets and reported a smaller number of false alarms</a:t>
            </a:r>
            <a:r>
              <a:rPr lang="en-US" baseline="0" dirty="0" smtClean="0"/>
              <a:t> and were increasingly faster. </a:t>
            </a:r>
          </a:p>
          <a:p>
            <a:endParaRPr lang="en-US" baseline="0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Concealed object were selected that were ambiguous on first viewing but could be identified after training. (DAWARS Ambush! Task)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Published lit + activation + BN they stimulated right inferior frontal(biggest GLM effect) and right parietal brain areas (DBN)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26.6% increase in accuracy immediately after training (as compared to before. This was an 87% greater increase than the low-current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tDCS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due to skin sensation differences.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 sustained for 24hr after.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9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1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0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33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86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NIBS can improve inhibition while subjects perform a task, but not</a:t>
            </a:r>
            <a:r>
              <a:rPr lang="en-US" baseline="0" dirty="0" smtClean="0"/>
              <a:t> before.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53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Safe</a:t>
            </a:r>
            <a:r>
              <a:rPr lang="en-US" baseline="0" dirty="0" smtClean="0"/>
              <a:t> to administer NIBS for depression.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Effects known to help depression but hinder mood in healthy subjects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face the zero sum problem in cognitive programs as well. Novice aircraft inspectors use virtual scenarios to detect. They increase accuracy but also increase 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56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ECEDB-A6C1-49EA-9A00-1D43AB413F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6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5/22/14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Neuroenhancement</a:t>
            </a:r>
            <a:r>
              <a:rPr lang="en-US" dirty="0" smtClean="0"/>
              <a:t> for national security?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2292" y="5753746"/>
            <a:ext cx="9418320" cy="1104254"/>
          </a:xfrm>
        </p:spPr>
        <p:txBody>
          <a:bodyPr/>
          <a:lstStyle/>
          <a:p>
            <a:pPr algn="r"/>
            <a:r>
              <a:rPr lang="en-US" dirty="0" smtClean="0"/>
              <a:t>Discussion led by Nicco Reggente</a:t>
            </a:r>
            <a:br>
              <a:rPr lang="en-US" dirty="0" smtClean="0"/>
            </a:br>
            <a:r>
              <a:rPr lang="en-US" dirty="0" smtClean="0"/>
              <a:t>Psychology 269: Neuroethics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May 22, 2014</a:t>
            </a:r>
          </a:p>
        </p:txBody>
      </p:sp>
    </p:spTree>
    <p:extLst>
      <p:ext uri="{BB962C8B-B14F-4D97-AF65-F5344CB8AC3E}">
        <p14:creationId xmlns:p14="http://schemas.microsoft.com/office/powerpoint/2010/main" val="653169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872" y="1931334"/>
            <a:ext cx="3333750" cy="428625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276509" y="2967231"/>
            <a:ext cx="5678003" cy="2228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“we are now entering a new phase called “self </a:t>
            </a:r>
            <a:r>
              <a:rPr lang="en-US" i="1" dirty="0"/>
              <a:t>designed evolution…I am sure that during the next century, people will discover how to modify both intelligence, and instincts like </a:t>
            </a:r>
            <a:r>
              <a:rPr lang="en-US" i="1" dirty="0" smtClean="0"/>
              <a:t>aggression”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-Stephen Hawking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93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and Current Attempts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872" y="2192680"/>
            <a:ext cx="3724275" cy="3362325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585253" y="2192680"/>
            <a:ext cx="5016843" cy="3987457"/>
          </a:xfrm>
        </p:spPr>
        <p:txBody>
          <a:bodyPr>
            <a:normAutofit/>
          </a:bodyPr>
          <a:lstStyle/>
          <a:p>
            <a:r>
              <a:rPr lang="en-US" dirty="0" smtClean="0"/>
              <a:t>When it comes to our safety, we demand the best.</a:t>
            </a:r>
          </a:p>
          <a:p>
            <a:r>
              <a:rPr lang="en-US" dirty="0" smtClean="0"/>
              <a:t>Ideally, want someone with otherworldly intelligence and memory. We want them to be averse to deception.</a:t>
            </a:r>
          </a:p>
          <a:p>
            <a:pPr lvl="1"/>
            <a:r>
              <a:rPr lang="en-US" dirty="0" smtClean="0"/>
              <a:t>We want Spock.</a:t>
            </a:r>
          </a:p>
          <a:p>
            <a:r>
              <a:rPr lang="en-US" dirty="0" smtClean="0"/>
              <a:t>Furthermore, we value physical strength for protection alongside mental aptitude.</a:t>
            </a:r>
          </a:p>
          <a:p>
            <a:pPr lvl="1"/>
            <a:r>
              <a:rPr lang="en-US" dirty="0" smtClean="0"/>
              <a:t>We want the Hulk.</a:t>
            </a:r>
          </a:p>
          <a:p>
            <a:r>
              <a:rPr lang="en-US" dirty="0" smtClean="0"/>
              <a:t>We want Iron Man.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425" y="1731188"/>
            <a:ext cx="3724275" cy="4448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47" y="2509450"/>
            <a:ext cx="4366053" cy="272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1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and Current Attempts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61873" y="2192680"/>
            <a:ext cx="9340224" cy="398745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Soldiers are already readied for combat with the </a:t>
            </a:r>
            <a:r>
              <a:rPr lang="en-US" i="1" dirty="0" smtClean="0"/>
              <a:t>Army Physical Fitness Test / Boot Camp</a:t>
            </a:r>
            <a:endParaRPr lang="en-US" dirty="0" smtClean="0"/>
          </a:p>
          <a:p>
            <a:pPr lvl="1"/>
            <a:r>
              <a:rPr lang="en-US" dirty="0" smtClean="0"/>
              <a:t>This program is aimed at training multimodal aspects of motor performance (endurance, mobility, strength, and flexibility)</a:t>
            </a:r>
          </a:p>
          <a:p>
            <a:r>
              <a:rPr lang="en-US" dirty="0" smtClean="0"/>
              <a:t>There are a plethora of training programs to enhance cognitive functions</a:t>
            </a:r>
          </a:p>
          <a:p>
            <a:pPr lvl="1"/>
            <a:r>
              <a:rPr lang="en-US" dirty="0" smtClean="0"/>
              <a:t>Training to detect threatening stimuli</a:t>
            </a:r>
          </a:p>
          <a:p>
            <a:pPr lvl="1"/>
            <a:r>
              <a:rPr lang="en-US" dirty="0" smtClean="0"/>
              <a:t>Airport security screening staff are trained with computer-based-training programs to improve their attentional skills in order to enhance their abilities to detect threatening objects in X-ray images.</a:t>
            </a:r>
          </a:p>
          <a:p>
            <a:pPr lvl="1"/>
            <a:r>
              <a:rPr lang="en-US" dirty="0" smtClean="0"/>
              <a:t>Soldiers are trained to enhance the “pop-out” effect for enemies vs. friendlies.</a:t>
            </a:r>
          </a:p>
          <a:p>
            <a:pPr lvl="2"/>
            <a:r>
              <a:rPr lang="en-US" dirty="0" smtClean="0"/>
              <a:t>Developing automatic behavior to reduce the aversions of stressful situations by “drilling” behaviors until they are routine.</a:t>
            </a:r>
          </a:p>
          <a:p>
            <a:r>
              <a:rPr lang="en-US" dirty="0" smtClean="0"/>
              <a:t>The development of attention, planning, memory, and appropriate risk-taking are all vital skills we want to improve in our soldiers.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6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and Current Attempts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61873" y="2192680"/>
            <a:ext cx="9340224" cy="3987457"/>
          </a:xfrm>
        </p:spPr>
        <p:txBody>
          <a:bodyPr>
            <a:normAutofit/>
          </a:bodyPr>
          <a:lstStyle/>
          <a:p>
            <a:r>
              <a:rPr lang="en-US" dirty="0" smtClean="0"/>
              <a:t>In 2009, the National Research Council recommended to the US Army that </a:t>
            </a:r>
            <a:r>
              <a:rPr lang="en-US" dirty="0" err="1" smtClean="0"/>
              <a:t>neuromodulation</a:t>
            </a:r>
            <a:r>
              <a:rPr lang="en-US" dirty="0" smtClean="0"/>
              <a:t> be a part of further research on central nervous system fatigue.</a:t>
            </a:r>
          </a:p>
          <a:p>
            <a:r>
              <a:rPr lang="en-US" dirty="0" smtClean="0"/>
              <a:t>Cognitive Cockpit</a:t>
            </a:r>
          </a:p>
          <a:p>
            <a:pPr lvl="1"/>
            <a:r>
              <a:rPr lang="en-US" dirty="0" smtClean="0"/>
              <a:t>Recording brain activity to customize individual’s needs in real time</a:t>
            </a:r>
          </a:p>
          <a:p>
            <a:r>
              <a:rPr lang="en-US" dirty="0" smtClean="0"/>
              <a:t>Cognitive Technology Threat Warning System</a:t>
            </a:r>
          </a:p>
          <a:p>
            <a:pPr lvl="1"/>
            <a:r>
              <a:rPr lang="en-US" dirty="0" smtClean="0"/>
              <a:t>Convert subconscious, neurological responses into consciously available information.</a:t>
            </a:r>
          </a:p>
          <a:p>
            <a:r>
              <a:rPr lang="en-US" dirty="0" smtClean="0"/>
              <a:t>Deception Detection</a:t>
            </a:r>
          </a:p>
          <a:p>
            <a:pPr lvl="1"/>
            <a:r>
              <a:rPr lang="en-US" dirty="0" err="1" smtClean="0"/>
              <a:t>Cephos</a:t>
            </a:r>
            <a:r>
              <a:rPr lang="en-US" dirty="0" smtClean="0"/>
              <a:t>, No Lie MRI, </a:t>
            </a:r>
            <a:r>
              <a:rPr lang="en-US" dirty="0"/>
              <a:t>, </a:t>
            </a:r>
            <a:r>
              <a:rPr lang="en-US" dirty="0" smtClean="0"/>
              <a:t>P300, polygraph, blood pressure.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7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Recap of Neuromodulation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</a:t>
            </a:r>
            <a:r>
              <a:rPr lang="en-US" dirty="0" err="1" smtClean="0"/>
              <a:t>Lianne</a:t>
            </a:r>
            <a:r>
              <a:rPr lang="en-US" dirty="0" smtClean="0"/>
              <a:t> for a thorough review of </a:t>
            </a:r>
            <a:r>
              <a:rPr lang="en-US" dirty="0" err="1" smtClean="0"/>
              <a:t>neuromodulation</a:t>
            </a:r>
            <a:endParaRPr lang="en-US" dirty="0" smtClean="0"/>
          </a:p>
          <a:p>
            <a:r>
              <a:rPr lang="en-US" dirty="0" err="1" smtClean="0"/>
              <a:t>tDCS</a:t>
            </a:r>
            <a:r>
              <a:rPr lang="en-US" dirty="0" smtClean="0"/>
              <a:t> = </a:t>
            </a:r>
            <a:r>
              <a:rPr lang="en-US" dirty="0" err="1" smtClean="0"/>
              <a:t>transcranial</a:t>
            </a:r>
            <a:r>
              <a:rPr lang="en-US" dirty="0" smtClean="0"/>
              <a:t> Direct </a:t>
            </a:r>
            <a:r>
              <a:rPr lang="en-US" dirty="0"/>
              <a:t>C</a:t>
            </a:r>
            <a:r>
              <a:rPr lang="en-US" dirty="0" smtClean="0"/>
              <a:t>urrent Stimulation</a:t>
            </a:r>
          </a:p>
          <a:p>
            <a:pPr lvl="1"/>
            <a:r>
              <a:rPr lang="en-US" dirty="0" smtClean="0"/>
              <a:t>~2mA of current. USB charging is roughly 1500mA</a:t>
            </a:r>
          </a:p>
          <a:p>
            <a:pPr lvl="1"/>
            <a:r>
              <a:rPr lang="en-US" dirty="0" smtClean="0"/>
              <a:t>Anode increases excitability (changes resting neuronal membrane potential)</a:t>
            </a:r>
          </a:p>
          <a:p>
            <a:pPr lvl="1"/>
            <a:r>
              <a:rPr lang="en-US" dirty="0" smtClean="0"/>
              <a:t>Cathodes decrease excitability</a:t>
            </a:r>
          </a:p>
          <a:p>
            <a:pPr lvl="1"/>
            <a:endParaRPr lang="en-US" dirty="0" smtClean="0"/>
          </a:p>
          <a:p>
            <a:r>
              <a:rPr lang="en-US" dirty="0" err="1" smtClean="0"/>
              <a:t>rTMS</a:t>
            </a:r>
            <a:r>
              <a:rPr lang="en-US" dirty="0" smtClean="0"/>
              <a:t> = repetitive </a:t>
            </a:r>
            <a:r>
              <a:rPr lang="en-US" dirty="0" err="1" smtClean="0"/>
              <a:t>Transcranial</a:t>
            </a:r>
            <a:r>
              <a:rPr lang="en-US" dirty="0" smtClean="0"/>
              <a:t> Magnetic Stimulation</a:t>
            </a:r>
          </a:p>
          <a:p>
            <a:pPr lvl="1"/>
            <a:r>
              <a:rPr lang="en-US" dirty="0" smtClean="0"/>
              <a:t>Low Frequencies (~1Hz) decrease activity</a:t>
            </a:r>
          </a:p>
          <a:p>
            <a:pPr lvl="2"/>
            <a:r>
              <a:rPr lang="en-US" dirty="0"/>
              <a:t>Theta burst stimulation (</a:t>
            </a:r>
            <a:r>
              <a:rPr lang="en-US" dirty="0" err="1"/>
              <a:t>cTBS</a:t>
            </a:r>
            <a:r>
              <a:rPr lang="en-US" dirty="0"/>
              <a:t>) known to decrease </a:t>
            </a:r>
            <a:r>
              <a:rPr lang="en-US" dirty="0" smtClean="0"/>
              <a:t>excitability</a:t>
            </a:r>
          </a:p>
          <a:p>
            <a:pPr lvl="3"/>
            <a:r>
              <a:rPr lang="en-US" dirty="0" smtClean="0"/>
              <a:t>Elevates concentration of GABA</a:t>
            </a:r>
          </a:p>
          <a:p>
            <a:pPr lvl="1"/>
            <a:r>
              <a:rPr lang="en-US" dirty="0" smtClean="0"/>
              <a:t>High Frequencies (~&gt;3Hz) increase activity</a:t>
            </a:r>
          </a:p>
          <a:p>
            <a:pPr lvl="2"/>
            <a:r>
              <a:rPr lang="en-US" dirty="0" smtClean="0"/>
              <a:t>Intermittent theta bust stimulation (</a:t>
            </a:r>
            <a:r>
              <a:rPr lang="en-US" dirty="0" err="1" smtClean="0"/>
              <a:t>iTBS</a:t>
            </a:r>
            <a:r>
              <a:rPr lang="en-US" dirty="0" smtClean="0"/>
              <a:t>) increases excitability.</a:t>
            </a:r>
          </a:p>
          <a:p>
            <a:pPr lvl="3"/>
            <a:r>
              <a:rPr lang="en-US" dirty="0" smtClean="0"/>
              <a:t>Elevates concentration of glutamate/glutamine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622" y="4004468"/>
            <a:ext cx="3307890" cy="1720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969" y="1691322"/>
            <a:ext cx="1853543" cy="227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Mechanistic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Entrainment</a:t>
            </a:r>
          </a:p>
          <a:p>
            <a:pPr lvl="1"/>
            <a:r>
              <a:rPr lang="en-US" dirty="0" smtClean="0"/>
              <a:t>“the brain can be brought into an oscillatory natural state that is known to be associated with a particular function”</a:t>
            </a:r>
          </a:p>
          <a:p>
            <a:r>
              <a:rPr lang="en-US" dirty="0" smtClean="0"/>
              <a:t>Stochastic Resonance</a:t>
            </a:r>
          </a:p>
          <a:p>
            <a:pPr lvl="1"/>
            <a:r>
              <a:rPr lang="en-US" dirty="0" smtClean="0"/>
              <a:t>“small amounts of noise injected into a system promote low-level signals leading to enhanced functions within this system”</a:t>
            </a:r>
          </a:p>
          <a:p>
            <a:pPr lvl="2"/>
            <a:r>
              <a:rPr lang="en-US" dirty="0" smtClean="0"/>
              <a:t>Increased non-linearity?</a:t>
            </a:r>
          </a:p>
          <a:p>
            <a:r>
              <a:rPr lang="en-US" dirty="0" smtClean="0"/>
              <a:t>Zero-Sum Theory</a:t>
            </a:r>
          </a:p>
          <a:p>
            <a:pPr lvl="1"/>
            <a:r>
              <a:rPr lang="en-US" dirty="0" smtClean="0"/>
              <a:t>The brain has finite power processing. Detriments arise to make up for enhancements – Paradoxical facilitation.</a:t>
            </a:r>
          </a:p>
          <a:p>
            <a:r>
              <a:rPr lang="en-US" dirty="0" smtClean="0"/>
              <a:t>Other</a:t>
            </a:r>
          </a:p>
          <a:p>
            <a:pPr lvl="1"/>
            <a:r>
              <a:rPr lang="en-US" dirty="0" smtClean="0"/>
              <a:t>Neuromodulation devices such as low intensity focused ultrasound pulsation (LIFUP) have been theorized to operate by “massaging” neuronal membranes and mechanically opening ion-gated channels.</a:t>
            </a:r>
          </a:p>
        </p:txBody>
      </p:sp>
    </p:spTree>
    <p:extLst>
      <p:ext uri="{BB962C8B-B14F-4D97-AF65-F5344CB8AC3E}">
        <p14:creationId xmlns:p14="http://schemas.microsoft.com/office/powerpoint/2010/main" val="229374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Efficacy of Neuromodulation - General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2764716"/>
            <a:ext cx="8595360" cy="4351337"/>
          </a:xfrm>
        </p:spPr>
        <p:txBody>
          <a:bodyPr/>
          <a:lstStyle/>
          <a:p>
            <a:r>
              <a:rPr lang="en-US" dirty="0" smtClean="0"/>
              <a:t>Since 1990 we’ve known that a right hemisphere lesion can result in shorter RTs than healthy subjects during attentional tasks.</a:t>
            </a:r>
          </a:p>
          <a:p>
            <a:r>
              <a:rPr lang="en-US" dirty="0" smtClean="0"/>
              <a:t>Low frequency </a:t>
            </a:r>
            <a:r>
              <a:rPr lang="en-US" dirty="0" err="1" smtClean="0"/>
              <a:t>rTMS</a:t>
            </a:r>
            <a:r>
              <a:rPr lang="en-US" dirty="0" smtClean="0"/>
              <a:t> (suppression) over parietal cortex enhances target detection in the </a:t>
            </a:r>
            <a:r>
              <a:rPr lang="en-US" dirty="0" err="1" smtClean="0"/>
              <a:t>ipsilateral</a:t>
            </a:r>
            <a:r>
              <a:rPr lang="en-US" dirty="0" smtClean="0"/>
              <a:t> hemi-field and worsened in contralateral.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3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Efficacy of Neuromodulation - Motor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507" y="1828800"/>
            <a:ext cx="8595360" cy="4679576"/>
          </a:xfrm>
        </p:spPr>
        <p:txBody>
          <a:bodyPr>
            <a:normAutofit/>
          </a:bodyPr>
          <a:lstStyle/>
          <a:p>
            <a:r>
              <a:rPr lang="en-US" dirty="0" smtClean="0"/>
              <a:t>Daily Motor Task</a:t>
            </a:r>
          </a:p>
          <a:p>
            <a:pPr lvl="1"/>
            <a:r>
              <a:rPr lang="en-US" dirty="0" err="1" smtClean="0"/>
              <a:t>Jebsen</a:t>
            </a:r>
            <a:r>
              <a:rPr lang="en-US" dirty="0" smtClean="0"/>
              <a:t> Taylor Hand Function Test</a:t>
            </a:r>
          </a:p>
          <a:p>
            <a:pPr lvl="1"/>
            <a:r>
              <a:rPr lang="en-US" dirty="0" smtClean="0"/>
              <a:t>Non-dominant hand use was faster with anodal </a:t>
            </a:r>
            <a:r>
              <a:rPr lang="en-US" dirty="0" err="1" smtClean="0"/>
              <a:t>tDCS</a:t>
            </a:r>
            <a:r>
              <a:rPr lang="en-US" dirty="0" smtClean="0"/>
              <a:t> over M1. No effect for dominant hand.</a:t>
            </a:r>
          </a:p>
          <a:p>
            <a:pPr lvl="1"/>
            <a:r>
              <a:rPr lang="en-US" dirty="0" smtClean="0"/>
              <a:t>Motor training increased overall performance</a:t>
            </a:r>
          </a:p>
          <a:p>
            <a:r>
              <a:rPr lang="en-US" dirty="0"/>
              <a:t>Muscle Might</a:t>
            </a:r>
          </a:p>
          <a:p>
            <a:pPr lvl="1"/>
            <a:r>
              <a:rPr lang="en-US" dirty="0"/>
              <a:t>Anodal </a:t>
            </a:r>
            <a:r>
              <a:rPr lang="en-US" dirty="0" err="1"/>
              <a:t>tDCS</a:t>
            </a:r>
            <a:r>
              <a:rPr lang="en-US" dirty="0"/>
              <a:t> on R M1 and </a:t>
            </a:r>
            <a:r>
              <a:rPr lang="en-US" dirty="0" err="1"/>
              <a:t>cathodal</a:t>
            </a:r>
            <a:r>
              <a:rPr lang="en-US" dirty="0"/>
              <a:t> L Supraorbital displayed greater strength (Pinch force test). </a:t>
            </a:r>
            <a:r>
              <a:rPr lang="en-US" dirty="0" err="1"/>
              <a:t>Cathodal</a:t>
            </a:r>
            <a:r>
              <a:rPr lang="en-US" dirty="0"/>
              <a:t> on right shoulder increases endurance.</a:t>
            </a:r>
          </a:p>
          <a:p>
            <a:pPr lvl="1"/>
            <a:r>
              <a:rPr lang="en-US" dirty="0" err="1"/>
              <a:t>iTBS</a:t>
            </a:r>
            <a:r>
              <a:rPr lang="en-US" dirty="0"/>
              <a:t> on M1 increased peak acceleration of thumb abduction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61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Efficacy of Neuromodulation - Motor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507" y="1828800"/>
            <a:ext cx="8595360" cy="4679576"/>
          </a:xfrm>
        </p:spPr>
        <p:txBody>
          <a:bodyPr>
            <a:normAutofit/>
          </a:bodyPr>
          <a:lstStyle/>
          <a:p>
            <a:r>
              <a:rPr lang="en-US" dirty="0" smtClean="0"/>
              <a:t>Precision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M1 displays greater precision of non-dominant hand-movement</a:t>
            </a:r>
          </a:p>
          <a:p>
            <a:pPr lvl="1"/>
            <a:r>
              <a:rPr lang="en-US" dirty="0" smtClean="0"/>
              <a:t>Only for tasks that demand high precision.</a:t>
            </a:r>
          </a:p>
          <a:p>
            <a:pPr lvl="1"/>
            <a:r>
              <a:rPr lang="en-US" dirty="0" smtClean="0"/>
              <a:t>Lasts up to 30min.</a:t>
            </a:r>
          </a:p>
          <a:p>
            <a:r>
              <a:rPr lang="en-US" dirty="0" smtClean="0"/>
              <a:t>Learning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M1 increases speed in execution of implicitly learned sequences.</a:t>
            </a:r>
          </a:p>
          <a:p>
            <a:pPr lvl="2"/>
            <a:r>
              <a:rPr lang="en-US" dirty="0" smtClean="0"/>
              <a:t>Low-frequency </a:t>
            </a:r>
            <a:r>
              <a:rPr lang="en-US" dirty="0" err="1" smtClean="0"/>
              <a:t>rTMS</a:t>
            </a:r>
            <a:r>
              <a:rPr lang="en-US" dirty="0" smtClean="0"/>
              <a:t> over M1 improves </a:t>
            </a:r>
            <a:r>
              <a:rPr lang="en-US" dirty="0" err="1" smtClean="0"/>
              <a:t>ipsilateral</a:t>
            </a:r>
            <a:r>
              <a:rPr lang="en-US" dirty="0" smtClean="0"/>
              <a:t> performance.</a:t>
            </a:r>
          </a:p>
          <a:p>
            <a:pPr lvl="3"/>
            <a:r>
              <a:rPr lang="en-US" dirty="0" smtClean="0"/>
              <a:t>Lasts up to 30min</a:t>
            </a:r>
          </a:p>
          <a:p>
            <a:pPr lvl="2"/>
            <a:r>
              <a:rPr lang="en-US" dirty="0" smtClean="0"/>
              <a:t>Same accuracy</a:t>
            </a:r>
          </a:p>
          <a:p>
            <a:pPr lvl="1"/>
            <a:r>
              <a:rPr lang="en-US" dirty="0" smtClean="0"/>
              <a:t>High Frequency </a:t>
            </a:r>
            <a:r>
              <a:rPr lang="en-US" dirty="0" err="1" smtClean="0"/>
              <a:t>rTMS</a:t>
            </a:r>
            <a:r>
              <a:rPr lang="en-US" dirty="0" smtClean="0"/>
              <a:t> improves contralateral use of hand in complex motor tasks.</a:t>
            </a:r>
          </a:p>
          <a:p>
            <a:pPr lvl="1"/>
            <a:r>
              <a:rPr lang="en-US" dirty="0" err="1" smtClean="0"/>
              <a:t>tDCS</a:t>
            </a:r>
            <a:r>
              <a:rPr lang="en-US" dirty="0" smtClean="0"/>
              <a:t> anodal on R M1 and cathode on L M1 enhances performance in L hand.</a:t>
            </a:r>
          </a:p>
          <a:p>
            <a:pPr marL="27432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03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Attention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507" y="1828800"/>
            <a:ext cx="8595360" cy="4679576"/>
          </a:xfrm>
        </p:spPr>
        <p:txBody>
          <a:bodyPr>
            <a:normAutofit/>
          </a:bodyPr>
          <a:lstStyle/>
          <a:p>
            <a:r>
              <a:rPr lang="en-US" dirty="0" smtClean="0"/>
              <a:t>“The capacity to sustainably focus cognitive resources on information while filtering or ignoring non-salient endogenous or extraneous information”</a:t>
            </a:r>
          </a:p>
          <a:p>
            <a:r>
              <a:rPr lang="en-US" dirty="0" smtClean="0"/>
              <a:t>Sustained Attention (hold)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L DLPFC (</a:t>
            </a:r>
            <a:r>
              <a:rPr lang="en-US" dirty="0" err="1" smtClean="0"/>
              <a:t>cathodal</a:t>
            </a:r>
            <a:r>
              <a:rPr lang="en-US" dirty="0" smtClean="0"/>
              <a:t> to R DLPFC) enhanced accuracy in air traffic control simulation.</a:t>
            </a:r>
          </a:p>
          <a:p>
            <a:pPr lvl="2"/>
            <a:r>
              <a:rPr lang="en-US" dirty="0" smtClean="0"/>
              <a:t>Increase correctly identified targets, decreased false alarms, but slower RT.</a:t>
            </a:r>
          </a:p>
          <a:p>
            <a:r>
              <a:rPr lang="en-US" dirty="0" smtClean="0"/>
              <a:t>Focused Attention (specific)</a:t>
            </a:r>
          </a:p>
          <a:p>
            <a:pPr lvl="1"/>
            <a:r>
              <a:rPr lang="en-US" dirty="0" smtClean="0"/>
              <a:t>Low frequency </a:t>
            </a:r>
            <a:r>
              <a:rPr lang="en-US" dirty="0" err="1" smtClean="0"/>
              <a:t>rTMS</a:t>
            </a:r>
            <a:r>
              <a:rPr lang="en-US" dirty="0" smtClean="0"/>
              <a:t> over PPC improved detection of stimuli presented </a:t>
            </a:r>
            <a:r>
              <a:rPr lang="en-US" dirty="0" err="1" smtClean="0"/>
              <a:t>ipsilaterally</a:t>
            </a:r>
            <a:r>
              <a:rPr lang="en-US" dirty="0"/>
              <a:t> </a:t>
            </a:r>
            <a:r>
              <a:rPr lang="en-US" dirty="0" smtClean="0"/>
              <a:t>and impaired detection </a:t>
            </a:r>
            <a:r>
              <a:rPr lang="en-US" dirty="0" err="1" smtClean="0"/>
              <a:t>contralateraly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Low frequency </a:t>
            </a:r>
            <a:r>
              <a:rPr lang="en-US" dirty="0" err="1" smtClean="0"/>
              <a:t>rTMS</a:t>
            </a:r>
            <a:r>
              <a:rPr lang="en-US" dirty="0" smtClean="0"/>
              <a:t> over right dorsal PPC enhanced target detection in right visual field (shorter RT).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R PPC (</a:t>
            </a:r>
            <a:r>
              <a:rPr lang="en-US" dirty="0" err="1" smtClean="0"/>
              <a:t>cathodal</a:t>
            </a:r>
            <a:r>
              <a:rPr lang="en-US" dirty="0" smtClean="0"/>
              <a:t> to L deltoid) improved attention to auditory stimuli presented in L auditory field.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4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Attention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49853" b="-1153"/>
          <a:stretch/>
        </p:blipFill>
        <p:spPr>
          <a:xfrm>
            <a:off x="5786803" y="3222781"/>
            <a:ext cx="4377154" cy="27665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56108" b="11421"/>
          <a:stretch/>
        </p:blipFill>
        <p:spPr>
          <a:xfrm>
            <a:off x="2239616" y="3199920"/>
            <a:ext cx="6641345" cy="2766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690" y="2811123"/>
            <a:ext cx="3087706" cy="3916751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61872" y="1828801"/>
            <a:ext cx="969264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fMRI and Dynamic Bayesian Network Analysis have been used to identify brain loci whose activation parallel expertise in a concealed object learning paradigm served as an effective </a:t>
            </a:r>
            <a:r>
              <a:rPr lang="en-US" dirty="0" err="1" smtClean="0"/>
              <a:t>tDCS</a:t>
            </a:r>
            <a:r>
              <a:rPr lang="en-US" dirty="0" smtClean="0"/>
              <a:t> localizer for enhancement in selective attention.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643013" y="6140487"/>
            <a:ext cx="4727036" cy="4295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Not due to variations in skin sensation.</a:t>
            </a:r>
          </a:p>
          <a:p>
            <a:r>
              <a:rPr lang="en-US" sz="1400" dirty="0" smtClean="0"/>
              <a:t>Remained for 24 hours.</a:t>
            </a:r>
          </a:p>
        </p:txBody>
      </p:sp>
    </p:spTree>
    <p:extLst>
      <p:ext uri="{BB962C8B-B14F-4D97-AF65-F5344CB8AC3E}">
        <p14:creationId xmlns:p14="http://schemas.microsoft.com/office/powerpoint/2010/main" val="2735671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Attention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08084" y="2990627"/>
            <a:ext cx="969264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Attentional Switch</a:t>
            </a:r>
          </a:p>
          <a:p>
            <a:pPr lvl="1"/>
            <a:r>
              <a:rPr lang="en-US" dirty="0" smtClean="0"/>
              <a:t>High frequency </a:t>
            </a:r>
            <a:r>
              <a:rPr lang="en-US" dirty="0" err="1" smtClean="0"/>
              <a:t>rTMS</a:t>
            </a:r>
            <a:r>
              <a:rPr lang="en-US" dirty="0" smtClean="0"/>
              <a:t> to R DLPFC allowed subjects to benefit from faster attention switching (visual to auditory stimuli)</a:t>
            </a:r>
          </a:p>
        </p:txBody>
      </p:sp>
    </p:spTree>
    <p:extLst>
      <p:ext uri="{BB962C8B-B14F-4D97-AF65-F5344CB8AC3E}">
        <p14:creationId xmlns:p14="http://schemas.microsoft.com/office/powerpoint/2010/main" val="207666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Control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61872" y="1925619"/>
            <a:ext cx="969264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Inhibition</a:t>
            </a:r>
          </a:p>
          <a:p>
            <a:pPr lvl="1"/>
            <a:r>
              <a:rPr lang="en-US" dirty="0" smtClean="0"/>
              <a:t>High frequency </a:t>
            </a:r>
            <a:r>
              <a:rPr lang="en-US" dirty="0" err="1" smtClean="0"/>
              <a:t>rTMS</a:t>
            </a:r>
            <a:r>
              <a:rPr lang="en-US" dirty="0" smtClean="0"/>
              <a:t> to L DLPFC decreased RT on incongruent trials on </a:t>
            </a:r>
            <a:r>
              <a:rPr lang="en-US" dirty="0" err="1" smtClean="0"/>
              <a:t>Stroop</a:t>
            </a:r>
            <a:r>
              <a:rPr lang="en-US" dirty="0" smtClean="0"/>
              <a:t> task.</a:t>
            </a:r>
          </a:p>
          <a:p>
            <a:pPr lvl="2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L DLPFC (</a:t>
            </a:r>
            <a:r>
              <a:rPr lang="en-US" dirty="0" err="1" smtClean="0"/>
              <a:t>cathodal</a:t>
            </a:r>
            <a:r>
              <a:rPr lang="en-US" dirty="0" smtClean="0"/>
              <a:t> to R supraorbital) showed the same result.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right IFC reduces RT in the Stop Signal Task (interrupt already-</a:t>
            </a:r>
            <a:r>
              <a:rPr lang="en-US" dirty="0" err="1" smtClean="0"/>
              <a:t>initiaed</a:t>
            </a:r>
            <a:r>
              <a:rPr lang="en-US" dirty="0" smtClean="0"/>
              <a:t> motor responses)</a:t>
            </a:r>
          </a:p>
          <a:p>
            <a:pPr lvl="2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pre-SMA will increase the total number of correct inhibited responses.</a:t>
            </a:r>
          </a:p>
          <a:p>
            <a:pPr lvl="1"/>
            <a:r>
              <a:rPr lang="en-US" dirty="0" smtClean="0"/>
              <a:t>Less commission errors on the </a:t>
            </a:r>
            <a:r>
              <a:rPr lang="en-US" dirty="0" err="1" smtClean="0"/>
              <a:t>Conners</a:t>
            </a:r>
            <a:r>
              <a:rPr lang="en-US" dirty="0" smtClean="0"/>
              <a:t>’ Continuous Performance Task after high frequency </a:t>
            </a:r>
            <a:r>
              <a:rPr lang="en-US" dirty="0" err="1" smtClean="0"/>
              <a:t>rTMS</a:t>
            </a:r>
            <a:r>
              <a:rPr lang="en-US" dirty="0" smtClean="0"/>
              <a:t> to L DLPFC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L Supraorbital and </a:t>
            </a:r>
            <a:r>
              <a:rPr lang="en-US" dirty="0" err="1" smtClean="0"/>
              <a:t>Cathodal</a:t>
            </a:r>
            <a:r>
              <a:rPr lang="en-US" dirty="0" smtClean="0"/>
              <a:t> to R PPC allowed for better target detection in the </a:t>
            </a:r>
            <a:r>
              <a:rPr lang="en-US" dirty="0"/>
              <a:t>F</a:t>
            </a:r>
            <a:r>
              <a:rPr lang="en-US" dirty="0" smtClean="0"/>
              <a:t>lanker task. </a:t>
            </a:r>
          </a:p>
          <a:p>
            <a:r>
              <a:rPr lang="en-US" dirty="0" smtClean="0"/>
              <a:t>Impulsive Behavior</a:t>
            </a:r>
          </a:p>
          <a:p>
            <a:pPr lvl="1"/>
            <a:r>
              <a:rPr lang="en-US" dirty="0" err="1" smtClean="0"/>
              <a:t>cTBS</a:t>
            </a:r>
            <a:r>
              <a:rPr lang="en-US" dirty="0" smtClean="0"/>
              <a:t>(decreases excitability) over R DLPFC increased larger, </a:t>
            </a:r>
            <a:r>
              <a:rPr lang="en-US" dirty="0" err="1" smtClean="0"/>
              <a:t>delwayed</a:t>
            </a:r>
            <a:r>
              <a:rPr lang="en-US" dirty="0" smtClean="0"/>
              <a:t> reward choices over smaller, immediate rewards in the Delayed Discounting Task.</a:t>
            </a:r>
          </a:p>
          <a:p>
            <a:pPr lvl="2"/>
            <a:r>
              <a:rPr lang="en-US" dirty="0" err="1" smtClean="0"/>
              <a:t>iTBS</a:t>
            </a:r>
            <a:r>
              <a:rPr lang="en-US" dirty="0" smtClean="0"/>
              <a:t> did not have an effect. 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DLPFC (</a:t>
            </a:r>
            <a:r>
              <a:rPr lang="en-US" dirty="0" err="1" smtClean="0"/>
              <a:t>cathodal</a:t>
            </a:r>
            <a:r>
              <a:rPr lang="en-US" dirty="0" smtClean="0"/>
              <a:t> contralateral DLPFC) displayed more careful (less impulsive) drive behavior.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8967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Control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61872" y="1925619"/>
            <a:ext cx="969264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Risk Taking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R or L DLPC (</a:t>
            </a:r>
            <a:r>
              <a:rPr lang="en-US" dirty="0" err="1" smtClean="0"/>
              <a:t>cathodal</a:t>
            </a:r>
            <a:r>
              <a:rPr lang="en-US" dirty="0" smtClean="0"/>
              <a:t> to contralateral supraorbital) shifted subjects to be more conservative and risk-averse in the Balloon Analog Risk Task (BART).</a:t>
            </a:r>
          </a:p>
          <a:p>
            <a:pPr lvl="2"/>
            <a:r>
              <a:rPr lang="en-US" dirty="0" smtClean="0"/>
              <a:t>When it was alternating current, subjects shifted to engaging in more risky behavior.</a:t>
            </a:r>
          </a:p>
          <a:p>
            <a:pPr lvl="1"/>
            <a:r>
              <a:rPr lang="en-US" dirty="0" smtClean="0"/>
              <a:t>Low frequency </a:t>
            </a:r>
            <a:r>
              <a:rPr lang="en-US" dirty="0" err="1" smtClean="0"/>
              <a:t>rTMS</a:t>
            </a:r>
            <a:r>
              <a:rPr lang="en-US" dirty="0" smtClean="0"/>
              <a:t> to R DLPFC make riskier decisions in the Risk Task compared to stimulation of L DLPFC.</a:t>
            </a:r>
          </a:p>
          <a:p>
            <a:pPr lvl="1"/>
            <a:r>
              <a:rPr lang="en-US" dirty="0" err="1" smtClean="0"/>
              <a:t>tDCS</a:t>
            </a:r>
            <a:r>
              <a:rPr lang="en-US" dirty="0" smtClean="0"/>
              <a:t> with Anodal to R DLPFC (</a:t>
            </a:r>
            <a:r>
              <a:rPr lang="en-US" dirty="0" err="1" smtClean="0"/>
              <a:t>cathodal</a:t>
            </a:r>
            <a:r>
              <a:rPr lang="en-US" dirty="0" smtClean="0"/>
              <a:t> to L DLPFC) suppressed risk-taking and decreased sensitivity to reward in Risk Task.</a:t>
            </a:r>
          </a:p>
          <a:p>
            <a:pPr lvl="1"/>
            <a:r>
              <a:rPr lang="en-US" dirty="0" smtClean="0"/>
              <a:t>All around, subjects were faster at making their choice.</a:t>
            </a:r>
          </a:p>
          <a:p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Tower of London and L DLPFC</a:t>
            </a:r>
          </a:p>
          <a:p>
            <a:pPr lvl="2"/>
            <a:r>
              <a:rPr lang="en-US" dirty="0" err="1" smtClean="0"/>
              <a:t>Cathodal</a:t>
            </a:r>
            <a:r>
              <a:rPr lang="en-US" dirty="0" smtClean="0"/>
              <a:t> – faster</a:t>
            </a:r>
          </a:p>
          <a:p>
            <a:pPr lvl="2"/>
            <a:r>
              <a:rPr lang="en-US" dirty="0" smtClean="0"/>
              <a:t>Anodal – more accurate</a:t>
            </a:r>
          </a:p>
          <a:p>
            <a:pPr lvl="2"/>
            <a:r>
              <a:rPr lang="en-US" dirty="0" err="1" smtClean="0"/>
              <a:t>cTBS</a:t>
            </a:r>
            <a:r>
              <a:rPr lang="en-US" dirty="0" smtClean="0"/>
              <a:t> diminishes preplan time without changing performance</a:t>
            </a:r>
          </a:p>
          <a:p>
            <a:pPr lvl="1"/>
            <a:r>
              <a:rPr lang="en-US" dirty="0" smtClean="0"/>
              <a:t>Analogic Reasoning and L DLPFC</a:t>
            </a:r>
          </a:p>
          <a:p>
            <a:pPr lvl="2"/>
            <a:r>
              <a:rPr lang="en-US" dirty="0" smtClean="0"/>
              <a:t>Faster at detecting analogies without affecting error rates.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7644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7" y="47335"/>
            <a:ext cx="8285607" cy="13255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Efficacy of Neuromodulation - Control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383" y="144154"/>
            <a:ext cx="2298297" cy="168464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61872" y="1925619"/>
            <a:ext cx="969264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Deception</a:t>
            </a:r>
          </a:p>
          <a:p>
            <a:pPr lvl="1"/>
            <a:r>
              <a:rPr lang="en-US" dirty="0" smtClean="0"/>
              <a:t>Deceitful answers are associated with longer context and more guilt when answering questions about their deceit.</a:t>
            </a:r>
          </a:p>
          <a:p>
            <a:pPr lvl="1"/>
            <a:r>
              <a:rPr lang="en-US" dirty="0" smtClean="0"/>
              <a:t>Low frequency </a:t>
            </a:r>
            <a:r>
              <a:rPr lang="en-US" dirty="0" err="1" smtClean="0"/>
              <a:t>rTMS</a:t>
            </a:r>
            <a:r>
              <a:rPr lang="en-US" dirty="0" smtClean="0"/>
              <a:t> L DLPFC caused participants to produce less truthful answers.</a:t>
            </a:r>
          </a:p>
          <a:p>
            <a:pPr lvl="2"/>
            <a:r>
              <a:rPr lang="en-US" dirty="0" smtClean="0"/>
              <a:t>More psychopathic. In line with decreased activity in prefrontal regions?</a:t>
            </a:r>
          </a:p>
          <a:p>
            <a:pPr lvl="1"/>
            <a:r>
              <a:rPr lang="en-US" dirty="0" err="1" smtClean="0"/>
              <a:t>tDCS</a:t>
            </a:r>
            <a:r>
              <a:rPr lang="en-US" dirty="0" smtClean="0"/>
              <a:t> with </a:t>
            </a:r>
            <a:r>
              <a:rPr lang="en-US" dirty="0" err="1" smtClean="0"/>
              <a:t>Cathodal</a:t>
            </a:r>
            <a:r>
              <a:rPr lang="en-US" dirty="0" smtClean="0"/>
              <a:t> over R </a:t>
            </a:r>
            <a:r>
              <a:rPr lang="en-US" dirty="0" err="1" smtClean="0"/>
              <a:t>aPFC</a:t>
            </a:r>
            <a:r>
              <a:rPr lang="en-US" dirty="0" smtClean="0"/>
              <a:t> (anodal over L parietal) were better at deceiving in a Guilty Knowledge Test (similar to an interrogation after a crime-simulation).</a:t>
            </a:r>
          </a:p>
          <a:p>
            <a:pPr lvl="2"/>
            <a:r>
              <a:rPr lang="en-US" dirty="0" smtClean="0"/>
              <a:t>Faster to lie.</a:t>
            </a:r>
          </a:p>
          <a:p>
            <a:pPr lvl="2"/>
            <a:r>
              <a:rPr lang="en-US" dirty="0" smtClean="0"/>
              <a:t>Reported less guilt.</a:t>
            </a:r>
          </a:p>
          <a:p>
            <a:pPr lvl="3"/>
            <a:r>
              <a:rPr lang="en-US" dirty="0" smtClean="0"/>
              <a:t>Also very psychopathic.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L DLPFC (</a:t>
            </a:r>
            <a:r>
              <a:rPr lang="en-US" dirty="0" err="1" smtClean="0"/>
              <a:t>cathodal</a:t>
            </a:r>
            <a:r>
              <a:rPr lang="en-US" dirty="0" smtClean="0"/>
              <a:t> to R DLPFC) were faster at recalling memorized untruthful answers.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32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Efficacy of Neuromodulation - Memory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oscillatory </a:t>
            </a:r>
            <a:r>
              <a:rPr lang="en-US" dirty="0" err="1" smtClean="0"/>
              <a:t>tDCS</a:t>
            </a:r>
            <a:r>
              <a:rPr lang="en-US" dirty="0" smtClean="0"/>
              <a:t> during sleep can induce an increase in slow wave sleep and promote memory.</a:t>
            </a:r>
          </a:p>
          <a:p>
            <a:r>
              <a:rPr lang="en-US" dirty="0" smtClean="0"/>
              <a:t>Working Memory</a:t>
            </a:r>
          </a:p>
          <a:p>
            <a:pPr lvl="1"/>
            <a:r>
              <a:rPr lang="en-US" dirty="0" smtClean="0"/>
              <a:t>Anodal </a:t>
            </a:r>
            <a:r>
              <a:rPr lang="en-US" dirty="0" err="1" smtClean="0"/>
              <a:t>tDCS</a:t>
            </a:r>
            <a:r>
              <a:rPr lang="en-US" dirty="0" smtClean="0"/>
              <a:t> to L DLPFC (</a:t>
            </a:r>
            <a:r>
              <a:rPr lang="en-US" dirty="0" err="1" smtClean="0"/>
              <a:t>cathodal</a:t>
            </a:r>
            <a:r>
              <a:rPr lang="en-US" dirty="0" smtClean="0"/>
              <a:t> to R DLPFC) increased RT, but not accuracy, in the Sternberg Task (recognize previous item amidst distractors)</a:t>
            </a:r>
          </a:p>
          <a:p>
            <a:pPr lvl="2"/>
            <a:r>
              <a:rPr lang="en-US" dirty="0" smtClean="0"/>
              <a:t>Replicated with high frequency </a:t>
            </a:r>
            <a:r>
              <a:rPr lang="en-US" dirty="0" err="1" smtClean="0"/>
              <a:t>rTMS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tDCS</a:t>
            </a:r>
            <a:r>
              <a:rPr lang="en-US" dirty="0" smtClean="0"/>
              <a:t> over L DLPFC enhanced working memory as measured by backward digit span.</a:t>
            </a:r>
          </a:p>
          <a:p>
            <a:pPr lvl="1"/>
            <a:r>
              <a:rPr lang="en-US" dirty="0" smtClean="0"/>
              <a:t>Accuracy improved with anodal </a:t>
            </a:r>
            <a:r>
              <a:rPr lang="en-US" dirty="0" err="1" smtClean="0"/>
              <a:t>tDCS</a:t>
            </a:r>
            <a:r>
              <a:rPr lang="en-US" dirty="0" smtClean="0"/>
              <a:t> to R TPJ (</a:t>
            </a:r>
            <a:r>
              <a:rPr lang="en-US" dirty="0" err="1" smtClean="0"/>
              <a:t>cathodal</a:t>
            </a:r>
            <a:r>
              <a:rPr lang="en-US" dirty="0" smtClean="0"/>
              <a:t> to L supraorbital) in an object-location learning paradigm.</a:t>
            </a:r>
          </a:p>
          <a:p>
            <a:pPr lvl="2"/>
            <a:r>
              <a:rPr lang="en-US" dirty="0" smtClean="0"/>
              <a:t>Effects lasted for 1 week.</a:t>
            </a:r>
          </a:p>
          <a:p>
            <a:pPr lvl="2"/>
            <a:r>
              <a:rPr lang="en-US" dirty="0" smtClean="0"/>
              <a:t>Mainly elderly (mean age 62).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21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Magnitude and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2011680"/>
            <a:ext cx="8595360" cy="4421393"/>
          </a:xfrm>
        </p:spPr>
        <p:txBody>
          <a:bodyPr>
            <a:normAutofit/>
          </a:bodyPr>
          <a:lstStyle/>
          <a:p>
            <a:pPr marL="182880" lvl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  <a:buFont typeface="Arial" pitchFamily="34" charset="0"/>
              <a:buChar char="•"/>
            </a:pP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</a:rPr>
              <a:t>Increases performance, but also induces a liberalization in the decision criterion.</a:t>
            </a:r>
          </a:p>
          <a:p>
            <a:pPr lvl="1"/>
            <a:r>
              <a:rPr lang="en-US" dirty="0" smtClean="0"/>
              <a:t>Improved visual discrimination comes at the cost of an increase in false alarm rate</a:t>
            </a:r>
          </a:p>
          <a:p>
            <a:pPr lvl="2"/>
            <a:r>
              <a:rPr lang="en-US" dirty="0" smtClean="0"/>
              <a:t>In a military setting, this could be disastrous.</a:t>
            </a:r>
            <a:endParaRPr lang="en-US" dirty="0"/>
          </a:p>
          <a:p>
            <a:r>
              <a:rPr lang="en-US" dirty="0" smtClean="0"/>
              <a:t>Are the results meaningful?</a:t>
            </a:r>
          </a:p>
          <a:p>
            <a:pPr lvl="1"/>
            <a:r>
              <a:rPr lang="en-US" dirty="0" smtClean="0"/>
              <a:t>With motor RT, the mean reduction has shown to be 32milliseconds</a:t>
            </a:r>
          </a:p>
          <a:p>
            <a:pPr lvl="2"/>
            <a:r>
              <a:rPr lang="en-US" dirty="0" smtClean="0"/>
              <a:t>Speed shooting performance: ~13ms would be the difference between elite and rookie police officers.</a:t>
            </a:r>
          </a:p>
          <a:p>
            <a:r>
              <a:rPr lang="en-US" dirty="0" smtClean="0"/>
              <a:t>Results Vary</a:t>
            </a:r>
          </a:p>
          <a:p>
            <a:pPr lvl="1"/>
            <a:r>
              <a:rPr lang="en-US" dirty="0" err="1" smtClean="0"/>
              <a:t>tDCS</a:t>
            </a:r>
            <a:r>
              <a:rPr lang="en-US" dirty="0" smtClean="0"/>
              <a:t> mA / </a:t>
            </a:r>
            <a:r>
              <a:rPr lang="en-US" dirty="0" err="1" smtClean="0"/>
              <a:t>rTMS</a:t>
            </a:r>
            <a:r>
              <a:rPr lang="en-US" dirty="0" smtClean="0"/>
              <a:t> Hz</a:t>
            </a:r>
          </a:p>
          <a:p>
            <a:pPr lvl="1"/>
            <a:r>
              <a:rPr lang="en-US" dirty="0" smtClean="0"/>
              <a:t>Brain State Dependency (sleep, mood, stage in training)</a:t>
            </a:r>
          </a:p>
          <a:p>
            <a:pPr lvl="1"/>
            <a:r>
              <a:rPr lang="en-US" dirty="0" smtClean="0"/>
              <a:t>Subject’s Baseline and gender, age, etc.</a:t>
            </a:r>
          </a:p>
          <a:p>
            <a:pPr lvl="2"/>
            <a:r>
              <a:rPr lang="en-US" dirty="0" smtClean="0"/>
              <a:t>More effects for low performing subjects</a:t>
            </a:r>
          </a:p>
          <a:p>
            <a:pPr lvl="2"/>
            <a:r>
              <a:rPr lang="en-US" dirty="0" smtClean="0"/>
              <a:t>Age negatively correlates with duration of NIBS-induces </a:t>
            </a:r>
            <a:r>
              <a:rPr lang="en-US" dirty="0" err="1" smtClean="0"/>
              <a:t>neuropsych</a:t>
            </a:r>
            <a:r>
              <a:rPr lang="en-US" dirty="0" smtClean="0"/>
              <a:t> effects</a:t>
            </a:r>
          </a:p>
          <a:p>
            <a:pPr lvl="1"/>
            <a:r>
              <a:rPr lang="en-US" dirty="0" smtClean="0"/>
              <a:t>Combining cognitive training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50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Magnitude and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2807745"/>
            <a:ext cx="8595360" cy="3931789"/>
          </a:xfrm>
        </p:spPr>
        <p:txBody>
          <a:bodyPr/>
          <a:lstStyle/>
          <a:p>
            <a:pPr marL="285750" lvl="1" indent="-28575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</a:pPr>
            <a:r>
              <a:rPr lang="en-US" dirty="0" smtClean="0"/>
              <a:t>Lab </a:t>
            </a:r>
            <a:r>
              <a:rPr lang="en-US" dirty="0"/>
              <a:t>≠ Real </a:t>
            </a:r>
            <a:r>
              <a:rPr lang="en-US" dirty="0" smtClean="0"/>
              <a:t>World</a:t>
            </a:r>
          </a:p>
          <a:p>
            <a:pPr lvl="1"/>
            <a:r>
              <a:rPr lang="en-US" dirty="0" smtClean="0"/>
              <a:t>A computer simulation cannot perfectly mimic the extreme situation whose emotional effects may attenuate and even negatively affect the behavioral outcomes.</a:t>
            </a:r>
          </a:p>
          <a:p>
            <a:pPr lvl="2"/>
            <a:r>
              <a:rPr lang="en-US" dirty="0" smtClean="0"/>
              <a:t>DAWARS Ambush! Task comes close…</a:t>
            </a:r>
          </a:p>
          <a:p>
            <a:pPr lvl="1"/>
            <a:r>
              <a:rPr lang="en-US" dirty="0" smtClean="0"/>
              <a:t>We need to promote the “ecological value of laboratory settings without compromising methodological rigor.”</a:t>
            </a:r>
          </a:p>
          <a:p>
            <a:pPr lvl="1"/>
            <a:r>
              <a:rPr lang="en-US" dirty="0" smtClean="0"/>
              <a:t>Virtual Reality may aid this.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2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Security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840941"/>
          </a:xfrm>
        </p:spPr>
        <p:txBody>
          <a:bodyPr>
            <a:normAutofit/>
          </a:bodyPr>
          <a:lstStyle/>
          <a:p>
            <a:r>
              <a:rPr lang="en-US" dirty="0" smtClean="0"/>
              <a:t>Healthy subjects vs. Clinical Population</a:t>
            </a:r>
          </a:p>
          <a:p>
            <a:pPr lvl="1"/>
            <a:r>
              <a:rPr lang="en-US" dirty="0" smtClean="0"/>
              <a:t>Raises ethical questions whether induction of long-lasting brain changes in healthy individuals should be an aim or even just a tolerated “side effect” of </a:t>
            </a:r>
            <a:r>
              <a:rPr lang="en-US" dirty="0" err="1" smtClean="0"/>
              <a:t>neuroscientific</a:t>
            </a:r>
            <a:r>
              <a:rPr lang="en-US" dirty="0" smtClean="0"/>
              <a:t> research.</a:t>
            </a:r>
          </a:p>
          <a:p>
            <a:pPr lvl="2"/>
            <a:r>
              <a:rPr lang="en-US" dirty="0" smtClean="0"/>
              <a:t>Seizures, mood alterations, etc.</a:t>
            </a:r>
          </a:p>
          <a:p>
            <a:pPr lvl="2"/>
            <a:r>
              <a:rPr lang="en-US" dirty="0" smtClean="0"/>
              <a:t>Stimulation is not exactly “focal” due to functional/structural connectivity</a:t>
            </a:r>
          </a:p>
          <a:p>
            <a:pPr lvl="2"/>
            <a:r>
              <a:rPr lang="en-US" dirty="0" smtClean="0"/>
              <a:t>Reduction in other behaviors (zero-sum).</a:t>
            </a:r>
          </a:p>
          <a:p>
            <a:r>
              <a:rPr lang="en-US" dirty="0" smtClean="0"/>
              <a:t>Soldiers are required to accept medical interventions that make them fit for duty.</a:t>
            </a:r>
          </a:p>
          <a:p>
            <a:pPr lvl="1"/>
            <a:r>
              <a:rPr lang="en-US" dirty="0" smtClean="0"/>
              <a:t>- Uniform Code of Military Justice</a:t>
            </a:r>
          </a:p>
          <a:p>
            <a:pPr lvl="1"/>
            <a:r>
              <a:rPr lang="en-US" dirty="0" smtClean="0"/>
              <a:t>The US government has shown a tendency to defer to commanders in a combat situation if they think some treatment is likely to do more harm than good.</a:t>
            </a:r>
          </a:p>
          <a:p>
            <a:pPr lvl="1"/>
            <a:r>
              <a:rPr lang="en-US" dirty="0" smtClean="0"/>
              <a:t>Risk of coercion is more pronounced and autonomy of individuals receiving NIBS could be virtually nonexistent.</a:t>
            </a:r>
          </a:p>
          <a:p>
            <a:pPr lvl="2"/>
            <a:r>
              <a:rPr lang="en-US" dirty="0" smtClean="0"/>
              <a:t>Does this aggravate safety issues? </a:t>
            </a:r>
          </a:p>
          <a:p>
            <a:pPr lvl="1"/>
            <a:r>
              <a:rPr lang="en-US" dirty="0" smtClean="0"/>
              <a:t>Pentagon is a bit reckless</a:t>
            </a:r>
          </a:p>
          <a:p>
            <a:pPr lvl="2"/>
            <a:r>
              <a:rPr lang="en-US" dirty="0" smtClean="0"/>
              <a:t>Aboveground testing of atomic bombs, Agent Orange, Gulf War Syndrome</a:t>
            </a:r>
          </a:p>
        </p:txBody>
      </p:sp>
    </p:spTree>
    <p:extLst>
      <p:ext uri="{BB962C8B-B14F-4D97-AF65-F5344CB8AC3E}">
        <p14:creationId xmlns:p14="http://schemas.microsoft.com/office/powerpoint/2010/main" val="1085306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Security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2506663"/>
            <a:ext cx="8595360" cy="4351337"/>
          </a:xfrm>
        </p:spPr>
        <p:txBody>
          <a:bodyPr>
            <a:normAutofit/>
          </a:bodyPr>
          <a:lstStyle/>
          <a:p>
            <a:r>
              <a:rPr lang="en-US" dirty="0" smtClean="0"/>
              <a:t>Who’s accountable?</a:t>
            </a:r>
          </a:p>
          <a:p>
            <a:pPr lvl="1"/>
            <a:r>
              <a:rPr lang="en-US" dirty="0" smtClean="0"/>
              <a:t>If soldiers are both (a) not autonomous in the decision to apply NIBS and (b) responsible for other lives, then who is to blame?</a:t>
            </a:r>
          </a:p>
          <a:p>
            <a:pPr lvl="2"/>
            <a:r>
              <a:rPr lang="en-US" dirty="0" smtClean="0"/>
              <a:t>The brain simulation parameters? The soldier? The doctor? The researchers?</a:t>
            </a:r>
          </a:p>
          <a:p>
            <a:r>
              <a:rPr lang="en-US" dirty="0" smtClean="0"/>
              <a:t>Encouragement </a:t>
            </a:r>
            <a:r>
              <a:rPr lang="en-US" dirty="0"/>
              <a:t>of use of Dexedrine resulted in two American pilots accidentally killing four Canadian soldiers and injuring eight others in </a:t>
            </a:r>
            <a:r>
              <a:rPr lang="en-US" dirty="0" smtClean="0"/>
              <a:t>Afghanistan</a:t>
            </a:r>
          </a:p>
          <a:p>
            <a:r>
              <a:rPr lang="en-US" dirty="0" smtClean="0"/>
              <a:t>Addiction?</a:t>
            </a:r>
          </a:p>
          <a:p>
            <a:pPr lvl="1"/>
            <a:r>
              <a:rPr lang="en-US" dirty="0" smtClean="0"/>
              <a:t>Animals can develop an addiction to auto-electrical stimulation.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7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/ Sci-Fi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3012141"/>
            <a:ext cx="8595360" cy="4351337"/>
          </a:xfrm>
        </p:spPr>
        <p:txBody>
          <a:bodyPr/>
          <a:lstStyle/>
          <a:p>
            <a:r>
              <a:rPr lang="en-US" dirty="0" smtClean="0"/>
              <a:t>NIRS – TMS feedback device that detects deficiencies in neurological processes and simultaneously enhances/suppresses brain function</a:t>
            </a:r>
          </a:p>
          <a:p>
            <a:r>
              <a:rPr lang="en-US" dirty="0" smtClean="0"/>
              <a:t>Ultrasound helmets that can promote nerve regeneration and stimulate neural circuits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7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TC103457515[[fn=View]]</Template>
  <TotalTime>704</TotalTime>
  <Words>2128</Words>
  <Application>Microsoft Macintosh PowerPoint</Application>
  <PresentationFormat>Custom</PresentationFormat>
  <Paragraphs>223</Paragraphs>
  <Slides>22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View</vt:lpstr>
      <vt:lpstr>Neuroenhancement for national security?</vt:lpstr>
      <vt:lpstr>Motivation</vt:lpstr>
      <vt:lpstr>Motivation and Current Attempts</vt:lpstr>
      <vt:lpstr>Motivation and Current Attempts</vt:lpstr>
      <vt:lpstr>Motivation and Current Attempts</vt:lpstr>
      <vt:lpstr>Quick Recap of Neuromodulation</vt:lpstr>
      <vt:lpstr>Mechanistic Theories</vt:lpstr>
      <vt:lpstr>Efficacy of Neuromodulation - General</vt:lpstr>
      <vt:lpstr>Efficacy of Neuromodulation - Motor</vt:lpstr>
      <vt:lpstr>Efficacy of Neuromodulation - Motor</vt:lpstr>
      <vt:lpstr>Efficacy of Neuromodulation - Attention</vt:lpstr>
      <vt:lpstr>Efficacy of Neuromodulation - Attention</vt:lpstr>
      <vt:lpstr>Efficacy of Neuromodulation - Attention</vt:lpstr>
      <vt:lpstr>Efficacy of Neuromodulation - Control</vt:lpstr>
      <vt:lpstr>Efficacy of Neuromodulation - Control</vt:lpstr>
      <vt:lpstr>Efficacy of Neuromodulation - Control</vt:lpstr>
      <vt:lpstr>Efficacy of Neuromodulation - Memory</vt:lpstr>
      <vt:lpstr>Magnitude and Application</vt:lpstr>
      <vt:lpstr>Magnitude and Application</vt:lpstr>
      <vt:lpstr>National Security Ethics</vt:lpstr>
      <vt:lpstr>National Security Ethics</vt:lpstr>
      <vt:lpstr>Potential / Sci-Fi Applications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Neuroenhancement for national security?</dc:title>
  <dc:creator>Microsoft account</dc:creator>
  <cp:lastModifiedBy>Nicco Reggente</cp:lastModifiedBy>
  <cp:revision>33</cp:revision>
  <dcterms:created xsi:type="dcterms:W3CDTF">2014-05-22T04:32:06Z</dcterms:created>
  <dcterms:modified xsi:type="dcterms:W3CDTF">2014-05-22T17:53:58Z</dcterms:modified>
</cp:coreProperties>
</file>