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notesMasterIdLst>
    <p:notesMasterId r:id="rId12"/>
  </p:notesMasterIdLst>
  <p:sldIdLst>
    <p:sldId id="256" r:id="rId2"/>
    <p:sldId id="259" r:id="rId3"/>
    <p:sldId id="257" r:id="rId4"/>
    <p:sldId id="265" r:id="rId5"/>
    <p:sldId id="261" r:id="rId6"/>
    <p:sldId id="260" r:id="rId7"/>
    <p:sldId id="262" r:id="rId8"/>
    <p:sldId id="258"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264" autoAdjust="0"/>
  </p:normalViewPr>
  <p:slideViewPr>
    <p:cSldViewPr snapToGrid="0" snapToObjects="1">
      <p:cViewPr varScale="1">
        <p:scale>
          <a:sx n="73" d="100"/>
          <a:sy n="73" d="100"/>
        </p:scale>
        <p:origin x="-336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23EBEC-07CF-9943-B070-A14A80E84DA5}" type="datetimeFigureOut">
              <a:rPr lang="en-US" smtClean="0"/>
              <a:t>4/12/12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299A53-8689-FC4E-AD9A-5B822232B1A7}" type="slidenum">
              <a:rPr lang="en-US" smtClean="0"/>
              <a:t>‹#›</a:t>
            </a:fld>
            <a:endParaRPr lang="en-US"/>
          </a:p>
        </p:txBody>
      </p:sp>
    </p:spTree>
    <p:extLst>
      <p:ext uri="{BB962C8B-B14F-4D97-AF65-F5344CB8AC3E}">
        <p14:creationId xmlns:p14="http://schemas.microsoft.com/office/powerpoint/2010/main" val="37574614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If there is more space between obstacles, then water diffuses more</a:t>
            </a:r>
            <a:r>
              <a:rPr lang="en-US" baseline="0" dirty="0" smtClean="0"/>
              <a:t> freely. </a:t>
            </a:r>
            <a:endParaRPr lang="en-US" dirty="0" smtClean="0"/>
          </a:p>
          <a:p>
            <a:endParaRPr lang="en-US" dirty="0"/>
          </a:p>
          <a:p>
            <a:r>
              <a:rPr lang="en-US" dirty="0"/>
              <a:t>----- Meeting Notes (4/11/12 11:45) -----</a:t>
            </a:r>
          </a:p>
          <a:p>
            <a:r>
              <a:rPr lang="en-US" dirty="0"/>
              <a:t>Diffusion changes are likely to be manifested as an increase in tissue density (due to reshaping of neuronal or glial </a:t>
            </a:r>
            <a:r>
              <a:rPr lang="en-US" dirty="0" err="1"/>
              <a:t>proceses</a:t>
            </a:r>
            <a:r>
              <a:rPr lang="en-US" dirty="0"/>
              <a:t>), or enhancement of tissue organization (</a:t>
            </a:r>
            <a:r>
              <a:rPr lang="en-US" dirty="0" err="1"/>
              <a:t>strenghtening</a:t>
            </a:r>
            <a:r>
              <a:rPr lang="en-US" dirty="0"/>
              <a:t> of axonal or dendritic backbones and surrounding tissues)</a:t>
            </a:r>
          </a:p>
          <a:p>
            <a:endParaRPr lang="en-US" dirty="0"/>
          </a:p>
          <a:p>
            <a:r>
              <a:rPr lang="en-US" dirty="0"/>
              <a:t>Diffusion indices change as a result of structural changes.</a:t>
            </a:r>
          </a:p>
          <a:p>
            <a:endParaRPr lang="en-US" dirty="0"/>
          </a:p>
          <a:p>
            <a:r>
              <a:rPr lang="en-US" dirty="0"/>
              <a:t>reduction in MD after stroke and transient MD reduction following neuronal </a:t>
            </a:r>
            <a:r>
              <a:rPr lang="en-US" dirty="0" err="1"/>
              <a:t>depolorization</a:t>
            </a:r>
            <a:r>
              <a:rPr lang="en-US" dirty="0"/>
              <a:t>.</a:t>
            </a:r>
          </a:p>
        </p:txBody>
      </p:sp>
      <p:sp>
        <p:nvSpPr>
          <p:cNvPr id="4" name="Slide Number Placeholder 3"/>
          <p:cNvSpPr>
            <a:spLocks noGrp="1"/>
          </p:cNvSpPr>
          <p:nvPr>
            <p:ph type="sldNum" sz="quarter" idx="10"/>
          </p:nvPr>
        </p:nvSpPr>
        <p:spPr/>
        <p:txBody>
          <a:bodyPr/>
          <a:lstStyle/>
          <a:p>
            <a:fld id="{B8299A53-8689-FC4E-AD9A-5B822232B1A7}" type="slidenum">
              <a:rPr lang="en-US" smtClean="0"/>
              <a:t>3</a:t>
            </a:fld>
            <a:endParaRPr lang="en-US"/>
          </a:p>
        </p:txBody>
      </p:sp>
    </p:spTree>
    <p:extLst>
      <p:ext uri="{BB962C8B-B14F-4D97-AF65-F5344CB8AC3E}">
        <p14:creationId xmlns:p14="http://schemas.microsoft.com/office/powerpoint/2010/main" val="388859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(4/11/12 11:45) -----</a:t>
            </a:r>
          </a:p>
          <a:p>
            <a:r>
              <a:rPr lang="en-US"/>
              <a:t>Diffusion changes are likely to be manifested as an increase in tissue density (due to reshaping of neuronal or glial proceses), or enhancement of tissue organization (strenghtening of axonal or dendritic backbones and surrounding tissues)</a:t>
            </a:r>
          </a:p>
          <a:p>
            <a:endParaRPr lang="en-US"/>
          </a:p>
          <a:p>
            <a:r>
              <a:rPr lang="en-US"/>
              <a:t>Diffusion indices change as a result of structural changes.</a:t>
            </a:r>
          </a:p>
          <a:p>
            <a:endParaRPr lang="en-US"/>
          </a:p>
          <a:p>
            <a:r>
              <a:rPr lang="en-US"/>
              <a:t>reduction in MD after stroke and transient MD reduction following neuronal depolorization.</a:t>
            </a:r>
          </a:p>
        </p:txBody>
      </p:sp>
      <p:sp>
        <p:nvSpPr>
          <p:cNvPr id="4" name="Slide Number Placeholder 3"/>
          <p:cNvSpPr>
            <a:spLocks noGrp="1"/>
          </p:cNvSpPr>
          <p:nvPr>
            <p:ph type="sldNum" sz="quarter" idx="10"/>
          </p:nvPr>
        </p:nvSpPr>
        <p:spPr/>
        <p:txBody>
          <a:bodyPr/>
          <a:lstStyle/>
          <a:p>
            <a:fld id="{B8299A53-8689-FC4E-AD9A-5B822232B1A7}" type="slidenum">
              <a:rPr lang="en-US" smtClean="0"/>
              <a:t>4</a:t>
            </a:fld>
            <a:endParaRPr lang="en-US"/>
          </a:p>
        </p:txBody>
      </p:sp>
    </p:spTree>
    <p:extLst>
      <p:ext uri="{BB962C8B-B14F-4D97-AF65-F5344CB8AC3E}">
        <p14:creationId xmlns:p14="http://schemas.microsoft.com/office/powerpoint/2010/main" val="3888596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driving experience, but</a:t>
            </a:r>
            <a:r>
              <a:rPr lang="en-US" baseline="0" dirty="0" smtClean="0"/>
              <a:t> did not learn any specific spatial information</a:t>
            </a:r>
            <a:endParaRPr lang="en-US" dirty="0"/>
          </a:p>
        </p:txBody>
      </p:sp>
      <p:sp>
        <p:nvSpPr>
          <p:cNvPr id="4" name="Slide Number Placeholder 3"/>
          <p:cNvSpPr>
            <a:spLocks noGrp="1"/>
          </p:cNvSpPr>
          <p:nvPr>
            <p:ph type="sldNum" sz="quarter" idx="10"/>
          </p:nvPr>
        </p:nvSpPr>
        <p:spPr/>
        <p:txBody>
          <a:bodyPr/>
          <a:lstStyle/>
          <a:p>
            <a:fld id="{B8299A53-8689-FC4E-AD9A-5B822232B1A7}" type="slidenum">
              <a:rPr lang="en-US" smtClean="0"/>
              <a:t>5</a:t>
            </a:fld>
            <a:endParaRPr lang="en-US"/>
          </a:p>
        </p:txBody>
      </p:sp>
    </p:spTree>
    <p:extLst>
      <p:ext uri="{BB962C8B-B14F-4D97-AF65-F5344CB8AC3E}">
        <p14:creationId xmlns:p14="http://schemas.microsoft.com/office/powerpoint/2010/main" val="1020843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Indicative of improvement alongside the reduction</a:t>
            </a:r>
            <a:r>
              <a:rPr lang="en-US" baseline="0" dirty="0" smtClean="0"/>
              <a:t> in MD and </a:t>
            </a:r>
            <a:r>
              <a:rPr lang="en-US" baseline="0" dirty="0" smtClean="0"/>
              <a:t>FA</a:t>
            </a:r>
          </a:p>
          <a:p>
            <a:endParaRPr lang="en-US" baseline="0" dirty="0" smtClean="0"/>
          </a:p>
          <a:p>
            <a:r>
              <a:rPr lang="en-US" baseline="0" dirty="0" smtClean="0"/>
              <a:t>The actual cause of the MD is unknown without histological evidence, which</a:t>
            </a:r>
            <a:endParaRPr lang="en-US" dirty="0"/>
          </a:p>
        </p:txBody>
      </p:sp>
      <p:sp>
        <p:nvSpPr>
          <p:cNvPr id="4" name="Slide Number Placeholder 3"/>
          <p:cNvSpPr>
            <a:spLocks noGrp="1"/>
          </p:cNvSpPr>
          <p:nvPr>
            <p:ph type="sldNum" sz="quarter" idx="10"/>
          </p:nvPr>
        </p:nvSpPr>
        <p:spPr/>
        <p:txBody>
          <a:bodyPr/>
          <a:lstStyle/>
          <a:p>
            <a:fld id="{B8299A53-8689-FC4E-AD9A-5B822232B1A7}" type="slidenum">
              <a:rPr lang="en-US" smtClean="0"/>
              <a:t>7</a:t>
            </a:fld>
            <a:endParaRPr lang="en-US"/>
          </a:p>
        </p:txBody>
      </p:sp>
    </p:spTree>
    <p:extLst>
      <p:ext uri="{BB962C8B-B14F-4D97-AF65-F5344CB8AC3E}">
        <p14:creationId xmlns:p14="http://schemas.microsoft.com/office/powerpoint/2010/main" val="89067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Voxel-based morphometry (VBM) is a method for finding regional differences in concentration of gray matter </a:t>
            </a:r>
          </a:p>
          <a:p>
            <a:r>
              <a:rPr lang="en-US" baseline="0" dirty="0" smtClean="0"/>
              <a:t>With VBA, they could see: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significant cluster is not seen at the edges of the hippocampus and thus cannot be viewed as a </a:t>
            </a:r>
            <a:r>
              <a:rPr lang="en-US" sz="1200" kern="1200" dirty="0" err="1" smtClean="0">
                <a:solidFill>
                  <a:schemeClr val="tx1"/>
                </a:solidFill>
                <a:effectLst/>
                <a:latin typeface="+mn-lt"/>
                <a:ea typeface="+mn-ea"/>
                <a:cs typeface="+mn-cs"/>
              </a:rPr>
              <a:t>misregistration</a:t>
            </a:r>
            <a:r>
              <a:rPr lang="en-US" sz="1200" kern="1200" dirty="0" smtClean="0">
                <a:solidFill>
                  <a:schemeClr val="tx1"/>
                </a:solidFill>
                <a:effectLst/>
                <a:latin typeface="+mn-lt"/>
                <a:ea typeface="+mn-ea"/>
                <a:cs typeface="+mn-cs"/>
              </a:rPr>
              <a:t> artifact. Also showed no</a:t>
            </a:r>
            <a:r>
              <a:rPr lang="en-US" sz="1200" kern="1200" baseline="0" dirty="0" smtClean="0">
                <a:solidFill>
                  <a:schemeClr val="tx1"/>
                </a:solidFill>
                <a:effectLst/>
                <a:latin typeface="+mn-lt"/>
                <a:ea typeface="+mn-ea"/>
                <a:cs typeface="+mn-cs"/>
              </a:rPr>
              <a:t> “overflow” as I like to call it by doing an ROI on the left hippocampus. </a:t>
            </a:r>
            <a:endParaRPr lang="en-US" dirty="0" smtClean="0"/>
          </a:p>
          <a:p>
            <a:endParaRPr lang="en-US" baseline="0" dirty="0" smtClean="0"/>
          </a:p>
          <a:p>
            <a:endParaRPr lang="en-US" baseline="0" dirty="0" smtClean="0"/>
          </a:p>
          <a:p>
            <a:r>
              <a:rPr lang="en-US" dirty="0" smtClean="0"/>
              <a:t>The rat experiment allowed for</a:t>
            </a:r>
            <a:r>
              <a:rPr lang="en-US" baseline="0" dirty="0" smtClean="0"/>
              <a:t> them to have histological experiments in which they found:</a:t>
            </a:r>
          </a:p>
          <a:p>
            <a:endParaRPr lang="en-US" baseline="0" dirty="0" smtClean="0"/>
          </a:p>
          <a:p>
            <a:r>
              <a:rPr lang="en-US" baseline="0" dirty="0" smtClean="0"/>
              <a:t>More </a:t>
            </a:r>
            <a:r>
              <a:rPr lang="en-US" baseline="0" dirty="0" err="1" smtClean="0"/>
              <a:t>synaptophisin</a:t>
            </a:r>
            <a:r>
              <a:rPr lang="en-US" baseline="0" dirty="0" smtClean="0"/>
              <a:t>(a marker of synaptic </a:t>
            </a:r>
            <a:r>
              <a:rPr lang="en-US" baseline="0" dirty="0" err="1" smtClean="0"/>
              <a:t>vessicles</a:t>
            </a:r>
            <a:r>
              <a:rPr lang="en-US" baseline="0" dirty="0" smtClean="0"/>
              <a:t>)</a:t>
            </a:r>
          </a:p>
          <a:p>
            <a:r>
              <a:rPr lang="en-US" baseline="0" dirty="0" smtClean="0"/>
              <a:t>More GFAP (glial </a:t>
            </a:r>
            <a:r>
              <a:rPr lang="en-US" baseline="0" dirty="0" err="1" smtClean="0"/>
              <a:t>fibrillary</a:t>
            </a:r>
            <a:r>
              <a:rPr lang="en-US" baseline="0" dirty="0" smtClean="0"/>
              <a:t> acidic protein)</a:t>
            </a:r>
          </a:p>
          <a:p>
            <a:r>
              <a:rPr lang="en-US" baseline="0" dirty="0" smtClean="0"/>
              <a:t>BNDF (neuronal growth marker in hippocampus)</a:t>
            </a:r>
          </a:p>
          <a:p>
            <a:endParaRPr lang="en-US" baseline="0" dirty="0" smtClean="0"/>
          </a:p>
          <a:p>
            <a:r>
              <a:rPr lang="en-US" baseline="0" dirty="0" smtClean="0"/>
              <a:t>These all give clues as to what is actually occurring to cause for MD effects</a:t>
            </a:r>
          </a:p>
          <a:p>
            <a:endParaRPr lang="en-US" dirty="0"/>
          </a:p>
          <a:p>
            <a:r>
              <a:rPr lang="en-US" dirty="0" smtClean="0"/>
              <a:t>Probably </a:t>
            </a:r>
            <a:r>
              <a:rPr lang="en-US" dirty="0"/>
              <a:t>not just dendrites since they only account for 10% of neuropil volume</a:t>
            </a:r>
          </a:p>
          <a:p>
            <a:endParaRPr lang="en-US" dirty="0"/>
          </a:p>
          <a:p>
            <a:endParaRPr lang="en-US" dirty="0"/>
          </a:p>
          <a:p>
            <a:endParaRPr lang="en-US" dirty="0"/>
          </a:p>
          <a:p>
            <a:r>
              <a:rPr lang="en-US" dirty="0"/>
              <a:t>Authors say that the MD reduction is most liekly due to the ratio of extra to intra cellular space changing. </a:t>
            </a:r>
          </a:p>
          <a:p>
            <a:endParaRPr lang="en-US" dirty="0"/>
          </a:p>
          <a:p>
            <a:endParaRPr lang="en-US" dirty="0"/>
          </a:p>
          <a:p>
            <a:endParaRPr lang="en-US" dirty="0"/>
          </a:p>
          <a:p>
            <a:r>
              <a:rPr lang="en-US" dirty="0"/>
              <a:t>Other complicated processes like proteins that lead to swelling could be to blame as well. </a:t>
            </a:r>
          </a:p>
          <a:p>
            <a:endParaRPr lang="en-US" dirty="0"/>
          </a:p>
          <a:p>
            <a:endParaRPr lang="en-US" dirty="0"/>
          </a:p>
          <a:p>
            <a:endParaRPr lang="en-US" dirty="0"/>
          </a:p>
          <a:p>
            <a:r>
              <a:rPr lang="en-US" dirty="0"/>
              <a:t>“new” cells and connections take longer than 2 hours, so this is probably not the cause. However, it could be slowing the death of cells, which could have an effect. </a:t>
            </a:r>
          </a:p>
          <a:p>
            <a:endParaRPr lang="en-US" dirty="0"/>
          </a:p>
          <a:p>
            <a:endParaRPr lang="en-US" dirty="0"/>
          </a:p>
          <a:p>
            <a:endParaRPr lang="en-US" dirty="0"/>
          </a:p>
          <a:p>
            <a:r>
              <a:rPr lang="en-US" dirty="0"/>
              <a:t>Microsopy studies in rodents reveal increases in the number of dendritic spines in Motor Cortex with just 1hr of training. </a:t>
            </a:r>
          </a:p>
          <a:p>
            <a:endParaRPr lang="en-US" dirty="0"/>
          </a:p>
          <a:p>
            <a:endParaRPr lang="en-US" dirty="0"/>
          </a:p>
        </p:txBody>
      </p:sp>
      <p:sp>
        <p:nvSpPr>
          <p:cNvPr id="4" name="Slide Number Placeholder 3"/>
          <p:cNvSpPr>
            <a:spLocks noGrp="1"/>
          </p:cNvSpPr>
          <p:nvPr>
            <p:ph type="sldNum" sz="quarter" idx="10"/>
          </p:nvPr>
        </p:nvSpPr>
        <p:spPr/>
        <p:txBody>
          <a:bodyPr/>
          <a:lstStyle/>
          <a:p>
            <a:fld id="{B8299A53-8689-FC4E-AD9A-5B822232B1A7}" type="slidenum">
              <a:rPr lang="en-US" smtClean="0"/>
              <a:t>8</a:t>
            </a:fld>
            <a:endParaRPr lang="en-US"/>
          </a:p>
        </p:txBody>
      </p:sp>
    </p:spTree>
    <p:extLst>
      <p:ext uri="{BB962C8B-B14F-4D97-AF65-F5344CB8AC3E}">
        <p14:creationId xmlns:p14="http://schemas.microsoft.com/office/powerpoint/2010/main" val="1013363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299A53-8689-FC4E-AD9A-5B822232B1A7}" type="slidenum">
              <a:rPr lang="en-US" smtClean="0"/>
              <a:t>9</a:t>
            </a:fld>
            <a:endParaRPr lang="en-US"/>
          </a:p>
        </p:txBody>
      </p:sp>
    </p:spTree>
    <p:extLst>
      <p:ext uri="{BB962C8B-B14F-4D97-AF65-F5344CB8AC3E}">
        <p14:creationId xmlns:p14="http://schemas.microsoft.com/office/powerpoint/2010/main" val="17543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4/12/12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4/12/12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4DB246E-8FD1-42FF-94A4-E4133095C37A}" type="datetime1">
              <a:rPr lang="en-US" smtClean="0"/>
              <a:pPr/>
              <a:t>4/12/12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4/12/12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4/12/12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8ADFA-7142-4015-85E6-1712F15FA709}" type="datetime1">
              <a:rPr lang="en-US" smtClean="0"/>
              <a:pPr/>
              <a:t>4/12/12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A581E0-D653-4D78-A48F-41D80498BC7E}" type="datetime1">
              <a:rPr lang="en-US" smtClean="0"/>
              <a:pPr/>
              <a:t>4/12/12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C003-38E8-486A-9BFD-47E55D87241C}" type="datetime1">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59EAA3-934B-41DB-B3B1-806F4BE5CC37}" type="datetime1">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4/12/12</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5803877"/>
            <a:ext cx="9143999" cy="630942"/>
          </a:xfrm>
          <a:prstGeom prst="rect">
            <a:avLst/>
          </a:prstGeom>
          <a:noFill/>
        </p:spPr>
        <p:txBody>
          <a:bodyPr wrap="square" rtlCol="0">
            <a:spAutoFit/>
          </a:bodyPr>
          <a:lstStyle/>
          <a:p>
            <a:pPr lvl="0" algn="ctr">
              <a:spcBef>
                <a:spcPct val="20000"/>
              </a:spcBef>
              <a:spcAft>
                <a:spcPts val="600"/>
              </a:spcAft>
              <a:buClr>
                <a:srgbClr val="DC9E1F"/>
              </a:buClr>
            </a:pPr>
            <a:r>
              <a:rPr lang="en-US" sz="1200" spc="30" dirty="0">
                <a:solidFill>
                  <a:srgbClr val="DC9E1F"/>
                </a:solidFill>
              </a:rPr>
              <a:t>Prepared by Nicco Reggente for Rissman Lab Meeting (April 12, 2012)</a:t>
            </a:r>
          </a:p>
          <a:p>
            <a:endParaRPr lang="en-US" dirty="0"/>
          </a:p>
        </p:txBody>
      </p:sp>
      <p:pic>
        <p:nvPicPr>
          <p:cNvPr id="4" name="Picture 3" descr="Screen Shot 2012-04-10 at 3.39.2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5147" y="4464520"/>
            <a:ext cx="977900" cy="1168400"/>
          </a:xfrm>
          <a:prstGeom prst="rect">
            <a:avLst/>
          </a:prstGeom>
        </p:spPr>
      </p:pic>
      <p:sp>
        <p:nvSpPr>
          <p:cNvPr id="2" name="Subtitle 1"/>
          <p:cNvSpPr>
            <a:spLocks noGrp="1"/>
          </p:cNvSpPr>
          <p:nvPr>
            <p:ph type="subTitle" idx="1"/>
          </p:nvPr>
        </p:nvSpPr>
        <p:spPr>
          <a:xfrm>
            <a:off x="0" y="3886200"/>
            <a:ext cx="9144000" cy="429503"/>
          </a:xfrm>
        </p:spPr>
        <p:txBody>
          <a:bodyPr/>
          <a:lstStyle/>
          <a:p>
            <a:r>
              <a:rPr lang="en-US" dirty="0" smtClean="0"/>
              <a:t>A study by Yaniv Sagi(et al.) at Tel Aviv University</a:t>
            </a:r>
          </a:p>
          <a:p>
            <a:endParaRPr lang="en-US" dirty="0" smtClean="0"/>
          </a:p>
        </p:txBody>
      </p:sp>
      <p:sp>
        <p:nvSpPr>
          <p:cNvPr id="3" name="Title 2"/>
          <p:cNvSpPr>
            <a:spLocks noGrp="1"/>
          </p:cNvSpPr>
          <p:nvPr>
            <p:ph type="ctrTitle"/>
          </p:nvPr>
        </p:nvSpPr>
        <p:spPr/>
        <p:txBody>
          <a:bodyPr/>
          <a:lstStyle/>
          <a:p>
            <a:r>
              <a:rPr lang="en-US" dirty="0" smtClean="0"/>
              <a:t>Learning In the fast lane: </a:t>
            </a:r>
            <a:br>
              <a:rPr lang="en-US" dirty="0" smtClean="0"/>
            </a:br>
            <a:r>
              <a:rPr lang="en-US" dirty="0" smtClean="0"/>
              <a:t>new insights into neuroplasticity</a:t>
            </a:r>
            <a:endParaRPr lang="en-US" dirty="0"/>
          </a:p>
        </p:txBody>
      </p:sp>
    </p:spTree>
    <p:extLst>
      <p:ext uri="{BB962C8B-B14F-4D97-AF65-F5344CB8AC3E}">
        <p14:creationId xmlns:p14="http://schemas.microsoft.com/office/powerpoint/2010/main" val="3496099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52430"/>
            <a:ext cx="7924800" cy="465207"/>
          </a:xfrm>
        </p:spPr>
        <p:txBody>
          <a:bodyPr/>
          <a:lstStyle/>
          <a:p>
            <a:r>
              <a:rPr lang="en-US" sz="2800" dirty="0" smtClean="0"/>
              <a:t>Long Term Potentiation And Neuroplasticity</a:t>
            </a:r>
            <a:endParaRPr lang="en-US" sz="2800" dirty="0"/>
          </a:p>
        </p:txBody>
      </p:sp>
      <p:sp>
        <p:nvSpPr>
          <p:cNvPr id="3" name="Content Placeholder 2"/>
          <p:cNvSpPr>
            <a:spLocks noGrp="1"/>
          </p:cNvSpPr>
          <p:nvPr>
            <p:ph sz="quarter" idx="13"/>
          </p:nvPr>
        </p:nvSpPr>
        <p:spPr/>
        <p:txBody>
          <a:bodyPr>
            <a:normAutofit fontScale="92500" lnSpcReduction="10000"/>
          </a:bodyPr>
          <a:lstStyle/>
          <a:p>
            <a:r>
              <a:rPr lang="en-US" dirty="0" smtClean="0"/>
              <a:t>Neuroplasticity</a:t>
            </a:r>
          </a:p>
          <a:p>
            <a:pPr lvl="1"/>
            <a:r>
              <a:rPr lang="en-US" dirty="0" smtClean="0"/>
              <a:t>The capacity of the nervous system to modify its organization.</a:t>
            </a:r>
          </a:p>
          <a:p>
            <a:pPr lvl="2"/>
            <a:r>
              <a:rPr lang="en-US" dirty="0" smtClean="0"/>
              <a:t>A complex, multistep process that includes numerous time-dependent events occurring at the molecular, synaptic, electrophysiological, and structural organizational levels.</a:t>
            </a:r>
          </a:p>
          <a:p>
            <a:pPr lvl="2"/>
            <a:r>
              <a:rPr lang="en-US" dirty="0" smtClean="0"/>
              <a:t>Basically, as you change…so does your brain</a:t>
            </a:r>
            <a:endParaRPr lang="en-US" dirty="0"/>
          </a:p>
          <a:p>
            <a:r>
              <a:rPr lang="en-US" dirty="0" smtClean="0"/>
              <a:t>Long Term Potentiation</a:t>
            </a:r>
          </a:p>
          <a:p>
            <a:pPr lvl="1"/>
            <a:r>
              <a:rPr lang="en-US" dirty="0" smtClean="0"/>
              <a:t>Neuroplasticity has typically been seen in neuroscience research in this form. </a:t>
            </a:r>
          </a:p>
          <a:p>
            <a:pPr lvl="2"/>
            <a:r>
              <a:rPr lang="en-US" dirty="0" smtClean="0"/>
              <a:t>The appropriate strengthening(and weakening) of synapses, so that repeated tasks can excited, and execute with quicker neuronal speeds.</a:t>
            </a:r>
            <a:endParaRPr lang="en-US" dirty="0"/>
          </a:p>
          <a:p>
            <a:pPr lvl="1"/>
            <a:r>
              <a:rPr lang="en-US" dirty="0" smtClean="0"/>
              <a:t>This study is attempting to show what could be called SHORT Term Potentiation.</a:t>
            </a:r>
          </a:p>
          <a:p>
            <a:pPr lvl="2"/>
            <a:r>
              <a:rPr lang="en-US" dirty="0" smtClean="0"/>
              <a:t>Leading research points to days/weeks of training, typically. This study plans to show significant neuroplasticity within two hours of training. </a:t>
            </a:r>
          </a:p>
        </p:txBody>
      </p:sp>
      <p:sp>
        <p:nvSpPr>
          <p:cNvPr id="4" name="TextBox 3"/>
          <p:cNvSpPr txBox="1"/>
          <p:nvPr/>
        </p:nvSpPr>
        <p:spPr>
          <a:xfrm>
            <a:off x="0" y="3836"/>
            <a:ext cx="2668912" cy="369332"/>
          </a:xfrm>
          <a:prstGeom prst="rect">
            <a:avLst/>
          </a:prstGeom>
          <a:noFill/>
        </p:spPr>
        <p:txBody>
          <a:bodyPr wrap="square" rtlCol="0">
            <a:spAutoFit/>
          </a:bodyPr>
          <a:lstStyle/>
          <a:p>
            <a:r>
              <a:rPr lang="en-US" dirty="0" smtClean="0"/>
              <a:t>What They Are Looking For.</a:t>
            </a:r>
            <a:endParaRPr lang="en-US" dirty="0"/>
          </a:p>
        </p:txBody>
      </p:sp>
    </p:spTree>
    <p:extLst>
      <p:ext uri="{BB962C8B-B14F-4D97-AF65-F5344CB8AC3E}">
        <p14:creationId xmlns:p14="http://schemas.microsoft.com/office/powerpoint/2010/main" val="40046482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497"/>
            <a:ext cx="7924800" cy="724587"/>
          </a:xfrm>
        </p:spPr>
        <p:txBody>
          <a:bodyPr/>
          <a:lstStyle/>
          <a:p>
            <a:pPr algn="ctr"/>
            <a:r>
              <a:rPr lang="en-US" dirty="0" smtClean="0"/>
              <a:t>Methods Building Blocks</a:t>
            </a:r>
            <a:endParaRPr lang="en-US" dirty="0"/>
          </a:p>
        </p:txBody>
      </p:sp>
      <p:sp>
        <p:nvSpPr>
          <p:cNvPr id="3" name="Content Placeholder 2"/>
          <p:cNvSpPr>
            <a:spLocks noGrp="1"/>
          </p:cNvSpPr>
          <p:nvPr>
            <p:ph sz="quarter" idx="13"/>
          </p:nvPr>
        </p:nvSpPr>
        <p:spPr>
          <a:xfrm>
            <a:off x="609599" y="862454"/>
            <a:ext cx="8167893" cy="5011495"/>
          </a:xfrm>
        </p:spPr>
        <p:txBody>
          <a:bodyPr>
            <a:normAutofit fontScale="85000" lnSpcReduction="10000"/>
          </a:bodyPr>
          <a:lstStyle/>
          <a:p>
            <a:r>
              <a:rPr lang="en-US" dirty="0" smtClean="0"/>
              <a:t>What is Diffusion Tensor Imaging (DTI)?</a:t>
            </a:r>
          </a:p>
          <a:p>
            <a:pPr lvl="1"/>
            <a:r>
              <a:rPr lang="en-US" dirty="0" smtClean="0"/>
              <a:t>Measure of Water Diffusion In </a:t>
            </a:r>
            <a:r>
              <a:rPr lang="en-US" dirty="0" smtClean="0"/>
              <a:t>Tissues</a:t>
            </a:r>
          </a:p>
          <a:p>
            <a:pPr lvl="2"/>
            <a:r>
              <a:rPr lang="en-US" dirty="0" smtClean="0"/>
              <a:t>Architecture Based</a:t>
            </a:r>
            <a:endParaRPr lang="en-US" dirty="0" smtClean="0"/>
          </a:p>
          <a:p>
            <a:pPr lvl="1"/>
            <a:r>
              <a:rPr lang="en-US" dirty="0" smtClean="0"/>
              <a:t>Tensors Reveal Linear Relations</a:t>
            </a:r>
          </a:p>
          <a:p>
            <a:pPr lvl="2"/>
            <a:r>
              <a:rPr lang="en-US" dirty="0" smtClean="0"/>
              <a:t>Excitement by magnets</a:t>
            </a:r>
          </a:p>
          <a:p>
            <a:pPr lvl="1"/>
            <a:r>
              <a:rPr lang="en-US" dirty="0" smtClean="0"/>
              <a:t>Done Per Voxel </a:t>
            </a:r>
            <a:r>
              <a:rPr lang="en-US" dirty="0" smtClean="0">
                <a:sym typeface="Wingdings"/>
              </a:rPr>
              <a:t> Sensitive To Subtle Pathology</a:t>
            </a:r>
          </a:p>
          <a:p>
            <a:pPr lvl="2"/>
            <a:r>
              <a:rPr lang="en-US" dirty="0" smtClean="0">
                <a:sym typeface="Wingdings"/>
              </a:rPr>
              <a:t>Direction and Density denoted by Colors and Brightness</a:t>
            </a:r>
            <a:endParaRPr lang="en-US" dirty="0" smtClean="0"/>
          </a:p>
          <a:p>
            <a:r>
              <a:rPr lang="en-US" dirty="0" smtClean="0"/>
              <a:t>How Are Mean Diffusivity (MD) and Fractional Anisotropy(FA) Measures Of White Matter Connectivity Changes?</a:t>
            </a:r>
          </a:p>
          <a:p>
            <a:pPr lvl="1"/>
            <a:r>
              <a:rPr lang="en-US" dirty="0" smtClean="0"/>
              <a:t>DTI can measure the rate of diffusion and the angles that it prefers(directional)</a:t>
            </a:r>
          </a:p>
          <a:p>
            <a:pPr lvl="2"/>
            <a:r>
              <a:rPr lang="en-US" dirty="0" smtClean="0"/>
              <a:t>As compared to a Brownian Motion</a:t>
            </a:r>
          </a:p>
          <a:p>
            <a:pPr lvl="2"/>
            <a:r>
              <a:rPr lang="en-US" dirty="0" smtClean="0"/>
              <a:t>The preferred alignment of diffusion is the Degree of Anisotropy</a:t>
            </a:r>
          </a:p>
          <a:p>
            <a:pPr lvl="1"/>
            <a:r>
              <a:rPr lang="en-US" dirty="0" smtClean="0"/>
              <a:t>Fractional Anisotropy (FA) is thought to reflect fiber density, axonal diameter, and myelination.</a:t>
            </a:r>
          </a:p>
          <a:p>
            <a:pPr lvl="2"/>
            <a:r>
              <a:rPr lang="en-US" dirty="0" smtClean="0"/>
              <a:t>An “effect” would be an increase in FA (similar to LTP)</a:t>
            </a:r>
          </a:p>
          <a:p>
            <a:pPr lvl="1"/>
            <a:r>
              <a:rPr lang="en-US" dirty="0" smtClean="0"/>
              <a:t>Mean Diffusivity (MD) is thought to be a measure of concentration (less randomization/spread in space</a:t>
            </a:r>
            <a:r>
              <a:rPr lang="en-US" dirty="0" smtClean="0"/>
              <a:t>)</a:t>
            </a:r>
          </a:p>
          <a:p>
            <a:pPr lvl="2"/>
            <a:r>
              <a:rPr lang="en-US" dirty="0" smtClean="0"/>
              <a:t>An </a:t>
            </a:r>
            <a:r>
              <a:rPr lang="en-US" dirty="0" smtClean="0"/>
              <a:t>“effect” would be a decrease in </a:t>
            </a:r>
            <a:r>
              <a:rPr lang="en-US" dirty="0" smtClean="0"/>
              <a:t>MD (less diffusivity), </a:t>
            </a:r>
            <a:r>
              <a:rPr lang="en-US" dirty="0" smtClean="0"/>
              <a:t>insinuating greater, more precise concentration</a:t>
            </a:r>
          </a:p>
          <a:p>
            <a:pPr lvl="1"/>
            <a:endParaRPr lang="en-US" dirty="0" smtClean="0"/>
          </a:p>
          <a:p>
            <a:pPr marL="457200" lvl="1" indent="0">
              <a:buNone/>
            </a:pPr>
            <a:endParaRPr lang="en-US" dirty="0" smtClean="0"/>
          </a:p>
        </p:txBody>
      </p:sp>
      <p:pic>
        <p:nvPicPr>
          <p:cNvPr id="4" name="Picture 3" descr="DTI ima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882" y="862455"/>
            <a:ext cx="2203680" cy="1762944"/>
          </a:xfrm>
          <a:prstGeom prst="rect">
            <a:avLst/>
          </a:prstGeom>
        </p:spPr>
      </p:pic>
      <p:sp>
        <p:nvSpPr>
          <p:cNvPr id="5" name="TextBox 4"/>
          <p:cNvSpPr txBox="1"/>
          <p:nvPr/>
        </p:nvSpPr>
        <p:spPr>
          <a:xfrm>
            <a:off x="0" y="22497"/>
            <a:ext cx="2698677" cy="646331"/>
          </a:xfrm>
          <a:prstGeom prst="rect">
            <a:avLst/>
          </a:prstGeom>
          <a:noFill/>
        </p:spPr>
        <p:txBody>
          <a:bodyPr wrap="square" rtlCol="0">
            <a:spAutoFit/>
          </a:bodyPr>
          <a:lstStyle/>
          <a:p>
            <a:r>
              <a:rPr lang="en-US" dirty="0" smtClean="0"/>
              <a:t>How They are Finding It.</a:t>
            </a:r>
          </a:p>
          <a:p>
            <a:endParaRPr lang="en-US" dirty="0"/>
          </a:p>
        </p:txBody>
      </p:sp>
      <p:sp>
        <p:nvSpPr>
          <p:cNvPr id="6" name="TextBox 5"/>
          <p:cNvSpPr txBox="1"/>
          <p:nvPr/>
        </p:nvSpPr>
        <p:spPr>
          <a:xfrm>
            <a:off x="0" y="5990437"/>
            <a:ext cx="9144000" cy="923330"/>
          </a:xfrm>
          <a:prstGeom prst="rect">
            <a:avLst/>
          </a:prstGeom>
          <a:noFill/>
        </p:spPr>
        <p:txBody>
          <a:bodyPr wrap="square" rtlCol="0">
            <a:spAutoFit/>
          </a:bodyPr>
          <a:lstStyle/>
          <a:p>
            <a:pPr algn="ctr"/>
            <a:r>
              <a:rPr lang="en-US" b="1" dirty="0" smtClean="0"/>
              <a:t>Take Home Point: </a:t>
            </a:r>
            <a:r>
              <a:rPr lang="en-US" dirty="0" smtClean="0"/>
              <a:t>Because DTI can be considered to be a marker of tissue microstructure, structural remodeling will lead to a change in its water-diffusion properties, which we can detect.</a:t>
            </a:r>
          </a:p>
          <a:p>
            <a:pPr algn="ctr"/>
            <a:endParaRPr lang="en-US" dirty="0"/>
          </a:p>
        </p:txBody>
      </p:sp>
    </p:spTree>
    <p:extLst>
      <p:ext uri="{BB962C8B-B14F-4D97-AF65-F5344CB8AC3E}">
        <p14:creationId xmlns:p14="http://schemas.microsoft.com/office/powerpoint/2010/main" val="37718513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
                                            <p:txEl>
                                              <p:pRg st="13" end="13"/>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497"/>
            <a:ext cx="7924800" cy="724587"/>
          </a:xfrm>
        </p:spPr>
        <p:txBody>
          <a:bodyPr/>
          <a:lstStyle/>
          <a:p>
            <a:pPr algn="ctr"/>
            <a:r>
              <a:rPr lang="en-US" dirty="0" smtClean="0"/>
              <a:t>Methods Building Blocks Cont.</a:t>
            </a:r>
            <a:endParaRPr lang="en-US" dirty="0"/>
          </a:p>
        </p:txBody>
      </p:sp>
      <p:sp>
        <p:nvSpPr>
          <p:cNvPr id="3" name="Content Placeholder 2"/>
          <p:cNvSpPr>
            <a:spLocks noGrp="1"/>
          </p:cNvSpPr>
          <p:nvPr>
            <p:ph sz="quarter" idx="13"/>
          </p:nvPr>
        </p:nvSpPr>
        <p:spPr>
          <a:xfrm>
            <a:off x="609600" y="2731023"/>
            <a:ext cx="8167893" cy="3142926"/>
          </a:xfrm>
        </p:spPr>
        <p:txBody>
          <a:bodyPr>
            <a:normAutofit lnSpcReduction="10000"/>
          </a:bodyPr>
          <a:lstStyle/>
          <a:p>
            <a:pPr lvl="1"/>
            <a:r>
              <a:rPr lang="en-US" dirty="0" smtClean="0"/>
              <a:t>What could be causing these changes? Possible Structural Manifestations Include:</a:t>
            </a:r>
          </a:p>
          <a:p>
            <a:pPr lvl="2"/>
            <a:r>
              <a:rPr lang="en-US" dirty="0" smtClean="0"/>
              <a:t>Myelin</a:t>
            </a:r>
          </a:p>
          <a:p>
            <a:pPr lvl="2"/>
            <a:r>
              <a:rPr lang="en-US" dirty="0" smtClean="0"/>
              <a:t>Changes in the extracellular matrix</a:t>
            </a:r>
          </a:p>
          <a:p>
            <a:pPr lvl="2"/>
            <a:r>
              <a:rPr lang="en-US" dirty="0" smtClean="0"/>
              <a:t>Synaptogenesis</a:t>
            </a:r>
          </a:p>
          <a:p>
            <a:pPr lvl="2"/>
            <a:r>
              <a:rPr lang="en-US" dirty="0" smtClean="0"/>
              <a:t>Changes in the morphometry of axons/dendrites/glial processes</a:t>
            </a:r>
          </a:p>
          <a:p>
            <a:pPr lvl="2"/>
            <a:r>
              <a:rPr lang="en-US" dirty="0" smtClean="0"/>
              <a:t>Alterations in cell bodies and shapes. </a:t>
            </a:r>
          </a:p>
          <a:p>
            <a:pPr lvl="1"/>
            <a:r>
              <a:rPr lang="en-US" dirty="0" smtClean="0"/>
              <a:t>Histological Evidence might suggest that tissue (cellular) swelling or changes in the ratio between intra/extracellular volumes following long episodes of neural activation may be the base of MD reduction. </a:t>
            </a:r>
          </a:p>
          <a:p>
            <a:pPr marL="914400" lvl="2" indent="0">
              <a:buNone/>
            </a:pPr>
            <a:endParaRPr lang="en-US" dirty="0" smtClean="0"/>
          </a:p>
          <a:p>
            <a:pPr lvl="2"/>
            <a:endParaRPr lang="en-US" dirty="0" smtClean="0"/>
          </a:p>
          <a:p>
            <a:pPr marL="457200" lvl="1" indent="0">
              <a:buNone/>
            </a:pPr>
            <a:endParaRPr lang="en-US" dirty="0" smtClean="0"/>
          </a:p>
        </p:txBody>
      </p:sp>
      <p:sp>
        <p:nvSpPr>
          <p:cNvPr id="5" name="TextBox 4"/>
          <p:cNvSpPr txBox="1"/>
          <p:nvPr/>
        </p:nvSpPr>
        <p:spPr>
          <a:xfrm>
            <a:off x="0" y="22497"/>
            <a:ext cx="2698677" cy="646331"/>
          </a:xfrm>
          <a:prstGeom prst="rect">
            <a:avLst/>
          </a:prstGeom>
          <a:noFill/>
        </p:spPr>
        <p:txBody>
          <a:bodyPr wrap="square" rtlCol="0">
            <a:spAutoFit/>
          </a:bodyPr>
          <a:lstStyle/>
          <a:p>
            <a:r>
              <a:rPr lang="en-US" dirty="0" smtClean="0"/>
              <a:t>How They are Finding It.</a:t>
            </a:r>
          </a:p>
          <a:p>
            <a:endParaRPr lang="en-US" dirty="0"/>
          </a:p>
        </p:txBody>
      </p:sp>
      <p:sp>
        <p:nvSpPr>
          <p:cNvPr id="6" name="TextBox 5"/>
          <p:cNvSpPr txBox="1"/>
          <p:nvPr/>
        </p:nvSpPr>
        <p:spPr>
          <a:xfrm>
            <a:off x="0" y="5990437"/>
            <a:ext cx="9144000" cy="923330"/>
          </a:xfrm>
          <a:prstGeom prst="rect">
            <a:avLst/>
          </a:prstGeom>
          <a:noFill/>
        </p:spPr>
        <p:txBody>
          <a:bodyPr wrap="square" rtlCol="0">
            <a:spAutoFit/>
          </a:bodyPr>
          <a:lstStyle/>
          <a:p>
            <a:pPr algn="ctr"/>
            <a:r>
              <a:rPr lang="en-US" b="1" dirty="0" smtClean="0"/>
              <a:t>Take Home Point: </a:t>
            </a:r>
            <a:r>
              <a:rPr lang="en-US" dirty="0" smtClean="0"/>
              <a:t>Because DTI can be considered to be a marker of tissue microstructure, structural remodeling will lead to a change in its water-diffusion properties, which we can detect.</a:t>
            </a:r>
          </a:p>
          <a:p>
            <a:pPr algn="ctr"/>
            <a:endParaRPr lang="en-US" dirty="0"/>
          </a:p>
        </p:txBody>
      </p:sp>
      <p:pic>
        <p:nvPicPr>
          <p:cNvPr id="4" name="Picture 3" descr="Screen Shot 2012-04-12 at 12.09.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211" y="747084"/>
            <a:ext cx="5070018" cy="1986193"/>
          </a:xfrm>
          <a:prstGeom prst="rect">
            <a:avLst/>
          </a:prstGeom>
        </p:spPr>
      </p:pic>
    </p:spTree>
    <p:extLst>
      <p:ext uri="{BB962C8B-B14F-4D97-AF65-F5344CB8AC3E}">
        <p14:creationId xmlns:p14="http://schemas.microsoft.com/office/powerpoint/2010/main" val="1197230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Setup</a:t>
            </a:r>
            <a:endParaRPr lang="en-US" dirty="0"/>
          </a:p>
        </p:txBody>
      </p:sp>
      <p:sp>
        <p:nvSpPr>
          <p:cNvPr id="3" name="Content Placeholder 2"/>
          <p:cNvSpPr>
            <a:spLocks noGrp="1"/>
          </p:cNvSpPr>
          <p:nvPr>
            <p:ph sz="quarter" idx="13"/>
          </p:nvPr>
        </p:nvSpPr>
        <p:spPr>
          <a:xfrm>
            <a:off x="609600" y="1600199"/>
            <a:ext cx="7924800" cy="3618329"/>
          </a:xfrm>
        </p:spPr>
        <p:txBody>
          <a:bodyPr>
            <a:normAutofit fontScale="92500" lnSpcReduction="20000"/>
          </a:bodyPr>
          <a:lstStyle/>
          <a:p>
            <a:r>
              <a:rPr lang="en-US" dirty="0" smtClean="0"/>
              <a:t>Procedural Learning Group (spatial learning +memorization)</a:t>
            </a:r>
          </a:p>
          <a:p>
            <a:pPr lvl="1"/>
            <a:r>
              <a:rPr lang="en-US" dirty="0" smtClean="0"/>
              <a:t>Learn a single (1) virtual track.</a:t>
            </a:r>
          </a:p>
          <a:p>
            <a:pPr lvl="2"/>
            <a:r>
              <a:rPr lang="en-US" dirty="0" smtClean="0"/>
              <a:t>Race the track in a video game.</a:t>
            </a:r>
          </a:p>
          <a:p>
            <a:pPr lvl="3"/>
            <a:r>
              <a:rPr lang="en-US" dirty="0" smtClean="0"/>
              <a:t>Same track over and over</a:t>
            </a:r>
          </a:p>
          <a:p>
            <a:pPr lvl="2"/>
            <a:r>
              <a:rPr lang="en-US" dirty="0" smtClean="0"/>
              <a:t>At the end, put scrambled snapshots of the track into the correct, sequential order.</a:t>
            </a:r>
          </a:p>
          <a:p>
            <a:pPr lvl="2"/>
            <a:r>
              <a:rPr lang="en-US" dirty="0" smtClean="0"/>
              <a:t>Learn = Decrease Lap Times and Know Spatial Positioning</a:t>
            </a:r>
          </a:p>
          <a:p>
            <a:r>
              <a:rPr lang="en-US" dirty="0" smtClean="0"/>
              <a:t>Active Control (Spatial without Memorization)</a:t>
            </a:r>
          </a:p>
          <a:p>
            <a:pPr lvl="1"/>
            <a:r>
              <a:rPr lang="en-US" dirty="0" smtClean="0"/>
              <a:t>Raced Multiple Track(s), without repeats and without the snapshot arrangement task as completed by the Procedural Learning Group.</a:t>
            </a:r>
          </a:p>
          <a:p>
            <a:r>
              <a:rPr lang="en-US" dirty="0" smtClean="0"/>
              <a:t>Control Group</a:t>
            </a:r>
          </a:p>
          <a:p>
            <a:pPr lvl="1"/>
            <a:r>
              <a:rPr lang="en-US" dirty="0" smtClean="0"/>
              <a:t>No racing</a:t>
            </a:r>
          </a:p>
          <a:p>
            <a:pPr marL="0" indent="0">
              <a:buNone/>
            </a:pPr>
            <a:endParaRPr lang="en-US" dirty="0" smtClean="0"/>
          </a:p>
          <a:p>
            <a:endParaRPr lang="en-US" dirty="0"/>
          </a:p>
        </p:txBody>
      </p:sp>
      <p:sp>
        <p:nvSpPr>
          <p:cNvPr id="4" name="TextBox 3"/>
          <p:cNvSpPr txBox="1"/>
          <p:nvPr/>
        </p:nvSpPr>
        <p:spPr>
          <a:xfrm>
            <a:off x="0" y="5218529"/>
            <a:ext cx="9144000" cy="369332"/>
          </a:xfrm>
          <a:prstGeom prst="rect">
            <a:avLst/>
          </a:prstGeom>
          <a:noFill/>
        </p:spPr>
        <p:txBody>
          <a:bodyPr wrap="square" rtlCol="0">
            <a:spAutoFit/>
          </a:bodyPr>
          <a:lstStyle/>
          <a:p>
            <a:pPr algn="ctr"/>
            <a:r>
              <a:rPr lang="en-US" dirty="0" smtClean="0">
                <a:solidFill>
                  <a:schemeClr val="tx2">
                    <a:lumMod val="60000"/>
                    <a:lumOff val="40000"/>
                  </a:schemeClr>
                </a:solidFill>
              </a:rPr>
              <a:t>Each group has a DTI Scan Before And Immediately After The Task.</a:t>
            </a:r>
            <a:endParaRPr lang="en-US" dirty="0">
              <a:solidFill>
                <a:schemeClr val="tx2">
                  <a:lumMod val="60000"/>
                  <a:lumOff val="40000"/>
                </a:schemeClr>
              </a:solidFill>
            </a:endParaRPr>
          </a:p>
        </p:txBody>
      </p:sp>
      <p:pic>
        <p:nvPicPr>
          <p:cNvPr id="5" name="Picture 4" descr="Rac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414" y="851061"/>
            <a:ext cx="2675113" cy="2006335"/>
          </a:xfrm>
          <a:prstGeom prst="rect">
            <a:avLst/>
          </a:prstGeom>
        </p:spPr>
      </p:pic>
      <p:sp>
        <p:nvSpPr>
          <p:cNvPr id="6" name="TextBox 5"/>
          <p:cNvSpPr txBox="1"/>
          <p:nvPr/>
        </p:nvSpPr>
        <p:spPr>
          <a:xfrm>
            <a:off x="0" y="26609"/>
            <a:ext cx="2201519" cy="369332"/>
          </a:xfrm>
          <a:prstGeom prst="rect">
            <a:avLst/>
          </a:prstGeom>
          <a:noFill/>
        </p:spPr>
        <p:txBody>
          <a:bodyPr wrap="none" rtlCol="0">
            <a:spAutoFit/>
          </a:bodyPr>
          <a:lstStyle/>
          <a:p>
            <a:r>
              <a:rPr lang="en-US" dirty="0" smtClean="0"/>
              <a:t>How They Looked For It</a:t>
            </a:r>
            <a:endParaRPr lang="en-US" dirty="0"/>
          </a:p>
        </p:txBody>
      </p:sp>
    </p:spTree>
    <p:extLst>
      <p:ext uri="{BB962C8B-B14F-4D97-AF65-F5344CB8AC3E}">
        <p14:creationId xmlns:p14="http://schemas.microsoft.com/office/powerpoint/2010/main" val="19734922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2-04-10 at 6.06.0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66" y="2857293"/>
            <a:ext cx="4289978" cy="2773457"/>
          </a:xfrm>
          <a:prstGeom prst="rect">
            <a:avLst/>
          </a:prstGeom>
        </p:spPr>
      </p:pic>
      <p:sp>
        <p:nvSpPr>
          <p:cNvPr id="3" name="Content Placeholder 2"/>
          <p:cNvSpPr>
            <a:spLocks noGrp="1"/>
          </p:cNvSpPr>
          <p:nvPr>
            <p:ph sz="quarter" idx="13"/>
          </p:nvPr>
        </p:nvSpPr>
        <p:spPr>
          <a:xfrm>
            <a:off x="440933" y="1613015"/>
            <a:ext cx="7924800" cy="1244278"/>
          </a:xfrm>
        </p:spPr>
        <p:txBody>
          <a:bodyPr numCol="1">
            <a:normAutofit/>
          </a:bodyPr>
          <a:lstStyle/>
          <a:p>
            <a:r>
              <a:rPr lang="en-US" dirty="0" smtClean="0"/>
              <a:t>All subjects in the Procedural Learning Group showed improvement in the task.</a:t>
            </a:r>
          </a:p>
          <a:p>
            <a:pPr lvl="1"/>
            <a:r>
              <a:rPr lang="en-US" dirty="0" smtClean="0"/>
              <a:t>Decrease in normalized lap time.</a:t>
            </a:r>
          </a:p>
          <a:p>
            <a:pPr lvl="1"/>
            <a:r>
              <a:rPr lang="en-US" dirty="0" smtClean="0"/>
              <a:t>(no improvement in the Active Control Group(no repeat tracks))</a:t>
            </a:r>
          </a:p>
          <a:p>
            <a:pPr lvl="1"/>
            <a:endParaRPr lang="en-US" dirty="0" smtClean="0"/>
          </a:p>
          <a:p>
            <a:endParaRPr lang="en-US" dirty="0" smtClean="0"/>
          </a:p>
        </p:txBody>
      </p:sp>
      <p:sp>
        <p:nvSpPr>
          <p:cNvPr id="2" name="Title 1"/>
          <p:cNvSpPr>
            <a:spLocks noGrp="1"/>
          </p:cNvSpPr>
          <p:nvPr>
            <p:ph type="title"/>
          </p:nvPr>
        </p:nvSpPr>
        <p:spPr/>
        <p:txBody>
          <a:bodyPr/>
          <a:lstStyle/>
          <a:p>
            <a:r>
              <a:rPr lang="en-US" dirty="0" smtClean="0"/>
              <a:t>Behavioral Findings</a:t>
            </a:r>
            <a:endParaRPr lang="en-US" dirty="0"/>
          </a:p>
        </p:txBody>
      </p:sp>
      <p:sp>
        <p:nvSpPr>
          <p:cNvPr id="4" name="TextBox 3"/>
          <p:cNvSpPr txBox="1"/>
          <p:nvPr/>
        </p:nvSpPr>
        <p:spPr>
          <a:xfrm>
            <a:off x="128981" y="148817"/>
            <a:ext cx="1795811" cy="369332"/>
          </a:xfrm>
          <a:prstGeom prst="rect">
            <a:avLst/>
          </a:prstGeom>
          <a:noFill/>
        </p:spPr>
        <p:txBody>
          <a:bodyPr wrap="square" rtlCol="0">
            <a:spAutoFit/>
          </a:bodyPr>
          <a:lstStyle/>
          <a:p>
            <a:r>
              <a:rPr lang="en-US" dirty="0" smtClean="0"/>
              <a:t>What They Found</a:t>
            </a:r>
            <a:endParaRPr lang="en-US" dirty="0"/>
          </a:p>
        </p:txBody>
      </p:sp>
      <p:sp>
        <p:nvSpPr>
          <p:cNvPr id="6" name="TextBox 5"/>
          <p:cNvSpPr txBox="1"/>
          <p:nvPr/>
        </p:nvSpPr>
        <p:spPr>
          <a:xfrm>
            <a:off x="0" y="6113251"/>
            <a:ext cx="9144000" cy="923330"/>
          </a:xfrm>
          <a:prstGeom prst="rect">
            <a:avLst/>
          </a:prstGeom>
          <a:noFill/>
        </p:spPr>
        <p:txBody>
          <a:bodyPr wrap="square" rtlCol="0">
            <a:spAutoFit/>
          </a:bodyPr>
          <a:lstStyle/>
          <a:p>
            <a:pPr algn="ctr"/>
            <a:r>
              <a:rPr lang="en-US" dirty="0"/>
              <a:t>Main Effect: </a:t>
            </a:r>
            <a:r>
              <a:rPr lang="en-US" i="1" dirty="0"/>
              <a:t>“We discovered that 2hr of training on a spatial navigation task results in MRI changes indicative of structural plasticity in specific brain regions.”</a:t>
            </a:r>
          </a:p>
          <a:p>
            <a:endParaRPr lang="en-US" dirty="0"/>
          </a:p>
        </p:txBody>
      </p:sp>
    </p:spTree>
    <p:extLst>
      <p:ext uri="{BB962C8B-B14F-4D97-AF65-F5344CB8AC3E}">
        <p14:creationId xmlns:p14="http://schemas.microsoft.com/office/powerpoint/2010/main" val="25306569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1678482"/>
            <a:ext cx="3370423" cy="1565736"/>
          </a:xfrm>
        </p:spPr>
        <p:txBody>
          <a:bodyPr numCol="1">
            <a:normAutofit fontScale="85000" lnSpcReduction="10000"/>
          </a:bodyPr>
          <a:lstStyle/>
          <a:p>
            <a:r>
              <a:rPr lang="en-US" dirty="0" smtClean="0"/>
              <a:t>Patterns of DTI Changes In The Procedural Learning Group:</a:t>
            </a:r>
          </a:p>
          <a:p>
            <a:pPr lvl="1"/>
            <a:r>
              <a:rPr lang="en-US" dirty="0" smtClean="0"/>
              <a:t>Reduction in MD in the left hippocampus.*</a:t>
            </a:r>
          </a:p>
          <a:p>
            <a:pPr lvl="1"/>
            <a:r>
              <a:rPr lang="en-US" dirty="0" smtClean="0"/>
              <a:t>Reduction in MD in the L/R parahippocampus.*</a:t>
            </a:r>
          </a:p>
          <a:p>
            <a:pPr lvl="2"/>
            <a:endParaRPr lang="en-US" dirty="0"/>
          </a:p>
          <a:p>
            <a:pPr lvl="1"/>
            <a:endParaRPr lang="en-US" dirty="0" smtClean="0"/>
          </a:p>
        </p:txBody>
      </p:sp>
      <p:sp>
        <p:nvSpPr>
          <p:cNvPr id="2" name="Title 1"/>
          <p:cNvSpPr>
            <a:spLocks noGrp="1"/>
          </p:cNvSpPr>
          <p:nvPr>
            <p:ph type="title"/>
          </p:nvPr>
        </p:nvSpPr>
        <p:spPr/>
        <p:txBody>
          <a:bodyPr/>
          <a:lstStyle/>
          <a:p>
            <a:r>
              <a:rPr lang="en-US" dirty="0" smtClean="0"/>
              <a:t>Imaging Findings</a:t>
            </a:r>
            <a:endParaRPr lang="en-US" dirty="0"/>
          </a:p>
        </p:txBody>
      </p:sp>
      <p:sp>
        <p:nvSpPr>
          <p:cNvPr id="4" name="TextBox 3"/>
          <p:cNvSpPr txBox="1"/>
          <p:nvPr/>
        </p:nvSpPr>
        <p:spPr>
          <a:xfrm>
            <a:off x="128981" y="148817"/>
            <a:ext cx="1795811" cy="369332"/>
          </a:xfrm>
          <a:prstGeom prst="rect">
            <a:avLst/>
          </a:prstGeom>
          <a:noFill/>
        </p:spPr>
        <p:txBody>
          <a:bodyPr wrap="square" rtlCol="0">
            <a:spAutoFit/>
          </a:bodyPr>
          <a:lstStyle/>
          <a:p>
            <a:r>
              <a:rPr lang="en-US" dirty="0" smtClean="0"/>
              <a:t>What They Found</a:t>
            </a:r>
            <a:endParaRPr lang="en-US" dirty="0"/>
          </a:p>
        </p:txBody>
      </p:sp>
      <p:sp>
        <p:nvSpPr>
          <p:cNvPr id="6" name="TextBox 5"/>
          <p:cNvSpPr txBox="1"/>
          <p:nvPr/>
        </p:nvSpPr>
        <p:spPr>
          <a:xfrm>
            <a:off x="0" y="6113251"/>
            <a:ext cx="9144000" cy="923330"/>
          </a:xfrm>
          <a:prstGeom prst="rect">
            <a:avLst/>
          </a:prstGeom>
          <a:noFill/>
        </p:spPr>
        <p:txBody>
          <a:bodyPr wrap="square" rtlCol="0">
            <a:spAutoFit/>
          </a:bodyPr>
          <a:lstStyle/>
          <a:p>
            <a:pPr algn="ctr"/>
            <a:r>
              <a:rPr lang="en-US" dirty="0"/>
              <a:t>Main Effect: </a:t>
            </a:r>
            <a:r>
              <a:rPr lang="en-US" i="1" dirty="0"/>
              <a:t>“We discovered that 2hr of training on a spatial navigation task results in MRI changes indicative of structural plasticity in specific brain regions.”</a:t>
            </a:r>
          </a:p>
          <a:p>
            <a:endParaRPr lang="en-US" dirty="0"/>
          </a:p>
        </p:txBody>
      </p:sp>
      <p:pic>
        <p:nvPicPr>
          <p:cNvPr id="7" name="Picture 6" descr="Screen Shot 2012-04-10 at 6.16.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0023" y="0"/>
            <a:ext cx="5163977" cy="3015830"/>
          </a:xfrm>
          <a:prstGeom prst="rect">
            <a:avLst/>
          </a:prstGeom>
        </p:spPr>
      </p:pic>
      <p:sp>
        <p:nvSpPr>
          <p:cNvPr id="10" name="TextBox 9"/>
          <p:cNvSpPr txBox="1"/>
          <p:nvPr/>
        </p:nvSpPr>
        <p:spPr>
          <a:xfrm>
            <a:off x="609600" y="3247851"/>
            <a:ext cx="8102231" cy="2729978"/>
          </a:xfrm>
          <a:prstGeom prst="rect">
            <a:avLst/>
          </a:prstGeom>
          <a:noFill/>
        </p:spPr>
        <p:txBody>
          <a:bodyPr wrap="square" rtlCol="0">
            <a:spAutoFit/>
          </a:bodyPr>
          <a:lstStyle/>
          <a:p>
            <a:pPr marL="742950" lvl="1" indent="-285750">
              <a:spcBef>
                <a:spcPct val="20000"/>
              </a:spcBef>
              <a:spcAft>
                <a:spcPts val="600"/>
              </a:spcAft>
              <a:buClr>
                <a:srgbClr val="DC9E1F"/>
              </a:buClr>
              <a:buFont typeface="Arial" pitchFamily="34" charset="0"/>
              <a:buChar char="•"/>
            </a:pPr>
            <a:r>
              <a:rPr lang="en-US" sz="1400" spc="30" dirty="0">
                <a:solidFill>
                  <a:srgbClr val="FFFFFF"/>
                </a:solidFill>
              </a:rPr>
              <a:t>Increase in FA in the left </a:t>
            </a:r>
            <a:r>
              <a:rPr lang="en-US" sz="1400" spc="30" dirty="0" smtClean="0">
                <a:solidFill>
                  <a:srgbClr val="FFFFFF"/>
                </a:solidFill>
              </a:rPr>
              <a:t>parahippocampus and:</a:t>
            </a:r>
            <a:endParaRPr lang="en-US" sz="1400" spc="30" dirty="0">
              <a:solidFill>
                <a:srgbClr val="FFFFFF"/>
              </a:solidFill>
            </a:endParaRPr>
          </a:p>
          <a:p>
            <a:pPr marL="1143000" lvl="2" indent="-228600">
              <a:spcBef>
                <a:spcPct val="20000"/>
              </a:spcBef>
              <a:spcAft>
                <a:spcPts val="600"/>
              </a:spcAft>
              <a:buClr>
                <a:srgbClr val="DC9E1F"/>
              </a:buClr>
              <a:buFont typeface="Arial" pitchFamily="34" charset="0"/>
              <a:buChar char="•"/>
            </a:pPr>
            <a:r>
              <a:rPr lang="en-US" sz="1400" spc="30" dirty="0">
                <a:solidFill>
                  <a:srgbClr val="FFFFFF"/>
                </a:solidFill>
              </a:rPr>
              <a:t>R</a:t>
            </a:r>
            <a:r>
              <a:rPr lang="en-US" sz="1400" spc="30" dirty="0" smtClean="0">
                <a:solidFill>
                  <a:srgbClr val="FFFFFF"/>
                </a:solidFill>
              </a:rPr>
              <a:t>ight </a:t>
            </a:r>
            <a:r>
              <a:rPr lang="en-US" sz="1400" spc="30" dirty="0">
                <a:solidFill>
                  <a:srgbClr val="FFFFFF"/>
                </a:solidFill>
              </a:rPr>
              <a:t>supramarginal/angular cortex</a:t>
            </a:r>
          </a:p>
          <a:p>
            <a:pPr marL="1143000" lvl="2" indent="-228600">
              <a:spcBef>
                <a:spcPct val="20000"/>
              </a:spcBef>
              <a:spcAft>
                <a:spcPts val="600"/>
              </a:spcAft>
              <a:buClr>
                <a:srgbClr val="DC9E1F"/>
              </a:buClr>
              <a:buFont typeface="Arial" pitchFamily="34" charset="0"/>
              <a:buChar char="•"/>
            </a:pPr>
            <a:r>
              <a:rPr lang="en-US" sz="1400" spc="30" dirty="0">
                <a:solidFill>
                  <a:srgbClr val="FFFFFF"/>
                </a:solidFill>
              </a:rPr>
              <a:t>Right superior temporal gyrus</a:t>
            </a:r>
          </a:p>
          <a:p>
            <a:pPr marL="1143000" lvl="2" indent="-228600">
              <a:spcBef>
                <a:spcPct val="20000"/>
              </a:spcBef>
              <a:spcAft>
                <a:spcPts val="600"/>
              </a:spcAft>
              <a:buClr>
                <a:srgbClr val="DC9E1F"/>
              </a:buClr>
              <a:buFont typeface="Arial" pitchFamily="34" charset="0"/>
              <a:buChar char="•"/>
            </a:pPr>
            <a:r>
              <a:rPr lang="en-US" sz="1400" spc="30" dirty="0">
                <a:solidFill>
                  <a:srgbClr val="FFFFFF"/>
                </a:solidFill>
              </a:rPr>
              <a:t>Right amygdala</a:t>
            </a:r>
          </a:p>
          <a:p>
            <a:pPr marL="1143000" lvl="2" indent="-228600">
              <a:spcBef>
                <a:spcPct val="20000"/>
              </a:spcBef>
              <a:spcAft>
                <a:spcPts val="600"/>
              </a:spcAft>
              <a:buClr>
                <a:srgbClr val="DC9E1F"/>
              </a:buClr>
              <a:buFont typeface="Arial" pitchFamily="34" charset="0"/>
              <a:buChar char="•"/>
            </a:pPr>
            <a:r>
              <a:rPr lang="en-US" sz="1400" spc="30" dirty="0">
                <a:solidFill>
                  <a:srgbClr val="FFFFFF"/>
                </a:solidFill>
              </a:rPr>
              <a:t>Left </a:t>
            </a:r>
            <a:r>
              <a:rPr lang="en-US" sz="1400" spc="30" dirty="0" smtClean="0">
                <a:solidFill>
                  <a:srgbClr val="FFFFFF"/>
                </a:solidFill>
              </a:rPr>
              <a:t>pulvinar</a:t>
            </a:r>
          </a:p>
          <a:p>
            <a:pPr marL="228600" indent="-228600">
              <a:spcBef>
                <a:spcPct val="20000"/>
              </a:spcBef>
              <a:spcAft>
                <a:spcPts val="600"/>
              </a:spcAft>
              <a:buClr>
                <a:srgbClr val="DC9E1F"/>
              </a:buClr>
              <a:buFont typeface="Arial" pitchFamily="34" charset="0"/>
              <a:buChar char="•"/>
            </a:pPr>
            <a:r>
              <a:rPr lang="en-US" sz="1400" spc="30" dirty="0" smtClean="0">
                <a:solidFill>
                  <a:srgbClr val="FFFFFF"/>
                </a:solidFill>
              </a:rPr>
              <a:t>Patterns of DTI Changes In The Active Control Group</a:t>
            </a:r>
          </a:p>
          <a:p>
            <a:pPr marL="685800" lvl="1" indent="-228600">
              <a:spcBef>
                <a:spcPct val="20000"/>
              </a:spcBef>
              <a:spcAft>
                <a:spcPts val="600"/>
              </a:spcAft>
              <a:buClr>
                <a:srgbClr val="DC9E1F"/>
              </a:buClr>
              <a:buFont typeface="Arial" pitchFamily="34" charset="0"/>
              <a:buChar char="•"/>
            </a:pPr>
            <a:r>
              <a:rPr lang="en-US" sz="1400" spc="30" dirty="0" smtClean="0">
                <a:solidFill>
                  <a:srgbClr val="FFFFFF"/>
                </a:solidFill>
              </a:rPr>
              <a:t>Moderate differences(reduction in MD) in parahippocampus as compared to the passive group.</a:t>
            </a:r>
            <a:endParaRPr lang="en-US" sz="1400" spc="30" dirty="0">
              <a:solidFill>
                <a:srgbClr val="FFFFFF"/>
              </a:solidFill>
            </a:endParaRPr>
          </a:p>
          <a:p>
            <a:endParaRPr lang="en-US" dirty="0"/>
          </a:p>
        </p:txBody>
      </p:sp>
      <p:sp>
        <p:nvSpPr>
          <p:cNvPr id="11" name="TextBox 10"/>
          <p:cNvSpPr txBox="1"/>
          <p:nvPr/>
        </p:nvSpPr>
        <p:spPr>
          <a:xfrm>
            <a:off x="7288660" y="3640264"/>
            <a:ext cx="1855340" cy="784830"/>
          </a:xfrm>
          <a:prstGeom prst="rect">
            <a:avLst/>
          </a:prstGeom>
          <a:noFill/>
        </p:spPr>
        <p:txBody>
          <a:bodyPr wrap="square" rtlCol="0">
            <a:spAutoFit/>
          </a:bodyPr>
          <a:lstStyle/>
          <a:p>
            <a:r>
              <a:rPr lang="en-US" sz="1500" dirty="0" smtClean="0"/>
              <a:t>* Negatively Correlated With Improvement Rates In Lap Times</a:t>
            </a:r>
            <a:endParaRPr lang="en-US" sz="1500" dirty="0"/>
          </a:p>
        </p:txBody>
      </p:sp>
    </p:spTree>
    <p:extLst>
      <p:ext uri="{BB962C8B-B14F-4D97-AF65-F5344CB8AC3E}">
        <p14:creationId xmlns:p14="http://schemas.microsoft.com/office/powerpoint/2010/main" val="18306698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5400"/>
            <a:ext cx="7924800" cy="1143000"/>
          </a:xfrm>
        </p:spPr>
        <p:txBody>
          <a:bodyPr/>
          <a:lstStyle/>
          <a:p>
            <a:pPr algn="ctr"/>
            <a:r>
              <a:rPr lang="en-US" dirty="0" smtClean="0"/>
              <a:t>Proof </a:t>
            </a:r>
            <a:r>
              <a:rPr lang="en-US" dirty="0" smtClean="0"/>
              <a:t>Check + Causes For MD</a:t>
            </a:r>
            <a:endParaRPr lang="en-US" dirty="0"/>
          </a:p>
        </p:txBody>
      </p:sp>
      <p:sp>
        <p:nvSpPr>
          <p:cNvPr id="3" name="Content Placeholder 2"/>
          <p:cNvSpPr>
            <a:spLocks noGrp="1"/>
          </p:cNvSpPr>
          <p:nvPr>
            <p:ph sz="quarter" idx="13"/>
          </p:nvPr>
        </p:nvSpPr>
        <p:spPr>
          <a:xfrm>
            <a:off x="609600" y="907600"/>
            <a:ext cx="7924800" cy="5051465"/>
          </a:xfrm>
        </p:spPr>
        <p:txBody>
          <a:bodyPr>
            <a:normAutofit fontScale="77500" lnSpcReduction="20000"/>
          </a:bodyPr>
          <a:lstStyle/>
          <a:p>
            <a:r>
              <a:rPr lang="en-US" dirty="0" smtClean="0"/>
              <a:t>Could the diffusion changes be due to volumetric or residual blood flow/activity traces?</a:t>
            </a:r>
          </a:p>
          <a:p>
            <a:pPr lvl="1"/>
            <a:r>
              <a:rPr lang="en-US" dirty="0" smtClean="0"/>
              <a:t>Typical univariate analysis overlapping into white matter areas?</a:t>
            </a:r>
          </a:p>
          <a:p>
            <a:pPr lvl="1"/>
            <a:r>
              <a:rPr lang="en-US" dirty="0" smtClean="0"/>
              <a:t>Voxel-Based Morphometry (VMB) eliminated this possibility, leaving the effect to true, white matter changes.</a:t>
            </a:r>
          </a:p>
          <a:p>
            <a:pPr lvl="2"/>
            <a:r>
              <a:rPr lang="en-US" dirty="0" smtClean="0"/>
              <a:t>Basically checked for potential difference in everything that could have varied between T1 and T2, aside from matter effects, allowing for a default on the main effect.</a:t>
            </a:r>
          </a:p>
          <a:p>
            <a:r>
              <a:rPr lang="en-US" dirty="0" smtClean="0"/>
              <a:t>Supporting Rat Experiment</a:t>
            </a:r>
          </a:p>
          <a:p>
            <a:pPr lvl="1"/>
            <a:r>
              <a:rPr lang="en-US" dirty="0" smtClean="0"/>
              <a:t>Modified the experiment to allow for the same inferences, but on rats.</a:t>
            </a:r>
          </a:p>
          <a:p>
            <a:pPr lvl="1"/>
            <a:r>
              <a:rPr lang="en-US" dirty="0" smtClean="0"/>
              <a:t>Water-Maze, not virtual. </a:t>
            </a:r>
            <a:r>
              <a:rPr lang="en-US" dirty="0" smtClean="0"/>
              <a:t>Had to find the location of a platform.</a:t>
            </a:r>
            <a:endParaRPr lang="en-US" dirty="0" smtClean="0"/>
          </a:p>
          <a:p>
            <a:pPr lvl="1"/>
            <a:r>
              <a:rPr lang="en-US" dirty="0" smtClean="0"/>
              <a:t>Same scanning. </a:t>
            </a:r>
          </a:p>
          <a:p>
            <a:pPr lvl="1"/>
            <a:r>
              <a:rPr lang="en-US" dirty="0" smtClean="0"/>
              <a:t>Active Control </a:t>
            </a:r>
            <a:r>
              <a:rPr lang="en-US" dirty="0" smtClean="0"/>
              <a:t>group </a:t>
            </a:r>
            <a:r>
              <a:rPr lang="en-US" dirty="0" err="1" smtClean="0"/>
              <a:t>didnot</a:t>
            </a:r>
            <a:r>
              <a:rPr lang="en-US" dirty="0" smtClean="0"/>
              <a:t> need to memorize the location of the platform, as it was clearly marked</a:t>
            </a:r>
            <a:endParaRPr lang="en-US" dirty="0" smtClean="0"/>
          </a:p>
          <a:p>
            <a:pPr lvl="2"/>
            <a:r>
              <a:rPr lang="en-US" dirty="0" smtClean="0"/>
              <a:t>The second group was experimentally controlled to allow for less “memory reliance”</a:t>
            </a:r>
          </a:p>
          <a:p>
            <a:pPr lvl="1"/>
            <a:r>
              <a:rPr lang="en-US" dirty="0" smtClean="0"/>
              <a:t>Effects Similar With Same Time</a:t>
            </a:r>
          </a:p>
          <a:p>
            <a:pPr lvl="2"/>
            <a:r>
              <a:rPr lang="en-US" dirty="0" smtClean="0"/>
              <a:t>MD Decrease in the posterior parts of the hippocampus.</a:t>
            </a:r>
          </a:p>
          <a:p>
            <a:pPr lvl="2"/>
            <a:r>
              <a:rPr lang="en-US" dirty="0" smtClean="0"/>
              <a:t>Due to spatial knowledge of the smaller rat brain, further precise details were able to be formed:</a:t>
            </a:r>
          </a:p>
          <a:p>
            <a:pPr lvl="3"/>
            <a:r>
              <a:rPr lang="en-US" dirty="0" smtClean="0"/>
              <a:t>With tracers, it was found that in areas of MD decrease:</a:t>
            </a:r>
          </a:p>
          <a:p>
            <a:pPr lvl="4"/>
            <a:r>
              <a:rPr lang="en-US" dirty="0" smtClean="0"/>
              <a:t>An increase was found in the number of synaptic vesicles, astrocyte activation, as well as increase in BDNF expression (indicative of LTP</a:t>
            </a:r>
            <a:r>
              <a:rPr lang="en-US" dirty="0" smtClean="0"/>
              <a:t>)</a:t>
            </a:r>
          </a:p>
          <a:p>
            <a:r>
              <a:rPr lang="en-US" dirty="0" smtClean="0"/>
              <a:t>Why The Effects? What’s going on behind the scenes?</a:t>
            </a:r>
          </a:p>
          <a:p>
            <a:pPr lvl="1"/>
            <a:r>
              <a:rPr lang="en-US" dirty="0" smtClean="0"/>
              <a:t>The rat experiment gives histological insight into the cytoarchitecture rearrangements. </a:t>
            </a:r>
            <a:endParaRPr lang="en-US" dirty="0" smtClean="0"/>
          </a:p>
          <a:p>
            <a:pPr lvl="2"/>
            <a:endParaRPr lang="en-US" dirty="0"/>
          </a:p>
          <a:p>
            <a:endParaRPr lang="en-US" dirty="0"/>
          </a:p>
        </p:txBody>
      </p:sp>
      <p:sp>
        <p:nvSpPr>
          <p:cNvPr id="4" name="TextBox 3"/>
          <p:cNvSpPr txBox="1"/>
          <p:nvPr/>
        </p:nvSpPr>
        <p:spPr>
          <a:xfrm>
            <a:off x="120003" y="150011"/>
            <a:ext cx="1950054" cy="380028"/>
          </a:xfrm>
          <a:prstGeom prst="rect">
            <a:avLst/>
          </a:prstGeom>
          <a:noFill/>
        </p:spPr>
        <p:txBody>
          <a:bodyPr wrap="square" rtlCol="0">
            <a:spAutoFit/>
          </a:bodyPr>
          <a:lstStyle/>
          <a:p>
            <a:r>
              <a:rPr lang="en-US" dirty="0" smtClean="0"/>
              <a:t>Was it “Actual” ?</a:t>
            </a:r>
            <a:endParaRPr lang="en-US" dirty="0"/>
          </a:p>
        </p:txBody>
      </p:sp>
      <p:sp>
        <p:nvSpPr>
          <p:cNvPr id="5" name="Rectangle 4"/>
          <p:cNvSpPr/>
          <p:nvPr/>
        </p:nvSpPr>
        <p:spPr>
          <a:xfrm>
            <a:off x="0" y="5959065"/>
            <a:ext cx="9144000" cy="646331"/>
          </a:xfrm>
          <a:prstGeom prst="rect">
            <a:avLst/>
          </a:prstGeom>
        </p:spPr>
        <p:txBody>
          <a:bodyPr wrap="square">
            <a:spAutoFit/>
          </a:bodyPr>
          <a:lstStyle/>
          <a:p>
            <a:pPr algn="ctr"/>
            <a:r>
              <a:rPr lang="en-US" dirty="0"/>
              <a:t>Main Effect: </a:t>
            </a:r>
            <a:r>
              <a:rPr lang="en-US" i="1" dirty="0"/>
              <a:t>“We discovered that 2hr of training on a spatial navigation task results in MRI changes indicative of structural plasticity in specific brain regions.”</a:t>
            </a:r>
          </a:p>
        </p:txBody>
      </p:sp>
    </p:spTree>
    <p:extLst>
      <p:ext uri="{BB962C8B-B14F-4D97-AF65-F5344CB8AC3E}">
        <p14:creationId xmlns:p14="http://schemas.microsoft.com/office/powerpoint/2010/main" val="15983802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Gender Effect</a:t>
            </a:r>
            <a:endParaRPr lang="en-US" dirty="0"/>
          </a:p>
        </p:txBody>
      </p:sp>
      <p:pic>
        <p:nvPicPr>
          <p:cNvPr id="5" name="Content Placeholder 4" descr="Screen Shot 2012-04-10 at 6.59.00 PM.png"/>
          <p:cNvPicPr>
            <a:picLocks noGrp="1" noChangeAspect="1"/>
          </p:cNvPicPr>
          <p:nvPr>
            <p:ph sz="quarter" idx="13"/>
          </p:nvPr>
        </p:nvPicPr>
        <p:blipFill>
          <a:blip r:embed="rId3">
            <a:extLst>
              <a:ext uri="{28A0092B-C50C-407E-A947-70E740481C1C}">
                <a14:useLocalDpi xmlns:a14="http://schemas.microsoft.com/office/drawing/2010/main" val="0"/>
              </a:ext>
            </a:extLst>
          </a:blip>
          <a:srcRect l="4241" r="4241"/>
          <a:stretch>
            <a:fillRect/>
          </a:stretch>
        </p:blipFill>
        <p:spPr>
          <a:xfrm>
            <a:off x="2019639" y="1417638"/>
            <a:ext cx="4610543" cy="2393936"/>
          </a:xfrm>
        </p:spPr>
      </p:pic>
      <p:sp>
        <p:nvSpPr>
          <p:cNvPr id="4" name="TextBox 3"/>
          <p:cNvSpPr txBox="1"/>
          <p:nvPr/>
        </p:nvSpPr>
        <p:spPr>
          <a:xfrm>
            <a:off x="0" y="0"/>
            <a:ext cx="4770131" cy="369332"/>
          </a:xfrm>
          <a:prstGeom prst="rect">
            <a:avLst/>
          </a:prstGeom>
          <a:noFill/>
        </p:spPr>
        <p:txBody>
          <a:bodyPr wrap="square" rtlCol="0">
            <a:spAutoFit/>
          </a:bodyPr>
          <a:lstStyle/>
          <a:p>
            <a:r>
              <a:rPr lang="en-US" dirty="0" smtClean="0"/>
              <a:t>What Confuses Them. And The World. Women.</a:t>
            </a:r>
            <a:endParaRPr lang="en-US" dirty="0"/>
          </a:p>
        </p:txBody>
      </p:sp>
      <p:sp>
        <p:nvSpPr>
          <p:cNvPr id="6" name="TextBox 5"/>
          <p:cNvSpPr txBox="1"/>
          <p:nvPr/>
        </p:nvSpPr>
        <p:spPr>
          <a:xfrm>
            <a:off x="0" y="3901581"/>
            <a:ext cx="9144000" cy="1754327"/>
          </a:xfrm>
          <a:prstGeom prst="rect">
            <a:avLst/>
          </a:prstGeom>
          <a:noFill/>
        </p:spPr>
        <p:txBody>
          <a:bodyPr wrap="square" rtlCol="0">
            <a:spAutoFit/>
          </a:bodyPr>
          <a:lstStyle/>
          <a:p>
            <a:pPr algn="ctr"/>
            <a:r>
              <a:rPr lang="en-US" dirty="0" smtClean="0"/>
              <a:t>MD is decreased in the right caudate head in males, but not females.</a:t>
            </a:r>
          </a:p>
          <a:p>
            <a:pPr algn="ctr"/>
            <a:endParaRPr lang="en-US" dirty="0"/>
          </a:p>
          <a:p>
            <a:pPr algn="ctr"/>
            <a:r>
              <a:rPr lang="en-US" dirty="0" smtClean="0"/>
              <a:t>MD Increased (opposite of the expected effect) in the superior frontal gyrus in females, but not males.</a:t>
            </a:r>
          </a:p>
          <a:p>
            <a:pPr algn="ctr"/>
            <a:endParaRPr lang="en-US" dirty="0"/>
          </a:p>
          <a:p>
            <a:pPr algn="ctr"/>
            <a:r>
              <a:rPr lang="en-US" dirty="0" smtClean="0"/>
              <a:t>The authors lay possible blame to the different functions , in genders, in the dopaminergic system, which has been shown to be responsible decision making and error prediction. However, they are largely unsure.</a:t>
            </a:r>
          </a:p>
        </p:txBody>
      </p:sp>
    </p:spTree>
    <p:extLst>
      <p:ext uri="{BB962C8B-B14F-4D97-AF65-F5344CB8AC3E}">
        <p14:creationId xmlns:p14="http://schemas.microsoft.com/office/powerpoint/2010/main" val="41058098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 Interpretations</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The overarching significance here is that neuronal changes can be so profound in only a 2 hour period of training that imaging methods can reliably detect differences. </a:t>
            </a:r>
          </a:p>
          <a:p>
            <a:r>
              <a:rPr lang="en-US" dirty="0" smtClean="0"/>
              <a:t>Adds to the overwhelming support that the hippocampus plays a central role in short-term memory processes. </a:t>
            </a:r>
          </a:p>
          <a:p>
            <a:pPr lvl="1"/>
            <a:r>
              <a:rPr lang="en-US" dirty="0" smtClean="0"/>
              <a:t>In addition to the parahippocampus, amygdala, and other temporal regions. </a:t>
            </a:r>
          </a:p>
          <a:p>
            <a:r>
              <a:rPr lang="en-US" dirty="0" smtClean="0"/>
              <a:t>Very Important To Note:</a:t>
            </a:r>
          </a:p>
          <a:p>
            <a:pPr lvl="1"/>
            <a:r>
              <a:rPr lang="en-US" dirty="0" smtClean="0"/>
              <a:t>Just as with BOLD, DM and FA is merely inferential.</a:t>
            </a:r>
          </a:p>
          <a:p>
            <a:pPr lvl="2"/>
            <a:r>
              <a:rPr lang="en-US" dirty="0" smtClean="0"/>
              <a:t>Not feasible to identify EXACTLY what’s going on in a human study.</a:t>
            </a:r>
          </a:p>
          <a:p>
            <a:r>
              <a:rPr lang="en-US" dirty="0" smtClean="0"/>
              <a:t>They are showing what can lead to gross volumetric changes in the future.</a:t>
            </a:r>
          </a:p>
          <a:p>
            <a:pPr lvl="1"/>
            <a:r>
              <a:rPr lang="en-US" dirty="0" smtClean="0"/>
              <a:t>“it is possible that the structural changes obtained by DTI are related to long-lasting electrophysiological effects, such as LTP.”</a:t>
            </a:r>
          </a:p>
          <a:p>
            <a:r>
              <a:rPr lang="en-US" dirty="0" smtClean="0"/>
              <a:t>Future studies: Why the insula? Why the parietal?</a:t>
            </a:r>
            <a:endParaRPr lang="en-US" dirty="0"/>
          </a:p>
        </p:txBody>
      </p:sp>
      <p:sp>
        <p:nvSpPr>
          <p:cNvPr id="4" name="TextBox 3"/>
          <p:cNvSpPr txBox="1"/>
          <p:nvPr/>
        </p:nvSpPr>
        <p:spPr>
          <a:xfrm>
            <a:off x="0" y="0"/>
            <a:ext cx="2410066" cy="369332"/>
          </a:xfrm>
          <a:prstGeom prst="rect">
            <a:avLst/>
          </a:prstGeom>
          <a:noFill/>
        </p:spPr>
        <p:txBody>
          <a:bodyPr wrap="square" rtlCol="0">
            <a:spAutoFit/>
          </a:bodyPr>
          <a:lstStyle/>
          <a:p>
            <a:r>
              <a:rPr lang="en-US" dirty="0" smtClean="0"/>
              <a:t>What does it all mean?</a:t>
            </a:r>
            <a:endParaRPr lang="en-US" dirty="0"/>
          </a:p>
        </p:txBody>
      </p:sp>
    </p:spTree>
    <p:extLst>
      <p:ext uri="{BB962C8B-B14F-4D97-AF65-F5344CB8AC3E}">
        <p14:creationId xmlns:p14="http://schemas.microsoft.com/office/powerpoint/2010/main" val="2444651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1783</TotalTime>
  <Words>1773</Words>
  <Application>Microsoft Macintosh PowerPoint</Application>
  <PresentationFormat>On-screen Show (4:3)</PresentationFormat>
  <Paragraphs>169</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Horizon</vt:lpstr>
      <vt:lpstr>Learning In the fast lane:  new insights into neuroplasticity</vt:lpstr>
      <vt:lpstr>Long Term Potentiation And Neuroplasticity</vt:lpstr>
      <vt:lpstr>Methods Building Blocks</vt:lpstr>
      <vt:lpstr>Methods Building Blocks Cont.</vt:lpstr>
      <vt:lpstr>Task Setup</vt:lpstr>
      <vt:lpstr>Behavioral Findings</vt:lpstr>
      <vt:lpstr>Imaging Findings</vt:lpstr>
      <vt:lpstr>Proof Check + Causes For MD</vt:lpstr>
      <vt:lpstr>Interesting Gender Effect</vt:lpstr>
      <vt:lpstr>Discussion / Interpretations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In the fast lane:  new insights into neuroplasticity</dc:title>
  <dc:creator>Nicco Reggente</dc:creator>
  <cp:lastModifiedBy>Jesse Rissman</cp:lastModifiedBy>
  <cp:revision>45</cp:revision>
  <cp:lastPrinted>2012-04-11T23:52:05Z</cp:lastPrinted>
  <dcterms:created xsi:type="dcterms:W3CDTF">2012-04-10T14:11:09Z</dcterms:created>
  <dcterms:modified xsi:type="dcterms:W3CDTF">2012-04-12T19:14:52Z</dcterms:modified>
</cp:coreProperties>
</file>