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9" r:id="rId3"/>
    <p:sldId id="260" r:id="rId4"/>
    <p:sldId id="261" r:id="rId5"/>
    <p:sldId id="263" r:id="rId6"/>
    <p:sldId id="265" r:id="rId7"/>
    <p:sldId id="266" r:id="rId8"/>
    <p:sldId id="268" r:id="rId9"/>
    <p:sldId id="269" r:id="rId10"/>
    <p:sldId id="270" r:id="rId11"/>
    <p:sldId id="271" r:id="rId12"/>
    <p:sldId id="267" r:id="rId13"/>
    <p:sldId id="272" r:id="rId14"/>
    <p:sldId id="264" r:id="rId15"/>
    <p:sldId id="273" r:id="rId16"/>
    <p:sldId id="277" r:id="rId17"/>
    <p:sldId id="288" r:id="rId18"/>
    <p:sldId id="280" r:id="rId19"/>
    <p:sldId id="287" r:id="rId20"/>
    <p:sldId id="279" r:id="rId21"/>
    <p:sldId id="289" r:id="rId22"/>
    <p:sldId id="283" r:id="rId23"/>
    <p:sldId id="285" r:id="rId24"/>
    <p:sldId id="282" r:id="rId25"/>
    <p:sldId id="286" r:id="rId26"/>
    <p:sldId id="284" r:id="rId27"/>
    <p:sldId id="278" r:id="rId28"/>
    <p:sldId id="25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3" clrIdx="0">
    <p:extLst>
      <p:ext uri="{19B8F6BF-5375-455C-9EA6-DF929625EA0E}">
        <p15:presenceInfo xmlns:p15="http://schemas.microsoft.com/office/powerpoint/2012/main" userId="8e75b4c6bbb700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FC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4531" autoAdjust="0"/>
  </p:normalViewPr>
  <p:slideViewPr>
    <p:cSldViewPr snapToGrid="0">
      <p:cViewPr varScale="1">
        <p:scale>
          <a:sx n="82" d="100"/>
          <a:sy n="82" d="100"/>
        </p:scale>
        <p:origin x="141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450C70-904C-4B71-AE84-B92D95C02208}" type="datetimeFigureOut">
              <a:rPr lang="en-US" smtClean="0"/>
              <a:t>2/16/2014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5DF26A-86A5-48D3-9258-F880349836C9}" type="slidenum">
              <a:rPr lang="en-US" smtClean="0"/>
              <a:t>‹#›</a:t>
            </a:fld>
            <a:endParaRPr lang="en-US"/>
          </a:p>
        </p:txBody>
      </p:sp>
    </p:spTree>
    <p:extLst>
      <p:ext uri="{BB962C8B-B14F-4D97-AF65-F5344CB8AC3E}">
        <p14:creationId xmlns:p14="http://schemas.microsoft.com/office/powerpoint/2010/main" val="2777906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heterogeneous responses of </a:t>
            </a:r>
            <a:r>
              <a:rPr lang="en-US" dirty="0" err="1" smtClean="0"/>
              <a:t>pfc</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1</a:t>
            </a:fld>
            <a:endParaRPr lang="en-US"/>
          </a:p>
        </p:txBody>
      </p:sp>
    </p:spTree>
    <p:extLst>
      <p:ext uri="{BB962C8B-B14F-4D97-AF65-F5344CB8AC3E}">
        <p14:creationId xmlns:p14="http://schemas.microsoft.com/office/powerpoint/2010/main" val="1756491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each neuron  was encoding</a:t>
            </a:r>
            <a:r>
              <a:rPr lang="en-US" baseline="0" dirty="0" smtClean="0"/>
              <a:t> the same task-</a:t>
            </a:r>
            <a:r>
              <a:rPr lang="en-US" baseline="0" dirty="0" err="1" smtClean="0"/>
              <a:t>relecant</a:t>
            </a:r>
            <a:r>
              <a:rPr lang="en-US" baseline="0" dirty="0" smtClean="0"/>
              <a:t> variable, the dimensionality would be low because each vector would be correlated.</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a:t>
            </a:fld>
            <a:endParaRPr lang="en-US"/>
          </a:p>
        </p:txBody>
      </p:sp>
    </p:spTree>
    <p:extLst>
      <p:ext uri="{BB962C8B-B14F-4D97-AF65-F5344CB8AC3E}">
        <p14:creationId xmlns:p14="http://schemas.microsoft.com/office/powerpoint/2010/main" val="335053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many distinct vectors as there are conditions. Each vector is represented by a point in N dimensional</a:t>
            </a:r>
            <a:r>
              <a:rPr lang="en-US" baseline="0" dirty="0" smtClean="0"/>
              <a:t> space.</a:t>
            </a:r>
          </a:p>
          <a:p>
            <a:endParaRPr lang="en-US" baseline="0" dirty="0" smtClean="0"/>
          </a:p>
          <a:p>
            <a:r>
              <a:rPr lang="en-US" baseline="0" dirty="0" smtClean="0"/>
              <a:t>The dimensionality of no-noise would be 4 x 2 since the features are redundant. “algebraic dimension of the vector space spanned by these points)</a:t>
            </a:r>
          </a:p>
          <a:p>
            <a:endParaRPr lang="en-US" baseline="0" dirty="0" smtClean="0"/>
          </a:p>
          <a:p>
            <a:r>
              <a:rPr lang="en-US" baseline="0" dirty="0" smtClean="0"/>
              <a:t>Pure selectivity cells that exclusively encode task type will span a one-dimensional space that is given by the line going through the two N-dimensional points that correspond to the average activity patterns representing the recall and the recognition task.</a:t>
            </a:r>
          </a:p>
        </p:txBody>
      </p:sp>
      <p:sp>
        <p:nvSpPr>
          <p:cNvPr id="4" name="Slide Number Placeholder 3"/>
          <p:cNvSpPr>
            <a:spLocks noGrp="1"/>
          </p:cNvSpPr>
          <p:nvPr>
            <p:ph type="sldNum" sz="quarter" idx="10"/>
          </p:nvPr>
        </p:nvSpPr>
        <p:spPr/>
        <p:txBody>
          <a:bodyPr/>
          <a:lstStyle/>
          <a:p>
            <a:fld id="{735DF26A-86A5-48D3-9258-F880349836C9}" type="slidenum">
              <a:rPr lang="en-US" smtClean="0"/>
              <a:t>3</a:t>
            </a:fld>
            <a:endParaRPr lang="en-US"/>
          </a:p>
        </p:txBody>
      </p:sp>
    </p:spTree>
    <p:extLst>
      <p:ext uri="{BB962C8B-B14F-4D97-AF65-F5344CB8AC3E}">
        <p14:creationId xmlns:p14="http://schemas.microsoft.com/office/powerpoint/2010/main" val="7283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we visualize the difference of firing for Task A and Task B for 3 neurons, we can see they are linearly discriminable in the no noise condition, but not so much in the noise condition.</a:t>
            </a:r>
          </a:p>
          <a:p>
            <a:endParaRPr lang="en-US" baseline="0" dirty="0" smtClean="0"/>
          </a:p>
          <a:p>
            <a:r>
              <a:rPr lang="en-US" baseline="0" dirty="0" smtClean="0"/>
              <a:t>One point is the 3-neurons response to task A, another point is task B. If we plot this as a vector, we see that multiple points exist if our reading is unstable. And, as such, we lost our </a:t>
            </a:r>
            <a:r>
              <a:rPr lang="en-US" baseline="0" dirty="0" err="1" smtClean="0"/>
              <a:t>abilitiy</a:t>
            </a:r>
            <a:r>
              <a:rPr lang="en-US" baseline="0" dirty="0" smtClean="0"/>
              <a:t> to linearly discriminate.</a:t>
            </a:r>
          </a:p>
          <a:p>
            <a:endParaRPr lang="en-US" baseline="0" dirty="0" smtClean="0"/>
          </a:p>
          <a:p>
            <a:r>
              <a:rPr lang="en-US" baseline="0" dirty="0" smtClean="0"/>
              <a:t>We are bounded by c (number of conditions. Here =2). If the neurons are not mixed in their selectivity, we can reduce the dimensionality to just 1(a straight line)</a:t>
            </a:r>
          </a:p>
          <a:p>
            <a:endParaRPr lang="en-US" baseline="0" dirty="0" smtClean="0"/>
          </a:p>
          <a:p>
            <a:r>
              <a:rPr lang="en-US" baseline="0" dirty="0" smtClean="0"/>
              <a:t>Each pair of dots that are joined by a line would be a training discrimination. We could leave on out cross-validate. It would get blue right every time.</a:t>
            </a:r>
          </a:p>
          <a:p>
            <a:endParaRPr lang="en-US" baseline="0" dirty="0" smtClean="0"/>
          </a:p>
          <a:p>
            <a:r>
              <a:rPr lang="en-US" baseline="0" dirty="0" smtClean="0"/>
              <a:t>We would need a 2D plane in order to bisect all the pairs of red dots.</a:t>
            </a:r>
          </a:p>
          <a:p>
            <a:endParaRPr lang="en-US" baseline="0" dirty="0" smtClean="0"/>
          </a:p>
          <a:p>
            <a:r>
              <a:rPr lang="en-US" baseline="0" dirty="0" smtClean="0"/>
              <a:t>The dimensionality of a neural representation recorded during an experiment is the dimensionality generated by the patterns of activity observed in each of the different experimental conditions.</a:t>
            </a:r>
          </a:p>
          <a:p>
            <a:endParaRPr lang="en-US" baseline="0" dirty="0" smtClean="0"/>
          </a:p>
          <a:p>
            <a:r>
              <a:rPr lang="en-US" baseline="0" dirty="0" smtClean="0"/>
              <a:t>We could just average the responses for each trial type and get some linear discriminable lines.</a:t>
            </a:r>
          </a:p>
          <a:p>
            <a:endParaRPr lang="en-US" baseline="0" dirty="0" smtClean="0"/>
          </a:p>
          <a:p>
            <a:r>
              <a:rPr lang="en-US" baseline="0" dirty="0" smtClean="0"/>
              <a:t>However, this reduces our dimensionality and perhaps this mixed selectivity was more multivariate in nature, incorporating subsets within task A and task B while simultaneously representing task A and task B.</a:t>
            </a:r>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4</a:t>
            </a:fld>
            <a:endParaRPr lang="en-US"/>
          </a:p>
        </p:txBody>
      </p:sp>
    </p:spTree>
    <p:extLst>
      <p:ext uri="{BB962C8B-B14F-4D97-AF65-F5344CB8AC3E}">
        <p14:creationId xmlns:p14="http://schemas.microsoft.com/office/powerpoint/2010/main" val="1148563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Each population of neurons is in a pure-selectivity situation is encoding only 1 task-relevant aspect.</a:t>
            </a:r>
          </a:p>
          <a:p>
            <a:endParaRPr lang="en-US" baseline="0" dirty="0" smtClean="0"/>
          </a:p>
          <a:p>
            <a:r>
              <a:rPr lang="en-US" baseline="0" dirty="0" smtClean="0"/>
              <a:t>With 2 points (classes), we can find that there is a dimensionality of 1 (1 vector) – If all points are on a line, then their dimensionality is one (as one appropriately aligned axis is sufficient to determine their position).</a:t>
            </a:r>
          </a:p>
          <a:p>
            <a:endParaRPr lang="en-US" baseline="0" dirty="0" smtClean="0"/>
          </a:p>
          <a:p>
            <a:r>
              <a:rPr lang="en-US" baseline="0" dirty="0" smtClean="0"/>
              <a:t>With 4 points (classes), we can find a dimensionality of 3. </a:t>
            </a:r>
          </a:p>
          <a:p>
            <a:endParaRPr lang="en-US" baseline="0" dirty="0" smtClean="0"/>
          </a:p>
          <a:p>
            <a:r>
              <a:rPr lang="en-US" baseline="0" dirty="0" smtClean="0"/>
              <a:t>The dimensionality they refer to is defined as the minimal number of coordinate axes  that are needed to specify the positions of all points.</a:t>
            </a:r>
          </a:p>
        </p:txBody>
      </p:sp>
      <p:sp>
        <p:nvSpPr>
          <p:cNvPr id="4" name="Slide Number Placeholder 3"/>
          <p:cNvSpPr>
            <a:spLocks noGrp="1"/>
          </p:cNvSpPr>
          <p:nvPr>
            <p:ph type="sldNum" sz="quarter" idx="10"/>
          </p:nvPr>
        </p:nvSpPr>
        <p:spPr/>
        <p:txBody>
          <a:bodyPr/>
          <a:lstStyle/>
          <a:p>
            <a:fld id="{735DF26A-86A5-48D3-9258-F880349836C9}" type="slidenum">
              <a:rPr lang="en-US" smtClean="0"/>
              <a:t>5</a:t>
            </a:fld>
            <a:endParaRPr lang="en-US"/>
          </a:p>
        </p:txBody>
      </p:sp>
    </p:spTree>
    <p:extLst>
      <p:ext uri="{BB962C8B-B14F-4D97-AF65-F5344CB8AC3E}">
        <p14:creationId xmlns:p14="http://schemas.microsoft.com/office/powerpoint/2010/main" val="111586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Neuron 1 – by knowing the firing rate of the neuron, we can tell the stimulus intensity of A, but not B. Opposite for Neuron 2.</a:t>
            </a:r>
          </a:p>
          <a:p>
            <a:endParaRPr lang="en-US" baseline="0" dirty="0" smtClean="0"/>
          </a:p>
          <a:p>
            <a:r>
              <a:rPr lang="en-US" baseline="0" dirty="0" smtClean="0"/>
              <a:t>Neuron 3 – we can know the parameter of both A and B by knowing the firing rate.</a:t>
            </a:r>
          </a:p>
          <a:p>
            <a:endParaRPr lang="en-US" baseline="0" dirty="0" smtClean="0"/>
          </a:p>
          <a:p>
            <a:r>
              <a:rPr lang="en-US" baseline="0" dirty="0" smtClean="0"/>
              <a:t>Neuron 4 – the same firing rate can be elicited by several different combinations of A and B.</a:t>
            </a:r>
          </a:p>
          <a:p>
            <a:endParaRPr lang="en-US" baseline="0" dirty="0" smtClean="0"/>
          </a:p>
          <a:p>
            <a:endParaRPr lang="en-US" baseline="0" dirty="0" smtClean="0"/>
          </a:p>
          <a:p>
            <a:r>
              <a:rPr lang="en-US" baseline="0" dirty="0" smtClean="0"/>
              <a:t>Green circles = the responses to 3 sensory stimuli</a:t>
            </a:r>
          </a:p>
        </p:txBody>
      </p:sp>
      <p:sp>
        <p:nvSpPr>
          <p:cNvPr id="4" name="Slide Number Placeholder 3"/>
          <p:cNvSpPr>
            <a:spLocks noGrp="1"/>
          </p:cNvSpPr>
          <p:nvPr>
            <p:ph type="sldNum" sz="quarter" idx="10"/>
          </p:nvPr>
        </p:nvSpPr>
        <p:spPr/>
        <p:txBody>
          <a:bodyPr/>
          <a:lstStyle/>
          <a:p>
            <a:fld id="{735DF26A-86A5-48D3-9258-F880349836C9}" type="slidenum">
              <a:rPr lang="en-US" smtClean="0"/>
              <a:t>6</a:t>
            </a:fld>
            <a:endParaRPr lang="en-US"/>
          </a:p>
        </p:txBody>
      </p:sp>
    </p:spTree>
    <p:extLst>
      <p:ext uri="{BB962C8B-B14F-4D97-AF65-F5344CB8AC3E}">
        <p14:creationId xmlns:p14="http://schemas.microsoft.com/office/powerpoint/2010/main" val="20514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7</a:t>
            </a:fld>
            <a:endParaRPr lang="en-US"/>
          </a:p>
        </p:txBody>
      </p:sp>
    </p:spTree>
    <p:extLst>
      <p:ext uri="{BB962C8B-B14F-4D97-AF65-F5344CB8AC3E}">
        <p14:creationId xmlns:p14="http://schemas.microsoft.com/office/powerpoint/2010/main" val="1743153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8</a:t>
            </a:fld>
            <a:endParaRPr lang="en-US"/>
          </a:p>
        </p:txBody>
      </p:sp>
    </p:spTree>
    <p:extLst>
      <p:ext uri="{BB962C8B-B14F-4D97-AF65-F5344CB8AC3E}">
        <p14:creationId xmlns:p14="http://schemas.microsoft.com/office/powerpoint/2010/main" val="19749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we want to “classify” points that are on this plane, we can plot a decision boundary using classic machine-learning techniques.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want to be responsive to Red only and silent to blue. This is impossible to do with 1 plane. So, how do we get the classification?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 curvilinear surface could read it 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9</a:t>
            </a:fld>
            <a:endParaRPr lang="en-US"/>
          </a:p>
        </p:txBody>
      </p:sp>
    </p:spTree>
    <p:extLst>
      <p:ext uri="{BB962C8B-B14F-4D97-AF65-F5344CB8AC3E}">
        <p14:creationId xmlns:p14="http://schemas.microsoft.com/office/powerpoint/2010/main" val="789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we want to “classify” points that are on this plane, we can plot a decision boundary using classic machine-learning techniques.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want to be responsive to Red only and silent to blue. This is impossible to do with 1 plane. So, how do we get the classification?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 curvilinear surface could read it 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10</a:t>
            </a:fld>
            <a:endParaRPr lang="en-US"/>
          </a:p>
        </p:txBody>
      </p:sp>
    </p:spTree>
    <p:extLst>
      <p:ext uri="{BB962C8B-B14F-4D97-AF65-F5344CB8AC3E}">
        <p14:creationId xmlns:p14="http://schemas.microsoft.com/office/powerpoint/2010/main" val="3475326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 kernel trick = computing inner products between feature vectors that are non-linearly projected to a higher dimensional space, without having to first perform the non-linear projections.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11</a:t>
            </a:fld>
            <a:endParaRPr lang="en-US"/>
          </a:p>
        </p:txBody>
      </p:sp>
    </p:spTree>
    <p:extLst>
      <p:ext uri="{BB962C8B-B14F-4D97-AF65-F5344CB8AC3E}">
        <p14:creationId xmlns:p14="http://schemas.microsoft.com/office/powerpoint/2010/main" val="1061941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12</a:t>
            </a:fld>
            <a:endParaRPr lang="en-US"/>
          </a:p>
        </p:txBody>
      </p:sp>
    </p:spTree>
    <p:extLst>
      <p:ext uri="{BB962C8B-B14F-4D97-AF65-F5344CB8AC3E}">
        <p14:creationId xmlns:p14="http://schemas.microsoft.com/office/powerpoint/2010/main" val="164674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13</a:t>
            </a:fld>
            <a:endParaRPr lang="en-US"/>
          </a:p>
        </p:txBody>
      </p:sp>
    </p:spTree>
    <p:extLst>
      <p:ext uri="{BB962C8B-B14F-4D97-AF65-F5344CB8AC3E}">
        <p14:creationId xmlns:p14="http://schemas.microsoft.com/office/powerpoint/2010/main" val="2621797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Trials</a:t>
            </a:r>
            <a:r>
              <a:rPr lang="en-US" baseline="0" dirty="0" smtClean="0"/>
              <a:t> were in blocks.</a:t>
            </a:r>
          </a:p>
          <a:p>
            <a:endParaRPr lang="en-US" baseline="0" dirty="0" smtClean="0"/>
          </a:p>
          <a:p>
            <a:r>
              <a:rPr lang="en-US" baseline="0" dirty="0" smtClean="0"/>
              <a:t>Non-matches could appear in succession until a match was shown.</a:t>
            </a:r>
          </a:p>
          <a:p>
            <a:endParaRPr lang="en-US" baseline="0" dirty="0" smtClean="0"/>
          </a:p>
          <a:p>
            <a:r>
              <a:rPr lang="en-US" baseline="0" dirty="0" smtClean="0"/>
              <a:t>We could have 24 possible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14</a:t>
            </a:fld>
            <a:endParaRPr lang="en-US"/>
          </a:p>
        </p:txBody>
      </p:sp>
    </p:spTree>
    <p:extLst>
      <p:ext uri="{BB962C8B-B14F-4D97-AF65-F5344CB8AC3E}">
        <p14:creationId xmlns:p14="http://schemas.microsoft.com/office/powerpoint/2010/main" val="1472589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Neuron</a:t>
            </a:r>
            <a:r>
              <a:rPr lang="en-US" baseline="0" dirty="0" smtClean="0"/>
              <a:t> was said to have classical selectivity to task type at time t whenever the average activity measured at time t during recognition is significantly different from the average activity measures at time t during the recall task.</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15</a:t>
            </a:fld>
            <a:endParaRPr lang="en-US"/>
          </a:p>
        </p:txBody>
      </p:sp>
    </p:spTree>
    <p:extLst>
      <p:ext uri="{BB962C8B-B14F-4D97-AF65-F5344CB8AC3E}">
        <p14:creationId xmlns:p14="http://schemas.microsoft.com/office/powerpoint/2010/main" val="786644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could be distributed across the neural population</a:t>
            </a:r>
            <a:r>
              <a:rPr lang="en-US" baseline="0" dirty="0" smtClean="0"/>
              <a:t> even when it is not present in individual cells.</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16</a:t>
            </a:fld>
            <a:endParaRPr lang="en-US"/>
          </a:p>
        </p:txBody>
      </p:sp>
    </p:spTree>
    <p:extLst>
      <p:ext uri="{BB962C8B-B14F-4D97-AF65-F5344CB8AC3E}">
        <p14:creationId xmlns:p14="http://schemas.microsoft.com/office/powerpoint/2010/main" val="1080435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total number of binary strings of length 24 id 2^24 = 17million possible different classifications “Y is the as or different from X”</a:t>
            </a:r>
            <a:endParaRPr lang="en-US" dirty="0" smtClean="0"/>
          </a:p>
          <a:p>
            <a:endParaRPr lang="en-US" dirty="0" smtClean="0"/>
          </a:p>
          <a:p>
            <a:r>
              <a:rPr lang="en-US" dirty="0" smtClean="0"/>
              <a:t>Estimated</a:t>
            </a:r>
            <a:r>
              <a:rPr lang="en-US" baseline="0" dirty="0" smtClean="0"/>
              <a:t> the decoding accuracy for larger neural populations by resampling the recorded neurons and randomly labelling the identities of the visual objects, so as to obtain responses whose activity have the same statistics as the recorded ones.</a:t>
            </a:r>
          </a:p>
          <a:p>
            <a:endParaRPr lang="en-US" baseline="0" dirty="0" smtClean="0"/>
          </a:p>
          <a:p>
            <a:r>
              <a:rPr lang="en-US" baseline="0" dirty="0" smtClean="0"/>
              <a:t>For example, a new neuron could be obtained by assigning the activity of a recorded neuron in response to objects A,B,C,D to the trials in which the objects were B,D,A,C</a:t>
            </a:r>
          </a:p>
          <a:p>
            <a:endParaRPr lang="en-US" baseline="0" dirty="0" smtClean="0"/>
          </a:p>
          <a:p>
            <a:r>
              <a:rPr lang="en-US" baseline="0" dirty="0" smtClean="0"/>
              <a:t>Assignments of the cue labels is anyway arbitrary as in different experimental sessions, different stimuli were used.</a:t>
            </a:r>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17</a:t>
            </a:fld>
            <a:endParaRPr lang="en-US"/>
          </a:p>
        </p:txBody>
      </p:sp>
    </p:spTree>
    <p:extLst>
      <p:ext uri="{BB962C8B-B14F-4D97-AF65-F5344CB8AC3E}">
        <p14:creationId xmlns:p14="http://schemas.microsoft.com/office/powerpoint/2010/main" val="1158521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Neuron</a:t>
            </a:r>
            <a:r>
              <a:rPr lang="en-US" baseline="0" dirty="0" smtClean="0"/>
              <a:t> was said to have classical selectivity to task type at time t whenever the average activity measured at time t during recognition is significantly different from the average activity measures at time t during the recall task.</a:t>
            </a:r>
          </a:p>
          <a:p>
            <a:endParaRPr lang="en-US" baseline="0" dirty="0" smtClean="0"/>
          </a:p>
          <a:p>
            <a:r>
              <a:rPr lang="en-US" baseline="0" dirty="0" smtClean="0"/>
              <a:t>Note that the decoding ability of task-type increases with time because the task is becoming more and more complex and by the time the animals needed to make the decision, they have almost all the information they need.</a:t>
            </a:r>
          </a:p>
        </p:txBody>
      </p:sp>
      <p:sp>
        <p:nvSpPr>
          <p:cNvPr id="4" name="Slide Number Placeholder 3"/>
          <p:cNvSpPr>
            <a:spLocks noGrp="1"/>
          </p:cNvSpPr>
          <p:nvPr>
            <p:ph type="sldNum" sz="quarter" idx="10"/>
          </p:nvPr>
        </p:nvSpPr>
        <p:spPr/>
        <p:txBody>
          <a:bodyPr/>
          <a:lstStyle/>
          <a:p>
            <a:fld id="{735DF26A-86A5-48D3-9258-F880349836C9}" type="slidenum">
              <a:rPr lang="en-US">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88146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Dimensionality stays at 8.</a:t>
            </a:r>
          </a:p>
        </p:txBody>
      </p:sp>
      <p:sp>
        <p:nvSpPr>
          <p:cNvPr id="4" name="Slide Number Placeholder 3"/>
          <p:cNvSpPr>
            <a:spLocks noGrp="1"/>
          </p:cNvSpPr>
          <p:nvPr>
            <p:ph type="sldNum" sz="quarter" idx="10"/>
          </p:nvPr>
        </p:nvSpPr>
        <p:spPr/>
        <p:txBody>
          <a:bodyPr/>
          <a:lstStyle/>
          <a:p>
            <a:fld id="{735DF26A-86A5-48D3-9258-F880349836C9}"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082849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ruled</a:t>
            </a:r>
            <a:r>
              <a:rPr lang="en-US" baseline="0" dirty="0" smtClean="0"/>
              <a:t> out that this difference in decidability was due to a number of trials, a change in firing rate, in the variability of single neuron activity, or in the coding level of the activity.</a:t>
            </a:r>
          </a:p>
          <a:p>
            <a:endParaRPr lang="en-US" baseline="0" dirty="0" smtClean="0"/>
          </a:p>
          <a:p>
            <a:r>
              <a:rPr lang="en-US" baseline="0" dirty="0" smtClean="0"/>
              <a:t>When monkey’s make mistakes, the cue identities are still encoded with exactly the same strength as in the correct trials.</a:t>
            </a:r>
          </a:p>
          <a:p>
            <a:endParaRPr lang="en-US" baseline="0" dirty="0" smtClean="0"/>
          </a:p>
          <a:p>
            <a:r>
              <a:rPr lang="en-US" baseline="0" dirty="0" smtClean="0"/>
              <a:t>The collapse in dimensionality is not due to a failure in coding or remembering the sensory stimuli.</a:t>
            </a:r>
          </a:p>
          <a:p>
            <a:endParaRPr lang="en-US" baseline="0" dirty="0" smtClean="0"/>
          </a:p>
          <a:p>
            <a:r>
              <a:rPr lang="en-US" baseline="0" dirty="0" smtClean="0"/>
              <a:t>The non-linear mixed selectivity component was the residuals of the linear mixing model. So, removing the residuals resulted in no difference between correct and error trials. But just running on the residuals did show that difference.</a:t>
            </a:r>
          </a:p>
          <a:p>
            <a:endParaRPr lang="en-US" baseline="0" dirty="0" smtClean="0"/>
          </a:p>
          <a:p>
            <a:r>
              <a:rPr lang="en-US" baseline="0" dirty="0" smtClean="0"/>
              <a:t>Linear model accounts for 80% of the variance.</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20</a:t>
            </a:fld>
            <a:endParaRPr lang="en-US"/>
          </a:p>
        </p:txBody>
      </p:sp>
    </p:spTree>
    <p:extLst>
      <p:ext uri="{BB962C8B-B14F-4D97-AF65-F5344CB8AC3E}">
        <p14:creationId xmlns:p14="http://schemas.microsoft.com/office/powerpoint/2010/main" val="2741798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ruled</a:t>
            </a:r>
            <a:r>
              <a:rPr lang="en-US" baseline="0" dirty="0" smtClean="0"/>
              <a:t> out that this difference in decidability was due to a number of trials, a change in firing rate, in the variability of single neuron activity, or in the coding level of the activity.</a:t>
            </a:r>
          </a:p>
          <a:p>
            <a:endParaRPr lang="en-US" baseline="0" dirty="0" smtClean="0"/>
          </a:p>
          <a:p>
            <a:r>
              <a:rPr lang="en-US" baseline="0" dirty="0" smtClean="0"/>
              <a:t>When monkey’s make mistakes, the cue identities are still encoded with exactly the same strength as in the correct trials.</a:t>
            </a:r>
          </a:p>
          <a:p>
            <a:endParaRPr lang="en-US" baseline="0" dirty="0" smtClean="0"/>
          </a:p>
          <a:p>
            <a:r>
              <a:rPr lang="en-US" baseline="0" dirty="0" smtClean="0"/>
              <a:t>The collapse in dimensionality is not due to a failure in coding or remembering the sensory stimuli.</a:t>
            </a:r>
          </a:p>
          <a:p>
            <a:endParaRPr lang="en-US" baseline="0" dirty="0" smtClean="0"/>
          </a:p>
          <a:p>
            <a:r>
              <a:rPr lang="en-US" baseline="0" dirty="0" smtClean="0"/>
              <a:t>The firing rate of the neuron is predicted by coefficients assigned to the cues + error/non-linearity/interaction</a:t>
            </a:r>
          </a:p>
          <a:p>
            <a:endParaRPr lang="en-US" baseline="0" dirty="0" smtClean="0"/>
          </a:p>
          <a:p>
            <a:r>
              <a:rPr lang="en-US" baseline="0" dirty="0" smtClean="0"/>
              <a:t>How is it, though, that we do so well on being able to classify the Cue but also have this collapse in dimensionality?</a:t>
            </a:r>
          </a:p>
          <a:p>
            <a:endParaRPr lang="en-US" baseline="0" dirty="0" smtClean="0"/>
          </a:p>
          <a:p>
            <a:r>
              <a:rPr lang="en-US" baseline="0" dirty="0" smtClean="0"/>
              <a:t>In the error trials, the neurons that are most affects are those that had a strong non-linear mixed selectivity. The more specialized will be less sensitive.</a:t>
            </a:r>
          </a:p>
          <a:p>
            <a:endParaRPr lang="en-US" baseline="0" dirty="0" smtClean="0"/>
          </a:p>
          <a:p>
            <a:r>
              <a:rPr lang="en-US" baseline="0" dirty="0" smtClean="0"/>
              <a:t>So, we can know Cue 1 and Cue 2 and have the representation, but not be able to complete the task.</a:t>
            </a:r>
          </a:p>
          <a:p>
            <a:endParaRPr lang="en-US" baseline="0" dirty="0" smtClean="0"/>
          </a:p>
        </p:txBody>
      </p:sp>
      <p:sp>
        <p:nvSpPr>
          <p:cNvPr id="4" name="Slide Number Placeholder 3"/>
          <p:cNvSpPr>
            <a:spLocks noGrp="1"/>
          </p:cNvSpPr>
          <p:nvPr>
            <p:ph type="sldNum" sz="quarter" idx="10"/>
          </p:nvPr>
        </p:nvSpPr>
        <p:spPr/>
        <p:txBody>
          <a:bodyPr/>
          <a:lstStyle/>
          <a:p>
            <a:fld id="{735DF26A-86A5-48D3-9258-F880349836C9}" type="slidenum">
              <a:rPr lang="en-US" smtClean="0"/>
              <a:t>21</a:t>
            </a:fld>
            <a:endParaRPr lang="en-US"/>
          </a:p>
        </p:txBody>
      </p:sp>
    </p:spTree>
    <p:extLst>
      <p:ext uri="{BB962C8B-B14F-4D97-AF65-F5344CB8AC3E}">
        <p14:creationId xmlns:p14="http://schemas.microsoft.com/office/powerpoint/2010/main" val="1685681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Components</a:t>
            </a:r>
            <a:r>
              <a:rPr lang="en-US" baseline="0" dirty="0" smtClean="0"/>
              <a:t> explain variance  </a:t>
            </a:r>
          </a:p>
          <a:p>
            <a:endParaRPr lang="en-US" dirty="0" smtClean="0"/>
          </a:p>
          <a:p>
            <a:r>
              <a:rPr lang="en-US" dirty="0" smtClean="0"/>
              <a:t>When they ran a</a:t>
            </a:r>
            <a:r>
              <a:rPr lang="en-US" baseline="0" dirty="0" smtClean="0"/>
              <a:t> correlation, they saw that the first 6 PCs were affected by altering the inputs (</a:t>
            </a:r>
            <a:r>
              <a:rPr lang="en-US" baseline="0" dirty="0" err="1" smtClean="0"/>
              <a:t>i.e</a:t>
            </a:r>
            <a:r>
              <a:rPr lang="en-US" baseline="0" dirty="0" smtClean="0"/>
              <a:t> changing the data to modulate the cues only changed the first 3 pairs of PCs and not 7,8,9).</a:t>
            </a:r>
          </a:p>
          <a:p>
            <a:endParaRPr lang="en-US" baseline="0" dirty="0" smtClean="0"/>
          </a:p>
          <a:p>
            <a:r>
              <a:rPr lang="en-US" baseline="0" dirty="0" smtClean="0"/>
              <a:t>The first 6 PCs are not different between error and correct. This is why trial can still be decoded during error trials.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22</a:t>
            </a:fld>
            <a:endParaRPr lang="en-US"/>
          </a:p>
        </p:txBody>
      </p:sp>
    </p:spTree>
    <p:extLst>
      <p:ext uri="{BB962C8B-B14F-4D97-AF65-F5344CB8AC3E}">
        <p14:creationId xmlns:p14="http://schemas.microsoft.com/office/powerpoint/2010/main" val="4181576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Non-linear mixed selectivity neurons</a:t>
            </a:r>
            <a:r>
              <a:rPr lang="en-US" baseline="0" dirty="0" smtClean="0"/>
              <a:t> are more sensitive to noise(mental state changes)</a:t>
            </a:r>
          </a:p>
          <a:p>
            <a:endParaRPr lang="en-US" baseline="0" dirty="0" smtClean="0"/>
          </a:p>
          <a:p>
            <a:r>
              <a:rPr lang="en-US" baseline="0" dirty="0" smtClean="0"/>
              <a:t>Our read-out is either determined by</a:t>
            </a:r>
          </a:p>
          <a:p>
            <a:endParaRPr lang="en-US" baseline="0" dirty="0" smtClean="0"/>
          </a:p>
          <a:p>
            <a:pPr marL="228600" indent="-228600">
              <a:buAutoNum type="arabicParenR"/>
            </a:pPr>
            <a:r>
              <a:rPr lang="en-US" baseline="0" dirty="0" smtClean="0"/>
              <a:t>Geometry (able to classify)</a:t>
            </a:r>
          </a:p>
          <a:p>
            <a:pPr marL="228600" indent="-228600">
              <a:buAutoNum type="arabicParenR"/>
            </a:pPr>
            <a:r>
              <a:rPr lang="en-US" baseline="0" dirty="0" smtClean="0"/>
              <a:t>Noise </a:t>
            </a:r>
          </a:p>
          <a:p>
            <a:pPr marL="228600" indent="-228600">
              <a:buAutoNum type="arabicParenR"/>
            </a:pPr>
            <a:endParaRPr lang="en-US" baseline="0" dirty="0" smtClean="0"/>
          </a:p>
          <a:p>
            <a:pPr marL="0" indent="0">
              <a:buNone/>
            </a:pPr>
            <a:r>
              <a:rPr lang="en-US" baseline="0" dirty="0" smtClean="0"/>
              <a:t>Neurons that are not task-relevant could come in and disrupt this system.</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23</a:t>
            </a:fld>
            <a:endParaRPr lang="en-US"/>
          </a:p>
        </p:txBody>
      </p:sp>
    </p:spTree>
    <p:extLst>
      <p:ext uri="{BB962C8B-B14F-4D97-AF65-F5344CB8AC3E}">
        <p14:creationId xmlns:p14="http://schemas.microsoft.com/office/powerpoint/2010/main" val="14929025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dimensionality simplifies the design of local neural circuits</a:t>
            </a:r>
          </a:p>
          <a:p>
            <a:endParaRPr lang="en-US" dirty="0" smtClean="0"/>
          </a:p>
          <a:p>
            <a:r>
              <a:rPr lang="en-US" dirty="0" smtClean="0"/>
              <a:t>Dimensionality of the neuronal representations is expanded by mixing in a nonlinear way the different sources of information in a population of randomly connected neurons</a:t>
            </a:r>
          </a:p>
          <a:p>
            <a:endParaRPr lang="en-US" dirty="0" smtClean="0"/>
          </a:p>
          <a:p>
            <a:r>
              <a:rPr lang="en-US" dirty="0" smtClean="0"/>
              <a:t>Does this prove that we are using</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24</a:t>
            </a:fld>
            <a:endParaRPr lang="en-US"/>
          </a:p>
        </p:txBody>
      </p:sp>
    </p:spTree>
    <p:extLst>
      <p:ext uri="{BB962C8B-B14F-4D97-AF65-F5344CB8AC3E}">
        <p14:creationId xmlns:p14="http://schemas.microsoft.com/office/powerpoint/2010/main" val="3319815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25</a:t>
            </a:fld>
            <a:endParaRPr lang="en-US"/>
          </a:p>
        </p:txBody>
      </p:sp>
    </p:spTree>
    <p:extLst>
      <p:ext uri="{BB962C8B-B14F-4D97-AF65-F5344CB8AC3E}">
        <p14:creationId xmlns:p14="http://schemas.microsoft.com/office/powerpoint/2010/main" val="1639510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26</a:t>
            </a:fld>
            <a:endParaRPr lang="en-US"/>
          </a:p>
        </p:txBody>
      </p:sp>
    </p:spTree>
    <p:extLst>
      <p:ext uri="{BB962C8B-B14F-4D97-AF65-F5344CB8AC3E}">
        <p14:creationId xmlns:p14="http://schemas.microsoft.com/office/powerpoint/2010/main" val="431361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27</a:t>
            </a:fld>
            <a:endParaRPr lang="en-US"/>
          </a:p>
        </p:txBody>
      </p:sp>
    </p:spTree>
    <p:extLst>
      <p:ext uri="{BB962C8B-B14F-4D97-AF65-F5344CB8AC3E}">
        <p14:creationId xmlns:p14="http://schemas.microsoft.com/office/powerpoint/2010/main" val="1506025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 neurons to each of 4 possible cue-saccade combinations. Bar</a:t>
            </a:r>
            <a:r>
              <a:rPr lang="en-US" baseline="0" dirty="0" smtClean="0"/>
              <a:t> chart shows mean level of delay activity.</a:t>
            </a:r>
          </a:p>
          <a:p>
            <a:endParaRPr lang="en-US" baseline="0" dirty="0" smtClean="0"/>
          </a:p>
          <a:p>
            <a:r>
              <a:rPr lang="en-US" dirty="0" smtClean="0"/>
              <a:t>A&amp;L Boolean Conjunction.</a:t>
            </a:r>
          </a:p>
          <a:p>
            <a:endParaRPr lang="en-US" dirty="0" smtClean="0"/>
          </a:p>
          <a:p>
            <a:r>
              <a:rPr lang="en-US" dirty="0" smtClean="0"/>
              <a:t>M mental states required by a task.</a:t>
            </a:r>
          </a:p>
          <a:p>
            <a:endParaRPr lang="en-US" dirty="0" smtClean="0"/>
          </a:p>
          <a:p>
            <a:r>
              <a:rPr lang="en-US" dirty="0" smtClean="0"/>
              <a:t>R random transitions between the mental</a:t>
            </a:r>
            <a:r>
              <a:rPr lang="en-US" baseline="0" dirty="0" smtClean="0"/>
              <a:t> states</a:t>
            </a:r>
          </a:p>
          <a:p>
            <a:endParaRPr lang="en-US" baseline="0" dirty="0" smtClean="0"/>
          </a:p>
          <a:p>
            <a:r>
              <a:rPr lang="en-US" baseline="0" dirty="0" smtClean="0"/>
              <a:t>We want a network that is able to learn and trigger transitions.</a:t>
            </a:r>
          </a:p>
          <a:p>
            <a:endParaRPr lang="en-US" baseline="0" dirty="0" smtClean="0"/>
          </a:p>
          <a:p>
            <a:r>
              <a:rPr lang="en-US" baseline="0" dirty="0" smtClean="0"/>
              <a:t>Make them resistant to noise.</a:t>
            </a:r>
          </a:p>
          <a:p>
            <a:endParaRPr lang="en-US" baseline="0" dirty="0" smtClean="0"/>
          </a:p>
          <a:p>
            <a:r>
              <a:rPr lang="en-US" baseline="0" dirty="0" smtClean="0"/>
              <a:t>An optimal coding level is .5</a:t>
            </a:r>
            <a:endParaRPr lang="en-US" dirty="0"/>
          </a:p>
        </p:txBody>
      </p:sp>
      <p:sp>
        <p:nvSpPr>
          <p:cNvPr id="4" name="Slide Number Placeholder 3"/>
          <p:cNvSpPr>
            <a:spLocks noGrp="1"/>
          </p:cNvSpPr>
          <p:nvPr>
            <p:ph type="sldNum" sz="quarter" idx="10"/>
          </p:nvPr>
        </p:nvSpPr>
        <p:spPr/>
        <p:txBody>
          <a:bodyPr/>
          <a:lstStyle/>
          <a:p>
            <a:fld id="{735DF26A-86A5-48D3-9258-F880349836C9}" type="slidenum">
              <a:rPr lang="en-US" smtClean="0"/>
              <a:t>28</a:t>
            </a:fld>
            <a:endParaRPr lang="en-US"/>
          </a:p>
        </p:txBody>
      </p:sp>
    </p:spTree>
    <p:extLst>
      <p:ext uri="{BB962C8B-B14F-4D97-AF65-F5344CB8AC3E}">
        <p14:creationId xmlns:p14="http://schemas.microsoft.com/office/powerpoint/2010/main" val="2120919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3525C8-B2FE-449A-BAFD-5952C002DEB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651474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525C8-B2FE-449A-BAFD-5952C002DEB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307296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3525C8-B2FE-449A-BAFD-5952C002DEB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1149904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3525C8-B2FE-449A-BAFD-5952C002DEB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406642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3525C8-B2FE-449A-BAFD-5952C002DEB4}" type="datetimeFigureOut">
              <a:rPr lang="en-US" smtClean="0"/>
              <a:t>2/16/2014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2952644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3525C8-B2FE-449A-BAFD-5952C002DEB4}" type="datetimeFigureOut">
              <a:rPr lang="en-US" smtClean="0"/>
              <a:t>2/16/2014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60608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3525C8-B2FE-449A-BAFD-5952C002DEB4}" type="datetimeFigureOut">
              <a:rPr lang="en-US" smtClean="0"/>
              <a:t>2/16/2014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325141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3525C8-B2FE-449A-BAFD-5952C002DEB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279796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3525C8-B2FE-449A-BAFD-5952C002DEB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243542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525C8-B2FE-449A-BAFD-5952C002DEB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687435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525C8-B2FE-449A-BAFD-5952C002DEB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FE05F-93FB-4E5B-BC94-563193DC8F19}" type="slidenum">
              <a:rPr lang="en-US" smtClean="0"/>
              <a:t>‹#›</a:t>
            </a:fld>
            <a:endParaRPr lang="en-US"/>
          </a:p>
        </p:txBody>
      </p:sp>
    </p:spTree>
    <p:extLst>
      <p:ext uri="{BB962C8B-B14F-4D97-AF65-F5344CB8AC3E}">
        <p14:creationId xmlns:p14="http://schemas.microsoft.com/office/powerpoint/2010/main" val="163669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525C8-B2FE-449A-BAFD-5952C002DEB4}" type="datetimeFigureOut">
              <a:rPr lang="en-US" smtClean="0"/>
              <a:t>2/16/2014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FE05F-93FB-4E5B-BC94-563193DC8F19}" type="slidenum">
              <a:rPr lang="en-US" smtClean="0"/>
              <a:t>‹#›</a:t>
            </a:fld>
            <a:endParaRPr lang="en-US"/>
          </a:p>
        </p:txBody>
      </p:sp>
    </p:spTree>
    <p:extLst>
      <p:ext uri="{BB962C8B-B14F-4D97-AF65-F5344CB8AC3E}">
        <p14:creationId xmlns:p14="http://schemas.microsoft.com/office/powerpoint/2010/main" val="3655317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1.emf"/><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emf"/><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1.xml"/><Relationship Id="rId7" Type="http://schemas.openxmlformats.org/officeDocument/2006/relationships/image" Target="../media/image31.tif"/><Relationship Id="rId2" Type="http://schemas.microsoft.com/office/2007/relationships/media" Target="../media/media1.mp4"/><Relationship Id="rId1" Type="http://schemas.openxmlformats.org/officeDocument/2006/relationships/video" Target="NULL" TargetMode="External"/><Relationship Id="rId6" Type="http://schemas.microsoft.com/office/2007/relationships/hdphoto" Target="../media/hdphoto1.wdp"/><Relationship Id="rId5" Type="http://schemas.openxmlformats.org/officeDocument/2006/relationships/image" Target="../media/image3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7.emf"/><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2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emf"/></Relationships>
</file>

<file path=ppt/slides/_rels/slide2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17" y="688404"/>
            <a:ext cx="12191999" cy="2387600"/>
          </a:xfrm>
        </p:spPr>
        <p:txBody>
          <a:bodyPr>
            <a:normAutofit/>
          </a:bodyPr>
          <a:lstStyle/>
          <a:p>
            <a:pPr algn="l"/>
            <a:r>
              <a:rPr lang="en-US" dirty="0" smtClean="0"/>
              <a:t>The importance of mixed selectivity in complex cognitive tasks</a:t>
            </a:r>
            <a:endParaRPr lang="en-US" dirty="0"/>
          </a:p>
        </p:txBody>
      </p:sp>
      <p:sp>
        <p:nvSpPr>
          <p:cNvPr id="3" name="Subtitle 2"/>
          <p:cNvSpPr>
            <a:spLocks noGrp="1"/>
          </p:cNvSpPr>
          <p:nvPr>
            <p:ph type="subTitle" idx="1"/>
          </p:nvPr>
        </p:nvSpPr>
        <p:spPr>
          <a:xfrm>
            <a:off x="0" y="3449875"/>
            <a:ext cx="12191999" cy="425213"/>
          </a:xfrm>
        </p:spPr>
        <p:txBody>
          <a:bodyPr>
            <a:normAutofit fontScale="85000" lnSpcReduction="10000"/>
          </a:bodyPr>
          <a:lstStyle/>
          <a:p>
            <a:r>
              <a:rPr lang="en-US" dirty="0" err="1" smtClean="0"/>
              <a:t>Mattia</a:t>
            </a:r>
            <a:r>
              <a:rPr lang="en-US" dirty="0" smtClean="0"/>
              <a:t> </a:t>
            </a:r>
            <a:r>
              <a:rPr lang="en-US" dirty="0" err="1" smtClean="0"/>
              <a:t>Rigotti</a:t>
            </a:r>
            <a:r>
              <a:rPr lang="en-US" dirty="0" smtClean="0"/>
              <a:t> - </a:t>
            </a:r>
            <a:r>
              <a:rPr lang="en-US" dirty="0" err="1" smtClean="0"/>
              <a:t>Omri</a:t>
            </a:r>
            <a:r>
              <a:rPr lang="en-US" dirty="0" smtClean="0"/>
              <a:t> Barak - Melissa R. Warden - Xiao-Jing Wang - Nathaniel D. </a:t>
            </a:r>
            <a:r>
              <a:rPr lang="en-US" dirty="0" err="1" smtClean="0"/>
              <a:t>Daw</a:t>
            </a:r>
            <a:r>
              <a:rPr lang="en-US" dirty="0" smtClean="0"/>
              <a:t> - Earl K. Miller - Stefano </a:t>
            </a:r>
            <a:r>
              <a:rPr lang="en-US" dirty="0" err="1" smtClean="0"/>
              <a:t>Fusi</a:t>
            </a:r>
            <a:endParaRPr lang="en-US" dirty="0"/>
          </a:p>
        </p:txBody>
      </p:sp>
      <p:pic>
        <p:nvPicPr>
          <p:cNvPr id="4" name="Picture 3"/>
          <p:cNvPicPr>
            <a:picLocks noChangeAspect="1"/>
          </p:cNvPicPr>
          <p:nvPr/>
        </p:nvPicPr>
        <p:blipFill>
          <a:blip r:embed="rId3"/>
          <a:stretch>
            <a:fillRect/>
          </a:stretch>
        </p:blipFill>
        <p:spPr>
          <a:xfrm>
            <a:off x="359923" y="3875088"/>
            <a:ext cx="1607901" cy="1814496"/>
          </a:xfrm>
          <a:prstGeom prst="rect">
            <a:avLst/>
          </a:prstGeom>
        </p:spPr>
      </p:pic>
      <p:pic>
        <p:nvPicPr>
          <p:cNvPr id="5" name="Picture 4"/>
          <p:cNvPicPr>
            <a:picLocks noChangeAspect="1"/>
          </p:cNvPicPr>
          <p:nvPr/>
        </p:nvPicPr>
        <p:blipFill>
          <a:blip r:embed="rId4"/>
          <a:stretch>
            <a:fillRect/>
          </a:stretch>
        </p:blipFill>
        <p:spPr>
          <a:xfrm>
            <a:off x="1954695" y="3875088"/>
            <a:ext cx="1607901" cy="1814496"/>
          </a:xfrm>
          <a:prstGeom prst="rect">
            <a:avLst/>
          </a:prstGeom>
        </p:spPr>
      </p:pic>
      <p:pic>
        <p:nvPicPr>
          <p:cNvPr id="6" name="Picture 5"/>
          <p:cNvPicPr>
            <a:picLocks noChangeAspect="1"/>
          </p:cNvPicPr>
          <p:nvPr/>
        </p:nvPicPr>
        <p:blipFill rotWithShape="1">
          <a:blip r:embed="rId5"/>
          <a:srcRect b="34068"/>
          <a:stretch/>
        </p:blipFill>
        <p:spPr>
          <a:xfrm>
            <a:off x="3549467" y="3875088"/>
            <a:ext cx="1607901" cy="1814496"/>
          </a:xfrm>
          <a:prstGeom prst="rect">
            <a:avLst/>
          </a:prstGeom>
        </p:spPr>
      </p:pic>
      <p:pic>
        <p:nvPicPr>
          <p:cNvPr id="7" name="Picture 6"/>
          <p:cNvPicPr>
            <a:picLocks noChangeAspect="1"/>
          </p:cNvPicPr>
          <p:nvPr/>
        </p:nvPicPr>
        <p:blipFill>
          <a:blip r:embed="rId6"/>
          <a:stretch>
            <a:fillRect/>
          </a:stretch>
        </p:blipFill>
        <p:spPr>
          <a:xfrm>
            <a:off x="5144239" y="3875088"/>
            <a:ext cx="1607901" cy="1814496"/>
          </a:xfrm>
          <a:prstGeom prst="rect">
            <a:avLst/>
          </a:prstGeom>
        </p:spPr>
      </p:pic>
      <p:pic>
        <p:nvPicPr>
          <p:cNvPr id="8" name="Picture 7"/>
          <p:cNvPicPr>
            <a:picLocks noChangeAspect="1"/>
          </p:cNvPicPr>
          <p:nvPr/>
        </p:nvPicPr>
        <p:blipFill rotWithShape="1">
          <a:blip r:embed="rId7"/>
          <a:srcRect l="64972"/>
          <a:stretch/>
        </p:blipFill>
        <p:spPr>
          <a:xfrm>
            <a:off x="6739011" y="3875088"/>
            <a:ext cx="1607901" cy="1814496"/>
          </a:xfrm>
          <a:prstGeom prst="rect">
            <a:avLst/>
          </a:prstGeom>
        </p:spPr>
      </p:pic>
      <p:pic>
        <p:nvPicPr>
          <p:cNvPr id="9" name="Picture 8"/>
          <p:cNvPicPr>
            <a:picLocks noChangeAspect="1"/>
          </p:cNvPicPr>
          <p:nvPr/>
        </p:nvPicPr>
        <p:blipFill>
          <a:blip r:embed="rId8"/>
          <a:stretch>
            <a:fillRect/>
          </a:stretch>
        </p:blipFill>
        <p:spPr>
          <a:xfrm>
            <a:off x="8333783" y="3879834"/>
            <a:ext cx="1607901" cy="1809750"/>
          </a:xfrm>
          <a:prstGeom prst="rect">
            <a:avLst/>
          </a:prstGeom>
        </p:spPr>
      </p:pic>
      <p:pic>
        <p:nvPicPr>
          <p:cNvPr id="10" name="Picture 9"/>
          <p:cNvPicPr>
            <a:picLocks noChangeAspect="1"/>
          </p:cNvPicPr>
          <p:nvPr/>
        </p:nvPicPr>
        <p:blipFill>
          <a:blip r:embed="rId9"/>
          <a:stretch>
            <a:fillRect/>
          </a:stretch>
        </p:blipFill>
        <p:spPr>
          <a:xfrm>
            <a:off x="9935423" y="3878170"/>
            <a:ext cx="1601034" cy="1811414"/>
          </a:xfrm>
          <a:prstGeom prst="rect">
            <a:avLst/>
          </a:prstGeom>
        </p:spPr>
      </p:pic>
      <p:sp>
        <p:nvSpPr>
          <p:cNvPr id="11" name="TextBox 10"/>
          <p:cNvSpPr txBox="1"/>
          <p:nvPr/>
        </p:nvSpPr>
        <p:spPr>
          <a:xfrm>
            <a:off x="5469546" y="6488668"/>
            <a:ext cx="6790000" cy="369332"/>
          </a:xfrm>
          <a:prstGeom prst="rect">
            <a:avLst/>
          </a:prstGeom>
          <a:noFill/>
        </p:spPr>
        <p:txBody>
          <a:bodyPr wrap="none" rtlCol="0">
            <a:spAutoFit/>
          </a:bodyPr>
          <a:lstStyle/>
          <a:p>
            <a:r>
              <a:rPr lang="en-US" dirty="0" smtClean="0"/>
              <a:t>Presented by Nicco </a:t>
            </a:r>
            <a:r>
              <a:rPr lang="en-US" dirty="0" err="1" smtClean="0"/>
              <a:t>Reggente</a:t>
            </a:r>
            <a:r>
              <a:rPr lang="en-US" dirty="0" smtClean="0"/>
              <a:t> for BNS Cognitive Journal Club – 2/18/14</a:t>
            </a:r>
            <a:endParaRPr lang="en-US" dirty="0"/>
          </a:p>
        </p:txBody>
      </p:sp>
    </p:spTree>
    <p:extLst>
      <p:ext uri="{BB962C8B-B14F-4D97-AF65-F5344CB8AC3E}">
        <p14:creationId xmlns:p14="http://schemas.microsoft.com/office/powerpoint/2010/main" val="2070482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83120" y="1746496"/>
            <a:ext cx="8813260" cy="2138728"/>
          </a:xfrm>
          <a:prstGeom prst="rect">
            <a:avLst/>
          </a:prstGeom>
        </p:spPr>
      </p:pic>
      <p:sp>
        <p:nvSpPr>
          <p:cNvPr id="3" name="TextBox 2"/>
          <p:cNvSpPr txBox="1"/>
          <p:nvPr/>
        </p:nvSpPr>
        <p:spPr>
          <a:xfrm>
            <a:off x="1467912" y="1800197"/>
            <a:ext cx="1295035" cy="2031325"/>
          </a:xfrm>
          <a:prstGeom prst="rect">
            <a:avLst/>
          </a:prstGeom>
          <a:noFill/>
        </p:spPr>
        <p:txBody>
          <a:bodyPr wrap="none" rtlCol="0">
            <a:spAutoFit/>
          </a:bodyPr>
          <a:lstStyle/>
          <a:p>
            <a:r>
              <a:rPr lang="en-US" dirty="0" smtClean="0"/>
              <a:t>Neuron 1</a:t>
            </a:r>
          </a:p>
          <a:p>
            <a:endParaRPr lang="en-US" dirty="0" smtClean="0"/>
          </a:p>
          <a:p>
            <a:r>
              <a:rPr lang="en-US" dirty="0" smtClean="0"/>
              <a:t>Neuron 2</a:t>
            </a:r>
          </a:p>
          <a:p>
            <a:endParaRPr lang="en-US" dirty="0" smtClean="0"/>
          </a:p>
          <a:p>
            <a:r>
              <a:rPr lang="en-US" dirty="0" smtClean="0"/>
              <a:t>Neuron 3</a:t>
            </a:r>
          </a:p>
          <a:p>
            <a:r>
              <a:rPr lang="en-US" dirty="0" smtClean="0"/>
              <a:t>…</a:t>
            </a:r>
          </a:p>
          <a:p>
            <a:r>
              <a:rPr lang="en-US" dirty="0" smtClean="0"/>
              <a:t>Neuron 237</a:t>
            </a:r>
          </a:p>
        </p:txBody>
      </p:sp>
      <p:sp>
        <p:nvSpPr>
          <p:cNvPr id="4" name="Rectangle 3"/>
          <p:cNvSpPr/>
          <p:nvPr/>
        </p:nvSpPr>
        <p:spPr>
          <a:xfrm>
            <a:off x="2762947" y="1929809"/>
            <a:ext cx="293914" cy="2285999"/>
          </a:xfrm>
          <a:prstGeom prst="rect">
            <a:avLst/>
          </a:prstGeom>
          <a:noFill/>
          <a:ln w="3810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ysClr val="windowText" lastClr="000000"/>
                </a:solidFill>
              </a:ln>
              <a:solidFill>
                <a:sysClr val="windowText" lastClr="000000"/>
              </a:solidFill>
            </a:endParaRPr>
          </a:p>
        </p:txBody>
      </p:sp>
      <p:sp>
        <p:nvSpPr>
          <p:cNvPr id="5" name="TextBox 4"/>
          <p:cNvSpPr txBox="1"/>
          <p:nvPr/>
        </p:nvSpPr>
        <p:spPr>
          <a:xfrm>
            <a:off x="2762947" y="930685"/>
            <a:ext cx="6759412" cy="923330"/>
          </a:xfrm>
          <a:prstGeom prst="rect">
            <a:avLst/>
          </a:prstGeom>
          <a:noFill/>
        </p:spPr>
        <p:txBody>
          <a:bodyPr wrap="square" rtlCol="0">
            <a:spAutoFit/>
          </a:bodyPr>
          <a:lstStyle/>
          <a:p>
            <a:pPr algn="ctr"/>
            <a:r>
              <a:rPr lang="en-US" b="1" dirty="0" smtClean="0"/>
              <a:t>Population Matrix</a:t>
            </a:r>
          </a:p>
          <a:p>
            <a:pPr algn="ctr"/>
            <a:r>
              <a:rPr lang="en-US" dirty="0" smtClean="0"/>
              <a:t>Rows are mean neuron firing rate(over 100-150 trials)</a:t>
            </a:r>
          </a:p>
          <a:p>
            <a:pPr algn="ctr"/>
            <a:r>
              <a:rPr lang="en-US" dirty="0" smtClean="0"/>
              <a:t>Columns are Time points</a:t>
            </a:r>
            <a:endParaRPr lang="en-US" dirty="0"/>
          </a:p>
        </p:txBody>
      </p:sp>
      <p:cxnSp>
        <p:nvCxnSpPr>
          <p:cNvPr id="7" name="Straight Arrow Connector 6"/>
          <p:cNvCxnSpPr/>
          <p:nvPr/>
        </p:nvCxnSpPr>
        <p:spPr>
          <a:xfrm flipH="1" flipV="1">
            <a:off x="3121561" y="4312239"/>
            <a:ext cx="396813" cy="3278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47771" y="4701035"/>
            <a:ext cx="7366958" cy="369332"/>
          </a:xfrm>
          <a:prstGeom prst="rect">
            <a:avLst/>
          </a:prstGeom>
          <a:noFill/>
        </p:spPr>
        <p:txBody>
          <a:bodyPr wrap="square" rtlCol="0">
            <a:spAutoFit/>
          </a:bodyPr>
          <a:lstStyle/>
          <a:p>
            <a:r>
              <a:rPr lang="en-US" dirty="0" smtClean="0"/>
              <a:t>Any 1 column(1 Time bin) serves as 1 point in N-Dimensional Space</a:t>
            </a:r>
            <a:endParaRPr lang="en-US" dirty="0"/>
          </a:p>
        </p:txBody>
      </p:sp>
      <p:sp>
        <p:nvSpPr>
          <p:cNvPr id="10" name="TextBox 9"/>
          <p:cNvSpPr txBox="1"/>
          <p:nvPr/>
        </p:nvSpPr>
        <p:spPr>
          <a:xfrm>
            <a:off x="3647771" y="5289797"/>
            <a:ext cx="7366958" cy="369332"/>
          </a:xfrm>
          <a:prstGeom prst="rect">
            <a:avLst/>
          </a:prstGeom>
          <a:noFill/>
        </p:spPr>
        <p:txBody>
          <a:bodyPr wrap="square" rtlCol="0">
            <a:spAutoFit/>
          </a:bodyPr>
          <a:lstStyle/>
          <a:p>
            <a:r>
              <a:rPr lang="en-US" dirty="0" smtClean="0"/>
              <a:t>We know the “onsets” of each condition. C=24, here.</a:t>
            </a:r>
            <a:endParaRPr lang="en-US" dirty="0"/>
          </a:p>
        </p:txBody>
      </p:sp>
      <p:sp>
        <p:nvSpPr>
          <p:cNvPr id="11" name="TextBox 10"/>
          <p:cNvSpPr txBox="1"/>
          <p:nvPr/>
        </p:nvSpPr>
        <p:spPr>
          <a:xfrm>
            <a:off x="0" y="0"/>
            <a:ext cx="1316771" cy="369332"/>
          </a:xfrm>
          <a:prstGeom prst="rect">
            <a:avLst/>
          </a:prstGeom>
          <a:noFill/>
        </p:spPr>
        <p:txBody>
          <a:bodyPr wrap="none" rtlCol="0">
            <a:spAutoFit/>
          </a:bodyPr>
          <a:lstStyle/>
          <a:p>
            <a:r>
              <a:rPr lang="en-US" b="1" dirty="0" smtClean="0"/>
              <a:t>Background</a:t>
            </a:r>
            <a:endParaRPr lang="en-US" b="1" dirty="0"/>
          </a:p>
        </p:txBody>
      </p:sp>
    </p:spTree>
    <p:extLst>
      <p:ext uri="{BB962C8B-B14F-4D97-AF65-F5344CB8AC3E}">
        <p14:creationId xmlns:p14="http://schemas.microsoft.com/office/powerpoint/2010/main" val="2435056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6211516" y="1800054"/>
            <a:ext cx="5045034" cy="3522602"/>
          </a:xfrm>
          <a:prstGeom prst="rect">
            <a:avLst/>
          </a:prstGeom>
        </p:spPr>
      </p:pic>
      <p:pic>
        <p:nvPicPr>
          <p:cNvPr id="14" name="Picture 13"/>
          <p:cNvPicPr>
            <a:picLocks noChangeAspect="1"/>
          </p:cNvPicPr>
          <p:nvPr/>
        </p:nvPicPr>
        <p:blipFill>
          <a:blip r:embed="rId4"/>
          <a:stretch>
            <a:fillRect/>
          </a:stretch>
        </p:blipFill>
        <p:spPr>
          <a:xfrm>
            <a:off x="1306780" y="1800054"/>
            <a:ext cx="5045034" cy="3480423"/>
          </a:xfrm>
          <a:prstGeom prst="rect">
            <a:avLst/>
          </a:prstGeom>
        </p:spPr>
      </p:pic>
      <p:sp>
        <p:nvSpPr>
          <p:cNvPr id="11" name="TextBox 10"/>
          <p:cNvSpPr txBox="1"/>
          <p:nvPr/>
        </p:nvSpPr>
        <p:spPr>
          <a:xfrm>
            <a:off x="2335176" y="1615389"/>
            <a:ext cx="1387929" cy="369332"/>
          </a:xfrm>
          <a:prstGeom prst="rect">
            <a:avLst/>
          </a:prstGeom>
          <a:noFill/>
        </p:spPr>
        <p:txBody>
          <a:bodyPr wrap="square" rtlCol="0">
            <a:spAutoFit/>
          </a:bodyPr>
          <a:lstStyle/>
          <a:p>
            <a:r>
              <a:rPr lang="en-US" dirty="0" smtClean="0"/>
              <a:t>Task A</a:t>
            </a:r>
            <a:endParaRPr lang="en-US" dirty="0"/>
          </a:p>
        </p:txBody>
      </p:sp>
      <p:sp>
        <p:nvSpPr>
          <p:cNvPr id="12" name="Rectangle 11"/>
          <p:cNvSpPr/>
          <p:nvPr/>
        </p:nvSpPr>
        <p:spPr>
          <a:xfrm>
            <a:off x="4268081" y="1615389"/>
            <a:ext cx="761362" cy="369332"/>
          </a:xfrm>
          <a:prstGeom prst="rect">
            <a:avLst/>
          </a:prstGeom>
        </p:spPr>
        <p:txBody>
          <a:bodyPr wrap="none">
            <a:spAutoFit/>
          </a:bodyPr>
          <a:lstStyle/>
          <a:p>
            <a:r>
              <a:rPr lang="en-US" dirty="0" smtClean="0"/>
              <a:t>Task B</a:t>
            </a:r>
            <a:endParaRPr lang="en-US" dirty="0"/>
          </a:p>
        </p:txBody>
      </p:sp>
      <p:sp>
        <p:nvSpPr>
          <p:cNvPr id="13" name="Rectangle 12"/>
          <p:cNvSpPr/>
          <p:nvPr/>
        </p:nvSpPr>
        <p:spPr>
          <a:xfrm>
            <a:off x="1992085" y="2066133"/>
            <a:ext cx="1910443" cy="677067"/>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endCxn id="11" idx="3"/>
          </p:cNvCxnSpPr>
          <p:nvPr/>
        </p:nvCxnSpPr>
        <p:spPr>
          <a:xfrm flipH="1">
            <a:off x="3723105" y="1045028"/>
            <a:ext cx="544976" cy="75502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1676112" y="719492"/>
            <a:ext cx="8850086" cy="369332"/>
          </a:xfrm>
          <a:prstGeom prst="rect">
            <a:avLst/>
          </a:prstGeom>
          <a:noFill/>
        </p:spPr>
        <p:txBody>
          <a:bodyPr wrap="square" rtlCol="0">
            <a:spAutoFit/>
          </a:bodyPr>
          <a:lstStyle/>
          <a:p>
            <a:r>
              <a:rPr lang="en-US" dirty="0" smtClean="0"/>
              <a:t>Neuron 1’s noiseless vs. noisy , consistent vs. inconsistent firing across all instances of Task A</a:t>
            </a:r>
          </a:p>
        </p:txBody>
      </p:sp>
      <p:cxnSp>
        <p:nvCxnSpPr>
          <p:cNvPr id="19" name="Straight Connector 18"/>
          <p:cNvCxnSpPr/>
          <p:nvPr/>
        </p:nvCxnSpPr>
        <p:spPr>
          <a:xfrm flipV="1">
            <a:off x="2269862" y="2066133"/>
            <a:ext cx="0" cy="677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85548" y="2066133"/>
            <a:ext cx="0" cy="677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95791" y="2066133"/>
            <a:ext cx="0" cy="677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189705" y="2066133"/>
            <a:ext cx="0" cy="677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456405" y="2066133"/>
            <a:ext cx="0" cy="677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236" y="5933562"/>
            <a:ext cx="10205357" cy="1231106"/>
          </a:xfrm>
          <a:prstGeom prst="rect">
            <a:avLst/>
          </a:prstGeom>
          <a:noFill/>
        </p:spPr>
        <p:txBody>
          <a:bodyPr wrap="square" rtlCol="0">
            <a:spAutoFit/>
          </a:bodyPr>
          <a:lstStyle/>
          <a:p>
            <a:r>
              <a:rPr lang="en-US" sz="1400" dirty="0" err="1"/>
              <a:t>neuron_differentiation</a:t>
            </a:r>
            <a:r>
              <a:rPr lang="en-US" sz="1400" dirty="0"/>
              <a:t>=[1:4];</a:t>
            </a:r>
          </a:p>
          <a:p>
            <a:r>
              <a:rPr lang="en-US" sz="1400" dirty="0" err="1"/>
              <a:t>no_noise</a:t>
            </a:r>
            <a:r>
              <a:rPr lang="en-US" sz="1400" dirty="0"/>
              <a:t>=[</a:t>
            </a:r>
            <a:r>
              <a:rPr lang="en-US" sz="1400" dirty="0" err="1"/>
              <a:t>repmat</a:t>
            </a:r>
            <a:r>
              <a:rPr lang="en-US" sz="1400" dirty="0"/>
              <a:t>([ones(4,1).*</a:t>
            </a:r>
            <a:r>
              <a:rPr lang="en-US" sz="1400" dirty="0" err="1"/>
              <a:t>neuron_differentiation</a:t>
            </a:r>
            <a:r>
              <a:rPr lang="en-US" sz="1400" dirty="0"/>
              <a:t>'],1,10)  ,   </a:t>
            </a:r>
            <a:r>
              <a:rPr lang="en-US" sz="1400" dirty="0" err="1"/>
              <a:t>repmat</a:t>
            </a:r>
            <a:r>
              <a:rPr lang="en-US" sz="1400" dirty="0"/>
              <a:t>([ones(4,1).*</a:t>
            </a:r>
            <a:r>
              <a:rPr lang="en-US" sz="1400" dirty="0" err="1"/>
              <a:t>neuron_differentiation</a:t>
            </a:r>
            <a:r>
              <a:rPr lang="en-US" sz="1400" dirty="0"/>
              <a:t>'*2],1,10)];</a:t>
            </a:r>
          </a:p>
          <a:p>
            <a:r>
              <a:rPr lang="en-US" sz="1400" dirty="0" err="1"/>
              <a:t>noiseamp</a:t>
            </a:r>
            <a:r>
              <a:rPr lang="en-US" sz="1400" dirty="0"/>
              <a:t> = .2; </a:t>
            </a:r>
          </a:p>
          <a:p>
            <a:r>
              <a:rPr lang="en-US" sz="1400" dirty="0" err="1"/>
              <a:t>with_noise</a:t>
            </a:r>
            <a:r>
              <a:rPr lang="en-US" sz="1400" dirty="0"/>
              <a:t>=</a:t>
            </a:r>
            <a:r>
              <a:rPr lang="en-US" sz="1400" dirty="0" err="1"/>
              <a:t>no_noise</a:t>
            </a:r>
            <a:r>
              <a:rPr lang="en-US" sz="1400" dirty="0"/>
              <a:t> + </a:t>
            </a:r>
            <a:r>
              <a:rPr lang="en-US" sz="1400" dirty="0" err="1"/>
              <a:t>noiseamp</a:t>
            </a:r>
            <a:r>
              <a:rPr lang="en-US" sz="1400" dirty="0"/>
              <a:t>*</a:t>
            </a:r>
            <a:r>
              <a:rPr lang="en-US" sz="1400" dirty="0" err="1"/>
              <a:t>randn</a:t>
            </a:r>
            <a:r>
              <a:rPr lang="en-US" sz="1400" dirty="0"/>
              <a:t>(size(</a:t>
            </a:r>
            <a:r>
              <a:rPr lang="en-US" sz="1400" dirty="0" err="1"/>
              <a:t>no_noise</a:t>
            </a:r>
            <a:r>
              <a:rPr lang="en-US" sz="1400" dirty="0"/>
              <a:t>));</a:t>
            </a:r>
          </a:p>
          <a:p>
            <a:endParaRPr lang="en-US" dirty="0"/>
          </a:p>
        </p:txBody>
      </p:sp>
      <p:cxnSp>
        <p:nvCxnSpPr>
          <p:cNvPr id="26" name="Straight Arrow Connector 25"/>
          <p:cNvCxnSpPr/>
          <p:nvPr/>
        </p:nvCxnSpPr>
        <p:spPr>
          <a:xfrm>
            <a:off x="7278005" y="1178067"/>
            <a:ext cx="481998" cy="62198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937448" y="2828345"/>
            <a:ext cx="738664" cy="921313"/>
          </a:xfrm>
          <a:prstGeom prst="rect">
            <a:avLst/>
          </a:prstGeom>
          <a:noFill/>
        </p:spPr>
        <p:txBody>
          <a:bodyPr vert="vert270" wrap="square" rtlCol="0">
            <a:spAutoFit/>
          </a:bodyPr>
          <a:lstStyle/>
          <a:p>
            <a:pPr algn="r"/>
            <a:r>
              <a:rPr lang="en-US" b="1" dirty="0" smtClean="0"/>
              <a:t>Neurons</a:t>
            </a:r>
          </a:p>
          <a:p>
            <a:pPr algn="r"/>
            <a:endParaRPr lang="en-US" dirty="0"/>
          </a:p>
        </p:txBody>
      </p:sp>
      <p:pic>
        <p:nvPicPr>
          <p:cNvPr id="31" name="Picture 30"/>
          <p:cNvPicPr>
            <a:picLocks noChangeAspect="1"/>
          </p:cNvPicPr>
          <p:nvPr/>
        </p:nvPicPr>
        <p:blipFill>
          <a:blip r:embed="rId5"/>
          <a:stretch>
            <a:fillRect/>
          </a:stretch>
        </p:blipFill>
        <p:spPr>
          <a:xfrm>
            <a:off x="6220048" y="1800054"/>
            <a:ext cx="5018566" cy="3538406"/>
          </a:xfrm>
          <a:prstGeom prst="rect">
            <a:avLst/>
          </a:prstGeom>
        </p:spPr>
      </p:pic>
      <p:sp>
        <p:nvSpPr>
          <p:cNvPr id="25" name="Rectangle 24"/>
          <p:cNvSpPr/>
          <p:nvPr/>
        </p:nvSpPr>
        <p:spPr>
          <a:xfrm>
            <a:off x="6906986" y="2066133"/>
            <a:ext cx="1861458" cy="677067"/>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0" y="8260"/>
            <a:ext cx="2501967" cy="369332"/>
          </a:xfrm>
          <a:prstGeom prst="rect">
            <a:avLst/>
          </a:prstGeom>
        </p:spPr>
        <p:txBody>
          <a:bodyPr wrap="none">
            <a:spAutoFit/>
          </a:bodyPr>
          <a:lstStyle/>
          <a:p>
            <a:r>
              <a:rPr lang="en-US" b="1" dirty="0" smtClean="0"/>
              <a:t>The importance of noise</a:t>
            </a:r>
            <a:endParaRPr lang="en-US" b="1" dirty="0"/>
          </a:p>
        </p:txBody>
      </p:sp>
    </p:spTree>
    <p:extLst>
      <p:ext uri="{BB962C8B-B14F-4D97-AF65-F5344CB8AC3E}">
        <p14:creationId xmlns:p14="http://schemas.microsoft.com/office/powerpoint/2010/main" val="424846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39" name="Picture 38"/>
          <p:cNvPicPr>
            <a:picLocks noChangeAspect="1"/>
          </p:cNvPicPr>
          <p:nvPr/>
        </p:nvPicPr>
        <p:blipFill>
          <a:blip r:embed="rId3"/>
          <a:stretch>
            <a:fillRect/>
          </a:stretch>
        </p:blipFill>
        <p:spPr>
          <a:xfrm>
            <a:off x="-420825" y="1107564"/>
            <a:ext cx="6506873" cy="4883172"/>
          </a:xfrm>
          <a:prstGeom prst="rect">
            <a:avLst/>
          </a:prstGeom>
        </p:spPr>
      </p:pic>
      <p:sp>
        <p:nvSpPr>
          <p:cNvPr id="3" name="Rectangle 2"/>
          <p:cNvSpPr/>
          <p:nvPr/>
        </p:nvSpPr>
        <p:spPr>
          <a:xfrm>
            <a:off x="-74428" y="6334780"/>
            <a:ext cx="9742968" cy="523220"/>
          </a:xfrm>
          <a:prstGeom prst="rect">
            <a:avLst/>
          </a:prstGeom>
        </p:spPr>
        <p:txBody>
          <a:bodyPr wrap="square">
            <a:spAutoFit/>
          </a:bodyPr>
          <a:lstStyle/>
          <a:p>
            <a:r>
              <a:rPr lang="pt-BR" sz="1400" dirty="0" smtClean="0"/>
              <a:t>plot3([no_noise(1,1:3),no_noise(1,11:13)],[no_noise(2,1:3),no_noise(2,11:13)],[no_noise(3,1:3),no_noise(3,11:13)])</a:t>
            </a:r>
            <a:endParaRPr lang="en-US" sz="1400" dirty="0" smtClean="0"/>
          </a:p>
          <a:p>
            <a:r>
              <a:rPr lang="en-US" sz="1400" dirty="0" smtClean="0"/>
              <a:t>plot3([</a:t>
            </a:r>
            <a:r>
              <a:rPr lang="en-US" sz="1400" dirty="0" err="1" smtClean="0"/>
              <a:t>with_noise</a:t>
            </a:r>
            <a:r>
              <a:rPr lang="en-US" sz="1400" dirty="0" smtClean="0"/>
              <a:t>(1,1:3),</a:t>
            </a:r>
            <a:r>
              <a:rPr lang="en-US" sz="1400" dirty="0" err="1" smtClean="0"/>
              <a:t>with_noise</a:t>
            </a:r>
            <a:r>
              <a:rPr lang="en-US" sz="1400" dirty="0" smtClean="0"/>
              <a:t>(1,11:13)],[</a:t>
            </a:r>
            <a:r>
              <a:rPr lang="en-US" sz="1400" dirty="0" err="1" smtClean="0"/>
              <a:t>with_noise</a:t>
            </a:r>
            <a:r>
              <a:rPr lang="en-US" sz="1400" dirty="0" smtClean="0"/>
              <a:t>(2,1:3),</a:t>
            </a:r>
            <a:r>
              <a:rPr lang="en-US" sz="1400" dirty="0" err="1" smtClean="0"/>
              <a:t>with_noise</a:t>
            </a:r>
            <a:r>
              <a:rPr lang="en-US" sz="1400" dirty="0" smtClean="0"/>
              <a:t>(2,11:13)],[</a:t>
            </a:r>
            <a:r>
              <a:rPr lang="en-US" sz="1400" dirty="0" err="1" smtClean="0"/>
              <a:t>with_noise</a:t>
            </a:r>
            <a:r>
              <a:rPr lang="en-US" sz="1400" dirty="0" smtClean="0"/>
              <a:t>(3,1:3),</a:t>
            </a:r>
            <a:r>
              <a:rPr lang="en-US" sz="1400" dirty="0" err="1" smtClean="0"/>
              <a:t>with_noise</a:t>
            </a:r>
            <a:r>
              <a:rPr lang="en-US" sz="1400" dirty="0" smtClean="0"/>
              <a:t>(3,11:13)],'r')</a:t>
            </a:r>
            <a:endParaRPr lang="en-US" sz="1400" dirty="0"/>
          </a:p>
        </p:txBody>
      </p:sp>
      <p:cxnSp>
        <p:nvCxnSpPr>
          <p:cNvPr id="7" name="Straight Arrow Connector 6"/>
          <p:cNvCxnSpPr/>
          <p:nvPr/>
        </p:nvCxnSpPr>
        <p:spPr>
          <a:xfrm flipH="1">
            <a:off x="3481071" y="1586582"/>
            <a:ext cx="1286539" cy="3827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767610" y="1124917"/>
            <a:ext cx="3838353" cy="923330"/>
          </a:xfrm>
          <a:prstGeom prst="rect">
            <a:avLst/>
          </a:prstGeom>
          <a:noFill/>
        </p:spPr>
        <p:txBody>
          <a:bodyPr wrap="square" rtlCol="0">
            <a:spAutoFit/>
          </a:bodyPr>
          <a:lstStyle/>
          <a:p>
            <a:r>
              <a:rPr lang="en-US" dirty="0" smtClean="0"/>
              <a:t>A point in N(3)-dimensional space that illustrates 3 neurons’ representation of Task A</a:t>
            </a:r>
            <a:endParaRPr lang="en-US" dirty="0"/>
          </a:p>
        </p:txBody>
      </p:sp>
      <p:cxnSp>
        <p:nvCxnSpPr>
          <p:cNvPr id="27" name="Straight Arrow Connector 26"/>
          <p:cNvCxnSpPr/>
          <p:nvPr/>
        </p:nvCxnSpPr>
        <p:spPr>
          <a:xfrm flipH="1">
            <a:off x="3045135" y="4131306"/>
            <a:ext cx="2792817" cy="779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86048" y="3985627"/>
            <a:ext cx="769378" cy="369332"/>
          </a:xfrm>
          <a:prstGeom prst="rect">
            <a:avLst/>
          </a:prstGeom>
        </p:spPr>
        <p:txBody>
          <a:bodyPr wrap="none">
            <a:spAutoFit/>
          </a:bodyPr>
          <a:lstStyle/>
          <a:p>
            <a:r>
              <a:rPr lang="en-US" dirty="0" smtClean="0"/>
              <a:t>Task B</a:t>
            </a:r>
            <a:endParaRPr lang="en-US" dirty="0"/>
          </a:p>
        </p:txBody>
      </p:sp>
      <p:sp>
        <p:nvSpPr>
          <p:cNvPr id="18" name="Oval 17"/>
          <p:cNvSpPr/>
          <p:nvPr/>
        </p:nvSpPr>
        <p:spPr>
          <a:xfrm>
            <a:off x="2577304" y="2540411"/>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2049221" y="2143020"/>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630466" y="1973819"/>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843117" y="4479775"/>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188282" y="3092924"/>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2906912" y="3174378"/>
            <a:ext cx="9356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2750968" y="4536482"/>
            <a:ext cx="127590" cy="14885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0" y="0"/>
            <a:ext cx="2703945" cy="369332"/>
          </a:xfrm>
          <a:prstGeom prst="rect">
            <a:avLst/>
          </a:prstGeom>
          <a:noFill/>
        </p:spPr>
        <p:txBody>
          <a:bodyPr wrap="none" rtlCol="0">
            <a:spAutoFit/>
          </a:bodyPr>
          <a:lstStyle/>
          <a:p>
            <a:r>
              <a:rPr lang="en-US" b="1" dirty="0" smtClean="0"/>
              <a:t>The importance of “noise”</a:t>
            </a:r>
            <a:endParaRPr lang="en-US" b="1" dirty="0"/>
          </a:p>
        </p:txBody>
      </p:sp>
      <p:pic>
        <p:nvPicPr>
          <p:cNvPr id="46" name="Picture 45"/>
          <p:cNvPicPr>
            <a:picLocks noChangeAspect="1"/>
          </p:cNvPicPr>
          <p:nvPr/>
        </p:nvPicPr>
        <p:blipFill>
          <a:blip r:embed="rId4"/>
          <a:stretch>
            <a:fillRect/>
          </a:stretch>
        </p:blipFill>
        <p:spPr>
          <a:xfrm>
            <a:off x="7517536" y="1586582"/>
            <a:ext cx="4822904" cy="4122747"/>
          </a:xfrm>
          <a:prstGeom prst="rect">
            <a:avLst/>
          </a:prstGeom>
        </p:spPr>
      </p:pic>
    </p:spTree>
    <p:extLst>
      <p:ext uri="{BB962C8B-B14F-4D97-AF65-F5344CB8AC3E}">
        <p14:creationId xmlns:p14="http://schemas.microsoft.com/office/powerpoint/2010/main" val="248427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473648" y="804578"/>
            <a:ext cx="5367252" cy="5586323"/>
          </a:xfrm>
          <a:prstGeom prst="rect">
            <a:avLst/>
          </a:prstGeom>
        </p:spPr>
      </p:pic>
      <p:sp>
        <p:nvSpPr>
          <p:cNvPr id="5" name="TextBox 4"/>
          <p:cNvSpPr txBox="1"/>
          <p:nvPr/>
        </p:nvSpPr>
        <p:spPr>
          <a:xfrm>
            <a:off x="0" y="0"/>
            <a:ext cx="2341282" cy="369332"/>
          </a:xfrm>
          <a:prstGeom prst="rect">
            <a:avLst/>
          </a:prstGeom>
          <a:noFill/>
        </p:spPr>
        <p:txBody>
          <a:bodyPr wrap="none" rtlCol="0">
            <a:spAutoFit/>
          </a:bodyPr>
          <a:lstStyle/>
          <a:p>
            <a:r>
              <a:rPr lang="en-US" b="1" dirty="0" smtClean="0"/>
              <a:t>Populations and Space</a:t>
            </a:r>
            <a:endParaRPr lang="en-US" b="1" dirty="0"/>
          </a:p>
        </p:txBody>
      </p:sp>
    </p:spTree>
    <p:extLst>
      <p:ext uri="{BB962C8B-B14F-4D97-AF65-F5344CB8AC3E}">
        <p14:creationId xmlns:p14="http://schemas.microsoft.com/office/powerpoint/2010/main" val="798721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34289"/>
          <a:stretch/>
        </p:blipFill>
        <p:spPr>
          <a:xfrm>
            <a:off x="473402" y="1503616"/>
            <a:ext cx="3962732" cy="3746571"/>
          </a:xfrm>
          <a:prstGeom prst="rect">
            <a:avLst/>
          </a:prstGeom>
        </p:spPr>
      </p:pic>
      <p:sp>
        <p:nvSpPr>
          <p:cNvPr id="3" name="TextBox 2"/>
          <p:cNvSpPr txBox="1"/>
          <p:nvPr/>
        </p:nvSpPr>
        <p:spPr>
          <a:xfrm>
            <a:off x="4436134" y="1507858"/>
            <a:ext cx="7755866" cy="646331"/>
          </a:xfrm>
          <a:prstGeom prst="rect">
            <a:avLst/>
          </a:prstGeom>
          <a:noFill/>
        </p:spPr>
        <p:txBody>
          <a:bodyPr wrap="square" rtlCol="0">
            <a:spAutoFit/>
          </a:bodyPr>
          <a:lstStyle/>
          <a:p>
            <a:r>
              <a:rPr lang="en-US" b="1" dirty="0" smtClean="0"/>
              <a:t>Neuron 1 </a:t>
            </a:r>
            <a:r>
              <a:rPr lang="en-US" dirty="0" smtClean="0"/>
              <a:t>will increase firing only when parameter A increases. Keeping A fixed and modulating B will not change the response. Vice versa for </a:t>
            </a:r>
            <a:r>
              <a:rPr lang="en-US" b="1" dirty="0" smtClean="0"/>
              <a:t>Neuron 2. </a:t>
            </a:r>
            <a:endParaRPr lang="en-US" b="1" dirty="0"/>
          </a:p>
        </p:txBody>
      </p:sp>
      <p:sp>
        <p:nvSpPr>
          <p:cNvPr id="5" name="TextBox 4"/>
          <p:cNvSpPr txBox="1"/>
          <p:nvPr/>
        </p:nvSpPr>
        <p:spPr>
          <a:xfrm>
            <a:off x="4436135" y="2832656"/>
            <a:ext cx="7755865" cy="646331"/>
          </a:xfrm>
          <a:prstGeom prst="rect">
            <a:avLst/>
          </a:prstGeom>
          <a:noFill/>
        </p:spPr>
        <p:txBody>
          <a:bodyPr wrap="square" rtlCol="0">
            <a:spAutoFit/>
          </a:bodyPr>
          <a:lstStyle/>
          <a:p>
            <a:r>
              <a:rPr lang="en-US" b="1" dirty="0" smtClean="0"/>
              <a:t>Neuron 3 </a:t>
            </a:r>
            <a:r>
              <a:rPr lang="en-US" dirty="0" smtClean="0"/>
              <a:t>can be thought of as changing its firing rate as a linear function of A and B together. </a:t>
            </a:r>
            <a:endParaRPr lang="en-US" b="1" dirty="0"/>
          </a:p>
        </p:txBody>
      </p:sp>
      <p:sp>
        <p:nvSpPr>
          <p:cNvPr id="6" name="Rectangle 5"/>
          <p:cNvSpPr/>
          <p:nvPr/>
        </p:nvSpPr>
        <p:spPr>
          <a:xfrm>
            <a:off x="4436133" y="4068773"/>
            <a:ext cx="7755865" cy="646331"/>
          </a:xfrm>
          <a:prstGeom prst="rect">
            <a:avLst/>
          </a:prstGeom>
        </p:spPr>
        <p:txBody>
          <a:bodyPr wrap="square">
            <a:spAutoFit/>
          </a:bodyPr>
          <a:lstStyle/>
          <a:p>
            <a:r>
              <a:rPr lang="en-US" b="1" dirty="0" smtClean="0"/>
              <a:t>Neuron 4 </a:t>
            </a:r>
            <a:r>
              <a:rPr lang="en-US" dirty="0" smtClean="0"/>
              <a:t>changes its firing rate as a non-linear function of A and B together. That is: the same firing rate can be elicited by several difference A/B </a:t>
            </a:r>
            <a:r>
              <a:rPr lang="en-US" dirty="0" err="1" smtClean="0"/>
              <a:t>combintations</a:t>
            </a:r>
            <a:r>
              <a:rPr lang="en-US" dirty="0" smtClean="0"/>
              <a:t>.</a:t>
            </a:r>
            <a:endParaRPr lang="en-US" b="1" dirty="0"/>
          </a:p>
        </p:txBody>
      </p:sp>
      <p:sp>
        <p:nvSpPr>
          <p:cNvPr id="7" name="TextBox 6"/>
          <p:cNvSpPr txBox="1"/>
          <p:nvPr/>
        </p:nvSpPr>
        <p:spPr>
          <a:xfrm>
            <a:off x="0" y="-7674"/>
            <a:ext cx="5358583" cy="369332"/>
          </a:xfrm>
          <a:prstGeom prst="rect">
            <a:avLst/>
          </a:prstGeom>
          <a:noFill/>
        </p:spPr>
        <p:txBody>
          <a:bodyPr wrap="none" rtlCol="0">
            <a:spAutoFit/>
          </a:bodyPr>
          <a:lstStyle/>
          <a:p>
            <a:r>
              <a:rPr lang="en-US" b="1" dirty="0" smtClean="0"/>
              <a:t>Pure vs. Linear-Mixed vs. Non-Linear Mixed Selectivity</a:t>
            </a:r>
            <a:endParaRPr lang="en-US" b="1" dirty="0"/>
          </a:p>
        </p:txBody>
      </p:sp>
    </p:spTree>
    <p:extLst>
      <p:ext uri="{BB962C8B-B14F-4D97-AF65-F5344CB8AC3E}">
        <p14:creationId xmlns:p14="http://schemas.microsoft.com/office/powerpoint/2010/main" val="163704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3326" y="533452"/>
            <a:ext cx="4608103" cy="3458215"/>
          </a:xfrm>
          <a:prstGeom prst="rect">
            <a:avLst/>
          </a:prstGeom>
        </p:spPr>
      </p:pic>
      <p:pic>
        <p:nvPicPr>
          <p:cNvPr id="7" name="Picture 6"/>
          <p:cNvPicPr>
            <a:picLocks noChangeAspect="1"/>
          </p:cNvPicPr>
          <p:nvPr/>
        </p:nvPicPr>
        <p:blipFill>
          <a:blip r:embed="rId4"/>
          <a:stretch>
            <a:fillRect/>
          </a:stretch>
        </p:blipFill>
        <p:spPr>
          <a:xfrm>
            <a:off x="7526804" y="490622"/>
            <a:ext cx="4310743" cy="3235056"/>
          </a:xfrm>
          <a:prstGeom prst="rect">
            <a:avLst/>
          </a:prstGeom>
        </p:spPr>
      </p:pic>
      <p:pic>
        <p:nvPicPr>
          <p:cNvPr id="8" name="Picture 7"/>
          <p:cNvPicPr>
            <a:picLocks noChangeAspect="1"/>
          </p:cNvPicPr>
          <p:nvPr/>
        </p:nvPicPr>
        <p:blipFill>
          <a:blip r:embed="rId5"/>
          <a:stretch>
            <a:fillRect/>
          </a:stretch>
        </p:blipFill>
        <p:spPr>
          <a:xfrm>
            <a:off x="3673261" y="3545064"/>
            <a:ext cx="4625766" cy="3471470"/>
          </a:xfrm>
          <a:prstGeom prst="rect">
            <a:avLst/>
          </a:prstGeom>
        </p:spPr>
      </p:pic>
      <p:sp>
        <p:nvSpPr>
          <p:cNvPr id="9" name="TextBox 8"/>
          <p:cNvSpPr txBox="1"/>
          <p:nvPr/>
        </p:nvSpPr>
        <p:spPr>
          <a:xfrm>
            <a:off x="0" y="4186551"/>
            <a:ext cx="3853543" cy="2862322"/>
          </a:xfrm>
          <a:prstGeom prst="rect">
            <a:avLst/>
          </a:prstGeom>
          <a:noFill/>
        </p:spPr>
        <p:txBody>
          <a:bodyPr wrap="square" rtlCol="0">
            <a:spAutoFit/>
          </a:bodyPr>
          <a:lstStyle/>
          <a:p>
            <a:r>
              <a:rPr lang="en-US" sz="1200" b="0" i="0" u="none" strike="noStrike" baseline="0" dirty="0" smtClean="0">
                <a:solidFill>
                  <a:srgbClr val="000000"/>
                </a:solidFill>
                <a:latin typeface="Courier New" panose="02070309020205020404" pitchFamily="49" charset="0"/>
              </a:rPr>
              <a:t>x=[];</a:t>
            </a:r>
          </a:p>
          <a:p>
            <a:r>
              <a:rPr lang="en-US" sz="1200" b="0" i="0" u="none" strike="noStrike" baseline="0" dirty="0" smtClean="0">
                <a:solidFill>
                  <a:srgbClr val="000000"/>
                </a:solidFill>
                <a:latin typeface="Courier New" panose="02070309020205020404" pitchFamily="49" charset="0"/>
              </a:rPr>
              <a:t>y=[];</a:t>
            </a:r>
          </a:p>
          <a:p>
            <a:r>
              <a:rPr lang="en-US" sz="1200" b="0" i="0" u="none" strike="noStrike" baseline="0" dirty="0" smtClean="0">
                <a:solidFill>
                  <a:srgbClr val="000000"/>
                </a:solidFill>
                <a:latin typeface="Courier New" panose="02070309020205020404" pitchFamily="49" charset="0"/>
              </a:rPr>
              <a:t>z=[];</a:t>
            </a:r>
          </a:p>
          <a:p>
            <a:r>
              <a:rPr lang="en-US" sz="1200" b="0" i="0" u="none" strike="noStrike" baseline="0" dirty="0" smtClean="0">
                <a:solidFill>
                  <a:srgbClr val="0000FF"/>
                </a:solidFill>
                <a:latin typeface="Courier New" panose="02070309020205020404" pitchFamily="49" charset="0"/>
              </a:rPr>
              <a:t>for</a:t>
            </a:r>
            <a:r>
              <a:rPr lang="en-US" sz="1200" b="0" i="0" u="none" strike="noStrike" baseline="0" dirty="0" smtClean="0">
                <a:solidFill>
                  <a:srgbClr val="000000"/>
                </a:solidFill>
                <a:latin typeface="Courier New" panose="02070309020205020404" pitchFamily="49" charset="0"/>
              </a:rPr>
              <a:t> a=1:5</a:t>
            </a:r>
          </a:p>
          <a:p>
            <a:r>
              <a:rPr lang="en-US" sz="1200" b="0" i="0" u="none" strike="noStrike" baseline="0" dirty="0" smtClean="0">
                <a:solidFill>
                  <a:srgbClr val="000000"/>
                </a:solidFill>
                <a:latin typeface="Courier New" panose="02070309020205020404" pitchFamily="49" charset="0"/>
              </a:rPr>
              <a:t>    </a:t>
            </a:r>
            <a:r>
              <a:rPr lang="en-US" sz="1200" b="0" i="0" u="none" strike="noStrike" baseline="0" dirty="0" smtClean="0">
                <a:solidFill>
                  <a:srgbClr val="0000FF"/>
                </a:solidFill>
                <a:latin typeface="Courier New" panose="02070309020205020404" pitchFamily="49" charset="0"/>
              </a:rPr>
              <a:t>for</a:t>
            </a:r>
            <a:r>
              <a:rPr lang="en-US" sz="1200" b="0" i="0" u="none" strike="noStrike" baseline="0" dirty="0" smtClean="0">
                <a:solidFill>
                  <a:srgbClr val="000000"/>
                </a:solidFill>
                <a:latin typeface="Courier New" panose="02070309020205020404" pitchFamily="49" charset="0"/>
              </a:rPr>
              <a:t> b=1:5</a:t>
            </a:r>
          </a:p>
          <a:p>
            <a:r>
              <a:rPr lang="en-US" sz="1200" b="0" i="0" u="none" strike="noStrike" baseline="0" dirty="0" smtClean="0">
                <a:solidFill>
                  <a:srgbClr val="000000"/>
                </a:solidFill>
                <a:latin typeface="Courier New" panose="02070309020205020404" pitchFamily="49" charset="0"/>
              </a:rPr>
              <a:t>neuron_1_function=60*a + 0*b;</a:t>
            </a:r>
          </a:p>
          <a:p>
            <a:r>
              <a:rPr lang="en-US" sz="1200" b="0" i="0" u="none" strike="noStrike" baseline="0" dirty="0" smtClean="0">
                <a:solidFill>
                  <a:srgbClr val="000000"/>
                </a:solidFill>
                <a:latin typeface="Courier New" panose="02070309020205020404" pitchFamily="49" charset="0"/>
              </a:rPr>
              <a:t>neuron_2_function=60*b+0*a;</a:t>
            </a:r>
          </a:p>
          <a:p>
            <a:r>
              <a:rPr lang="en-US" sz="1200" b="0" i="0" u="none" strike="noStrike" baseline="0" dirty="0" smtClean="0">
                <a:solidFill>
                  <a:srgbClr val="000000"/>
                </a:solidFill>
                <a:latin typeface="Courier New" panose="02070309020205020404" pitchFamily="49" charset="0"/>
              </a:rPr>
              <a:t>neuron_3_function=60+3*b;</a:t>
            </a:r>
          </a:p>
          <a:p>
            <a:r>
              <a:rPr lang="fr-FR" sz="1200" b="0" i="0" u="none" strike="noStrike" baseline="0" dirty="0" smtClean="0">
                <a:solidFill>
                  <a:srgbClr val="000000"/>
                </a:solidFill>
                <a:latin typeface="Courier New" panose="02070309020205020404" pitchFamily="49" charset="0"/>
              </a:rPr>
              <a:t>x=[x neuron_1_function];y=[y neuron_2_function]; z=[z neuron_3_function];</a:t>
            </a:r>
          </a:p>
          <a:p>
            <a:r>
              <a:rPr lang="en-US" sz="1200" b="0" i="0" u="none" strike="noStrike" baseline="0" dirty="0" smtClean="0">
                <a:solidFill>
                  <a:srgbClr val="000000"/>
                </a:solidFill>
                <a:latin typeface="Courier New" panose="02070309020205020404" pitchFamily="49" charset="0"/>
              </a:rPr>
              <a:t>    </a:t>
            </a:r>
            <a:r>
              <a:rPr lang="en-US" sz="1200" b="0" i="0" u="none" strike="noStrike" baseline="0" dirty="0" smtClean="0">
                <a:solidFill>
                  <a:srgbClr val="0000FF"/>
                </a:solidFill>
                <a:latin typeface="Courier New" panose="02070309020205020404" pitchFamily="49" charset="0"/>
              </a:rPr>
              <a:t>end</a:t>
            </a:r>
          </a:p>
          <a:p>
            <a:r>
              <a:rPr lang="en-US" sz="1200" b="0" i="0" u="none" strike="noStrike" baseline="0" dirty="0" smtClean="0">
                <a:solidFill>
                  <a:srgbClr val="0000FF"/>
                </a:solidFill>
                <a:latin typeface="Courier New" panose="02070309020205020404" pitchFamily="49" charset="0"/>
              </a:rPr>
              <a:t>end</a:t>
            </a:r>
          </a:p>
          <a:p>
            <a:r>
              <a:rPr lang="en-US" sz="1200" b="0" i="0" u="none" strike="noStrike" baseline="0" dirty="0" smtClean="0">
                <a:solidFill>
                  <a:srgbClr val="000000"/>
                </a:solidFill>
                <a:latin typeface="Courier New" panose="02070309020205020404" pitchFamily="49" charset="0"/>
              </a:rPr>
              <a:t>scatter3(</a:t>
            </a:r>
            <a:r>
              <a:rPr lang="en-US" sz="1200" b="0" i="0" u="none" strike="noStrike" baseline="0" dirty="0" err="1" smtClean="0">
                <a:solidFill>
                  <a:srgbClr val="000000"/>
                </a:solidFill>
                <a:latin typeface="Courier New" panose="02070309020205020404" pitchFamily="49" charset="0"/>
              </a:rPr>
              <a:t>x,y,z,</a:t>
            </a:r>
            <a:r>
              <a:rPr lang="en-US" sz="1200" b="0" i="0" u="none" strike="noStrike" baseline="0" dirty="0" err="1" smtClean="0">
                <a:solidFill>
                  <a:srgbClr val="A020F0"/>
                </a:solidFill>
                <a:latin typeface="Courier New" panose="02070309020205020404" pitchFamily="49" charset="0"/>
              </a:rPr>
              <a:t>'r'</a:t>
            </a:r>
            <a:r>
              <a:rPr lang="en-US" sz="1200" b="0" i="0" u="none" strike="noStrike" baseline="0" dirty="0" err="1" smtClean="0">
                <a:solidFill>
                  <a:srgbClr val="000000"/>
                </a:solidFill>
                <a:latin typeface="Courier New" panose="02070309020205020404" pitchFamily="49" charset="0"/>
              </a:rPr>
              <a:t>,</a:t>
            </a:r>
            <a:r>
              <a:rPr lang="en-US" sz="1200" b="0" i="0" u="none" strike="noStrike" baseline="0" dirty="0" err="1" smtClean="0">
                <a:solidFill>
                  <a:srgbClr val="A020F0"/>
                </a:solidFill>
                <a:latin typeface="Courier New" panose="02070309020205020404" pitchFamily="49" charset="0"/>
              </a:rPr>
              <a:t>'fill</a:t>
            </a:r>
            <a:r>
              <a:rPr lang="en-US" sz="1200" b="0" i="0" u="none" strike="noStrike" baseline="0" dirty="0" smtClean="0">
                <a:solidFill>
                  <a:srgbClr val="A020F0"/>
                </a:solidFill>
                <a:latin typeface="Courier New" panose="02070309020205020404" pitchFamily="49" charset="0"/>
              </a:rPr>
              <a:t>'</a:t>
            </a:r>
            <a:r>
              <a:rPr lang="en-US" sz="1200" b="0" i="0" u="none" strike="noStrike" baseline="0" dirty="0" smtClean="0">
                <a:solidFill>
                  <a:srgbClr val="000000"/>
                </a:solidFill>
                <a:latin typeface="Courier New" panose="02070309020205020404" pitchFamily="49" charset="0"/>
              </a:rPr>
              <a:t>)</a:t>
            </a:r>
          </a:p>
          <a:p>
            <a:endParaRPr lang="en-US" sz="1200" b="0" i="0" u="none" strike="noStrike" baseline="0" dirty="0" smtClean="0"/>
          </a:p>
        </p:txBody>
      </p:sp>
      <p:sp>
        <p:nvSpPr>
          <p:cNvPr id="10" name="TextBox 9"/>
          <p:cNvSpPr txBox="1"/>
          <p:nvPr/>
        </p:nvSpPr>
        <p:spPr>
          <a:xfrm>
            <a:off x="0" y="0"/>
            <a:ext cx="12192000" cy="369332"/>
          </a:xfrm>
          <a:prstGeom prst="rect">
            <a:avLst/>
          </a:prstGeom>
          <a:noFill/>
        </p:spPr>
        <p:txBody>
          <a:bodyPr wrap="square" rtlCol="0">
            <a:spAutoFit/>
          </a:bodyPr>
          <a:lstStyle/>
          <a:p>
            <a:pPr algn="ctr"/>
            <a:r>
              <a:rPr lang="en-US" b="1" dirty="0" smtClean="0"/>
              <a:t>A Population of “pure selectivity” neurons</a:t>
            </a:r>
            <a:endParaRPr lang="en-US" b="1" dirty="0"/>
          </a:p>
        </p:txBody>
      </p:sp>
      <p:sp>
        <p:nvSpPr>
          <p:cNvPr id="11" name="TextBox 10"/>
          <p:cNvSpPr txBox="1"/>
          <p:nvPr/>
        </p:nvSpPr>
        <p:spPr>
          <a:xfrm>
            <a:off x="8299027" y="4680634"/>
            <a:ext cx="3310587" cy="1200329"/>
          </a:xfrm>
          <a:prstGeom prst="rect">
            <a:avLst/>
          </a:prstGeom>
          <a:noFill/>
        </p:spPr>
        <p:txBody>
          <a:bodyPr wrap="square" rtlCol="0">
            <a:spAutoFit/>
          </a:bodyPr>
          <a:lstStyle/>
          <a:p>
            <a:r>
              <a:rPr lang="en-US" dirty="0" smtClean="0"/>
              <a:t>We only need a two-coordinate axis to specify the position of these points. The points do not span all 3 dimensions.</a:t>
            </a:r>
            <a:endParaRPr lang="en-US" dirty="0"/>
          </a:p>
        </p:txBody>
      </p:sp>
      <p:sp>
        <p:nvSpPr>
          <p:cNvPr id="12" name="TextBox 11"/>
          <p:cNvSpPr txBox="1"/>
          <p:nvPr/>
        </p:nvSpPr>
        <p:spPr>
          <a:xfrm>
            <a:off x="4809820" y="1893227"/>
            <a:ext cx="2759528" cy="369332"/>
          </a:xfrm>
          <a:prstGeom prst="rect">
            <a:avLst/>
          </a:prstGeom>
          <a:noFill/>
        </p:spPr>
        <p:txBody>
          <a:bodyPr wrap="square" rtlCol="0">
            <a:spAutoFit/>
          </a:bodyPr>
          <a:lstStyle/>
          <a:p>
            <a:r>
              <a:rPr lang="en-US" b="1" dirty="0" smtClean="0"/>
              <a:t>Low</a:t>
            </a:r>
            <a:r>
              <a:rPr lang="en-US" dirty="0" smtClean="0"/>
              <a:t> </a:t>
            </a:r>
            <a:r>
              <a:rPr lang="en-US" b="1" dirty="0" smtClean="0"/>
              <a:t>Dimensionality</a:t>
            </a:r>
            <a:endParaRPr lang="en-US" b="1" dirty="0"/>
          </a:p>
        </p:txBody>
      </p:sp>
    </p:spTree>
    <p:extLst>
      <p:ext uri="{BB962C8B-B14F-4D97-AF65-F5344CB8AC3E}">
        <p14:creationId xmlns:p14="http://schemas.microsoft.com/office/powerpoint/2010/main" val="203448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10" name="TextBox 9"/>
          <p:cNvSpPr txBox="1"/>
          <p:nvPr/>
        </p:nvSpPr>
        <p:spPr>
          <a:xfrm>
            <a:off x="0" y="0"/>
            <a:ext cx="12192000" cy="369332"/>
          </a:xfrm>
          <a:prstGeom prst="rect">
            <a:avLst/>
          </a:prstGeom>
          <a:noFill/>
        </p:spPr>
        <p:txBody>
          <a:bodyPr wrap="square" rtlCol="0">
            <a:spAutoFit/>
          </a:bodyPr>
          <a:lstStyle/>
          <a:p>
            <a:pPr algn="ctr"/>
            <a:r>
              <a:rPr lang="en-US" b="1" dirty="0" smtClean="0"/>
              <a:t>A Population of “pure and linear mixed selectivity” neurons</a:t>
            </a:r>
            <a:endParaRPr lang="en-US" b="1" dirty="0"/>
          </a:p>
        </p:txBody>
      </p:sp>
      <p:sp>
        <p:nvSpPr>
          <p:cNvPr id="11" name="TextBox 10"/>
          <p:cNvSpPr txBox="1"/>
          <p:nvPr/>
        </p:nvSpPr>
        <p:spPr>
          <a:xfrm>
            <a:off x="8299027" y="4680634"/>
            <a:ext cx="3310587" cy="1477328"/>
          </a:xfrm>
          <a:prstGeom prst="rect">
            <a:avLst/>
          </a:prstGeom>
          <a:noFill/>
        </p:spPr>
        <p:txBody>
          <a:bodyPr wrap="square" rtlCol="0">
            <a:spAutoFit/>
          </a:bodyPr>
          <a:lstStyle/>
          <a:p>
            <a:r>
              <a:rPr lang="en-US" dirty="0" smtClean="0"/>
              <a:t>Still….We only need a two-coordinate axis to specify the position of these points. The points do not span all 3 dimensions.</a:t>
            </a:r>
            <a:endParaRPr lang="en-US" dirty="0"/>
          </a:p>
        </p:txBody>
      </p:sp>
      <p:sp>
        <p:nvSpPr>
          <p:cNvPr id="12" name="TextBox 11"/>
          <p:cNvSpPr txBox="1"/>
          <p:nvPr/>
        </p:nvSpPr>
        <p:spPr>
          <a:xfrm>
            <a:off x="4809820" y="1893227"/>
            <a:ext cx="2759528" cy="369332"/>
          </a:xfrm>
          <a:prstGeom prst="rect">
            <a:avLst/>
          </a:prstGeom>
          <a:noFill/>
        </p:spPr>
        <p:txBody>
          <a:bodyPr wrap="square" rtlCol="0">
            <a:spAutoFit/>
          </a:bodyPr>
          <a:lstStyle/>
          <a:p>
            <a:r>
              <a:rPr lang="en-US" b="1" dirty="0" smtClean="0"/>
              <a:t>Low</a:t>
            </a:r>
            <a:r>
              <a:rPr lang="en-US" dirty="0" smtClean="0"/>
              <a:t> </a:t>
            </a:r>
            <a:r>
              <a:rPr lang="en-US" b="1" dirty="0" smtClean="0"/>
              <a:t>Dimensionality</a:t>
            </a:r>
            <a:endParaRPr lang="en-US" b="1" dirty="0"/>
          </a:p>
        </p:txBody>
      </p:sp>
      <p:pic>
        <p:nvPicPr>
          <p:cNvPr id="2" name="Picture 1"/>
          <p:cNvPicPr>
            <a:picLocks noChangeAspect="1"/>
          </p:cNvPicPr>
          <p:nvPr/>
        </p:nvPicPr>
        <p:blipFill>
          <a:blip r:embed="rId3"/>
          <a:stretch>
            <a:fillRect/>
          </a:stretch>
        </p:blipFill>
        <p:spPr>
          <a:xfrm>
            <a:off x="-175364" y="369332"/>
            <a:ext cx="4687608" cy="3517880"/>
          </a:xfrm>
          <a:prstGeom prst="rect">
            <a:avLst/>
          </a:prstGeom>
        </p:spPr>
      </p:pic>
      <p:pic>
        <p:nvPicPr>
          <p:cNvPr id="3" name="Picture 2"/>
          <p:cNvPicPr>
            <a:picLocks noChangeAspect="1"/>
          </p:cNvPicPr>
          <p:nvPr/>
        </p:nvPicPr>
        <p:blipFill>
          <a:blip r:embed="rId4"/>
          <a:stretch>
            <a:fillRect/>
          </a:stretch>
        </p:blipFill>
        <p:spPr>
          <a:xfrm>
            <a:off x="7569348" y="724498"/>
            <a:ext cx="4098960" cy="3076121"/>
          </a:xfrm>
          <a:prstGeom prst="rect">
            <a:avLst/>
          </a:prstGeom>
        </p:spPr>
      </p:pic>
      <p:pic>
        <p:nvPicPr>
          <p:cNvPr id="5" name="Picture 4"/>
          <p:cNvPicPr>
            <a:picLocks noChangeAspect="1"/>
          </p:cNvPicPr>
          <p:nvPr/>
        </p:nvPicPr>
        <p:blipFill>
          <a:blip r:embed="rId5"/>
          <a:stretch>
            <a:fillRect/>
          </a:stretch>
        </p:blipFill>
        <p:spPr>
          <a:xfrm>
            <a:off x="3407539" y="3399073"/>
            <a:ext cx="4773458" cy="3582307"/>
          </a:xfrm>
          <a:prstGeom prst="rect">
            <a:avLst/>
          </a:prstGeom>
        </p:spPr>
      </p:pic>
      <p:sp>
        <p:nvSpPr>
          <p:cNvPr id="6" name="Rectangle 5"/>
          <p:cNvSpPr/>
          <p:nvPr/>
        </p:nvSpPr>
        <p:spPr>
          <a:xfrm>
            <a:off x="0" y="4680632"/>
            <a:ext cx="3788229" cy="2369880"/>
          </a:xfrm>
          <a:prstGeom prst="rect">
            <a:avLst/>
          </a:prstGeom>
        </p:spPr>
        <p:txBody>
          <a:bodyPr wrap="square">
            <a:spAutoFit/>
          </a:bodyPr>
          <a:lstStyle/>
          <a:p>
            <a:r>
              <a:rPr lang="en-US" sz="1000" b="0" i="0" u="none" strike="noStrike" baseline="0" dirty="0" smtClean="0">
                <a:solidFill>
                  <a:srgbClr val="000000"/>
                </a:solidFill>
                <a:latin typeface="Courier New" panose="02070309020205020404" pitchFamily="49" charset="0"/>
              </a:rPr>
              <a:t>x=[];</a:t>
            </a:r>
          </a:p>
          <a:p>
            <a:r>
              <a:rPr lang="en-US" sz="1000" b="0" i="0" u="none" strike="noStrike" baseline="0" dirty="0" smtClean="0">
                <a:solidFill>
                  <a:srgbClr val="000000"/>
                </a:solidFill>
                <a:latin typeface="Courier New" panose="02070309020205020404" pitchFamily="49" charset="0"/>
              </a:rPr>
              <a:t>y=[];</a:t>
            </a:r>
          </a:p>
          <a:p>
            <a:r>
              <a:rPr lang="en-US" sz="1000" b="0" i="0" u="none" strike="noStrike" baseline="0" dirty="0" smtClean="0">
                <a:solidFill>
                  <a:srgbClr val="000000"/>
                </a:solidFill>
                <a:latin typeface="Courier New" panose="02070309020205020404" pitchFamily="49" charset="0"/>
              </a:rPr>
              <a:t>z=[];</a:t>
            </a:r>
          </a:p>
          <a:p>
            <a:r>
              <a:rPr lang="en-US" sz="1000" b="0" i="0" u="none" strike="noStrike" baseline="0" dirty="0" smtClean="0">
                <a:solidFill>
                  <a:srgbClr val="0000FF"/>
                </a:solidFill>
                <a:latin typeface="Courier New" panose="02070309020205020404" pitchFamily="49" charset="0"/>
              </a:rPr>
              <a:t>for</a:t>
            </a:r>
            <a:r>
              <a:rPr lang="en-US" sz="1000" b="0" i="0" u="none" strike="noStrike" baseline="0" dirty="0" smtClean="0">
                <a:solidFill>
                  <a:srgbClr val="000000"/>
                </a:solidFill>
                <a:latin typeface="Courier New" panose="02070309020205020404" pitchFamily="49" charset="0"/>
              </a:rPr>
              <a:t> a=1:5</a:t>
            </a:r>
          </a:p>
          <a:p>
            <a:r>
              <a:rPr lang="en-US" sz="1000" b="0" i="0" u="none" strike="noStrike" baseline="0" dirty="0" smtClean="0">
                <a:solidFill>
                  <a:srgbClr val="000000"/>
                </a:solidFill>
                <a:latin typeface="Courier New" panose="02070309020205020404" pitchFamily="49" charset="0"/>
              </a:rPr>
              <a:t>    </a:t>
            </a:r>
            <a:r>
              <a:rPr lang="en-US" sz="1000" b="0" i="0" u="none" strike="noStrike" baseline="0" dirty="0" smtClean="0">
                <a:solidFill>
                  <a:srgbClr val="0000FF"/>
                </a:solidFill>
                <a:latin typeface="Courier New" panose="02070309020205020404" pitchFamily="49" charset="0"/>
              </a:rPr>
              <a:t>for</a:t>
            </a:r>
            <a:r>
              <a:rPr lang="en-US" sz="1000" b="0" i="0" u="none" strike="noStrike" baseline="0" dirty="0" smtClean="0">
                <a:solidFill>
                  <a:srgbClr val="000000"/>
                </a:solidFill>
                <a:latin typeface="Courier New" panose="02070309020205020404" pitchFamily="49" charset="0"/>
              </a:rPr>
              <a:t> b=1:5</a:t>
            </a:r>
          </a:p>
          <a:p>
            <a:r>
              <a:rPr lang="en-US" sz="1000" b="0" i="0" u="none" strike="noStrike" baseline="0" dirty="0" smtClean="0">
                <a:solidFill>
                  <a:srgbClr val="000000"/>
                </a:solidFill>
                <a:latin typeface="Courier New" panose="02070309020205020404" pitchFamily="49" charset="0"/>
              </a:rPr>
              <a:t>neuron_1_function=60*a + 0*b;</a:t>
            </a:r>
          </a:p>
          <a:p>
            <a:r>
              <a:rPr lang="en-US" sz="1000" b="0" i="0" u="none" strike="noStrike" baseline="0" dirty="0" smtClean="0">
                <a:solidFill>
                  <a:srgbClr val="000000"/>
                </a:solidFill>
                <a:latin typeface="Courier New" panose="02070309020205020404" pitchFamily="49" charset="0"/>
              </a:rPr>
              <a:t>neuron_2_function=60*b+0*a;</a:t>
            </a:r>
          </a:p>
          <a:p>
            <a:r>
              <a:rPr lang="en-US" sz="1000" b="0" i="0" u="none" strike="noStrike" baseline="0" dirty="0" smtClean="0">
                <a:solidFill>
                  <a:srgbClr val="000000"/>
                </a:solidFill>
                <a:latin typeface="Courier New" panose="02070309020205020404" pitchFamily="49" charset="0"/>
              </a:rPr>
              <a:t>neuron_3_function=60*a+3*b;</a:t>
            </a:r>
          </a:p>
          <a:p>
            <a:r>
              <a:rPr lang="fr-FR" sz="1000" b="0" i="0" u="none" strike="noStrike" baseline="0" dirty="0" smtClean="0">
                <a:solidFill>
                  <a:srgbClr val="000000"/>
                </a:solidFill>
                <a:latin typeface="Courier New" panose="02070309020205020404" pitchFamily="49" charset="0"/>
              </a:rPr>
              <a:t>x=[x neuron_1_function];y=[y neuron_2_function]; z=[z neuron_3_function];</a:t>
            </a:r>
          </a:p>
          <a:p>
            <a:r>
              <a:rPr lang="en-US" sz="1000" b="0" i="0" u="none" strike="noStrike" baseline="0" dirty="0" smtClean="0">
                <a:solidFill>
                  <a:srgbClr val="000000"/>
                </a:solidFill>
                <a:latin typeface="Courier New" panose="02070309020205020404" pitchFamily="49" charset="0"/>
              </a:rPr>
              <a:t>    </a:t>
            </a:r>
            <a:r>
              <a:rPr lang="en-US" sz="1000" b="0" i="0" u="none" strike="noStrike" baseline="0" dirty="0" smtClean="0">
                <a:solidFill>
                  <a:srgbClr val="0000FF"/>
                </a:solidFill>
                <a:latin typeface="Courier New" panose="02070309020205020404" pitchFamily="49" charset="0"/>
              </a:rPr>
              <a:t>end</a:t>
            </a:r>
          </a:p>
          <a:p>
            <a:r>
              <a:rPr lang="en-US" sz="1000" b="0" i="0" u="none" strike="noStrike" baseline="0" dirty="0" smtClean="0">
                <a:solidFill>
                  <a:srgbClr val="0000FF"/>
                </a:solidFill>
                <a:latin typeface="Courier New" panose="02070309020205020404" pitchFamily="49" charset="0"/>
              </a:rPr>
              <a:t>end</a:t>
            </a:r>
          </a:p>
          <a:p>
            <a:r>
              <a:rPr lang="en-US" sz="1000" b="0" i="0" u="none" strike="noStrike" baseline="0" dirty="0" smtClean="0">
                <a:solidFill>
                  <a:srgbClr val="000000"/>
                </a:solidFill>
                <a:latin typeface="Courier New" panose="02070309020205020404" pitchFamily="49" charset="0"/>
              </a:rPr>
              <a:t>scatter3(x,y,z,</a:t>
            </a:r>
            <a:r>
              <a:rPr lang="en-US" sz="1000" b="0" i="0" u="none" strike="noStrike" baseline="0" dirty="0" smtClean="0">
                <a:solidFill>
                  <a:srgbClr val="A020F0"/>
                </a:solidFill>
                <a:latin typeface="Courier New" panose="02070309020205020404" pitchFamily="49" charset="0"/>
              </a:rPr>
              <a:t>'r'</a:t>
            </a:r>
            <a:r>
              <a:rPr lang="en-US" sz="1000" b="0" i="0" u="none" strike="noStrike" baseline="0" dirty="0" smtClean="0">
                <a:solidFill>
                  <a:srgbClr val="000000"/>
                </a:solidFill>
                <a:latin typeface="Courier New" panose="02070309020205020404" pitchFamily="49" charset="0"/>
              </a:rPr>
              <a:t>,</a:t>
            </a:r>
            <a:r>
              <a:rPr lang="en-US" sz="1000" b="0" i="0" u="none" strike="noStrike" baseline="0" dirty="0" smtClean="0">
                <a:solidFill>
                  <a:srgbClr val="A020F0"/>
                </a:solidFill>
                <a:latin typeface="Courier New" panose="02070309020205020404" pitchFamily="49" charset="0"/>
              </a:rPr>
              <a:t>'fill'</a:t>
            </a:r>
            <a:r>
              <a:rPr lang="en-US" sz="1000" b="0" i="0" u="none" strike="noStrike" baseline="0" dirty="0" smtClean="0">
                <a:solidFill>
                  <a:srgbClr val="000000"/>
                </a:solidFill>
                <a:latin typeface="Courier New" panose="02070309020205020404" pitchFamily="49" charset="0"/>
              </a:rPr>
              <a:t>)</a:t>
            </a:r>
          </a:p>
          <a:p>
            <a:endParaRPr lang="en-US" b="0" i="0" u="none" strike="noStrike" baseline="0" dirty="0" smtClean="0"/>
          </a:p>
        </p:txBody>
      </p:sp>
    </p:spTree>
    <p:extLst>
      <p:ext uri="{BB962C8B-B14F-4D97-AF65-F5344CB8AC3E}">
        <p14:creationId xmlns:p14="http://schemas.microsoft.com/office/powerpoint/2010/main" val="137697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 y="210353"/>
            <a:ext cx="4090499" cy="3069771"/>
          </a:xfrm>
          <a:prstGeom prst="rect">
            <a:avLst/>
          </a:prstGeom>
        </p:spPr>
      </p:pic>
      <p:pic>
        <p:nvPicPr>
          <p:cNvPr id="9" name="Picture 8"/>
          <p:cNvPicPr>
            <a:picLocks noChangeAspect="1"/>
          </p:cNvPicPr>
          <p:nvPr/>
        </p:nvPicPr>
        <p:blipFill>
          <a:blip r:embed="rId4"/>
          <a:stretch>
            <a:fillRect/>
          </a:stretch>
        </p:blipFill>
        <p:spPr>
          <a:xfrm>
            <a:off x="7520367" y="243756"/>
            <a:ext cx="4090498" cy="3069771"/>
          </a:xfrm>
          <a:prstGeom prst="rect">
            <a:avLst/>
          </a:prstGeom>
        </p:spPr>
      </p:pic>
      <p:pic>
        <p:nvPicPr>
          <p:cNvPr id="13" name="Picture 12"/>
          <p:cNvPicPr>
            <a:picLocks noChangeAspect="1"/>
          </p:cNvPicPr>
          <p:nvPr/>
        </p:nvPicPr>
        <p:blipFill>
          <a:blip r:embed="rId5"/>
          <a:stretch>
            <a:fillRect/>
          </a:stretch>
        </p:blipFill>
        <p:spPr>
          <a:xfrm>
            <a:off x="0" y="3657601"/>
            <a:ext cx="4090499" cy="3069772"/>
          </a:xfrm>
          <a:prstGeom prst="rect">
            <a:avLst/>
          </a:prstGeom>
        </p:spPr>
      </p:pic>
      <p:sp>
        <p:nvSpPr>
          <p:cNvPr id="14" name="TextBox 13"/>
          <p:cNvSpPr txBox="1"/>
          <p:nvPr/>
        </p:nvSpPr>
        <p:spPr>
          <a:xfrm>
            <a:off x="4518534" y="1367134"/>
            <a:ext cx="2156360" cy="461665"/>
          </a:xfrm>
          <a:prstGeom prst="rect">
            <a:avLst/>
          </a:prstGeom>
          <a:noFill/>
        </p:spPr>
        <p:txBody>
          <a:bodyPr wrap="none" rtlCol="0">
            <a:spAutoFit/>
          </a:bodyPr>
          <a:lstStyle/>
          <a:p>
            <a:r>
              <a:rPr lang="en-US" sz="2400" b="1" dirty="0" smtClean="0"/>
              <a:t>Linear classifier</a:t>
            </a:r>
            <a:endParaRPr lang="en-US" sz="2400" b="1" dirty="0"/>
          </a:p>
        </p:txBody>
      </p:sp>
      <p:pic>
        <p:nvPicPr>
          <p:cNvPr id="17" name="Picture 16"/>
          <p:cNvPicPr>
            <a:picLocks noChangeAspect="1"/>
          </p:cNvPicPr>
          <p:nvPr/>
        </p:nvPicPr>
        <p:blipFill>
          <a:blip r:embed="rId6"/>
          <a:stretch>
            <a:fillRect/>
          </a:stretch>
        </p:blipFill>
        <p:spPr>
          <a:xfrm>
            <a:off x="7574963" y="3657601"/>
            <a:ext cx="4035902" cy="2981202"/>
          </a:xfrm>
          <a:prstGeom prst="rect">
            <a:avLst/>
          </a:prstGeom>
        </p:spPr>
      </p:pic>
      <p:sp>
        <p:nvSpPr>
          <p:cNvPr id="18" name="TextBox 17"/>
          <p:cNvSpPr txBox="1"/>
          <p:nvPr/>
        </p:nvSpPr>
        <p:spPr>
          <a:xfrm>
            <a:off x="4649162" y="4584100"/>
            <a:ext cx="2925801" cy="461665"/>
          </a:xfrm>
          <a:prstGeom prst="rect">
            <a:avLst/>
          </a:prstGeom>
          <a:noFill/>
        </p:spPr>
        <p:txBody>
          <a:bodyPr wrap="none" rtlCol="0">
            <a:spAutoFit/>
          </a:bodyPr>
          <a:lstStyle/>
          <a:p>
            <a:r>
              <a:rPr lang="en-US" sz="2400" b="1" dirty="0" smtClean="0"/>
              <a:t>Non-Linear classifier?</a:t>
            </a:r>
            <a:endParaRPr lang="en-US" sz="2400" b="1" dirty="0"/>
          </a:p>
        </p:txBody>
      </p:sp>
      <p:sp>
        <p:nvSpPr>
          <p:cNvPr id="19" name="TextBox 18"/>
          <p:cNvSpPr txBox="1"/>
          <p:nvPr/>
        </p:nvSpPr>
        <p:spPr>
          <a:xfrm>
            <a:off x="4723044" y="3882637"/>
            <a:ext cx="3327990" cy="369332"/>
          </a:xfrm>
          <a:prstGeom prst="rect">
            <a:avLst/>
          </a:prstGeom>
          <a:noFill/>
        </p:spPr>
        <p:txBody>
          <a:bodyPr wrap="square" rtlCol="0">
            <a:spAutoFit/>
          </a:bodyPr>
          <a:lstStyle/>
          <a:p>
            <a:r>
              <a:rPr lang="en-US" b="1" dirty="0" smtClean="0"/>
              <a:t>The “Exclusive Or” Problem</a:t>
            </a:r>
            <a:endParaRPr lang="en-US" b="1" dirty="0"/>
          </a:p>
        </p:txBody>
      </p:sp>
      <p:pic>
        <p:nvPicPr>
          <p:cNvPr id="20" name="Picture 19"/>
          <p:cNvPicPr>
            <a:picLocks noChangeAspect="1"/>
          </p:cNvPicPr>
          <p:nvPr/>
        </p:nvPicPr>
        <p:blipFill>
          <a:blip r:embed="rId7"/>
          <a:stretch>
            <a:fillRect/>
          </a:stretch>
        </p:blipFill>
        <p:spPr>
          <a:xfrm>
            <a:off x="-57588" y="108437"/>
            <a:ext cx="4362104" cy="3273601"/>
          </a:xfrm>
          <a:prstGeom prst="rect">
            <a:avLst/>
          </a:prstGeom>
        </p:spPr>
      </p:pic>
      <p:pic>
        <p:nvPicPr>
          <p:cNvPr id="21" name="Picture 20"/>
          <p:cNvPicPr>
            <a:picLocks noChangeAspect="1"/>
          </p:cNvPicPr>
          <p:nvPr/>
        </p:nvPicPr>
        <p:blipFill>
          <a:blip r:embed="rId8"/>
          <a:stretch>
            <a:fillRect/>
          </a:stretch>
        </p:blipFill>
        <p:spPr>
          <a:xfrm>
            <a:off x="-126176" y="3382038"/>
            <a:ext cx="4723044" cy="3544473"/>
          </a:xfrm>
          <a:prstGeom prst="rect">
            <a:avLst/>
          </a:prstGeom>
        </p:spPr>
      </p:pic>
    </p:spTree>
    <p:extLst>
      <p:ext uri="{BB962C8B-B14F-4D97-AF65-F5344CB8AC3E}">
        <p14:creationId xmlns:p14="http://schemas.microsoft.com/office/powerpoint/2010/main" val="347308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7" name="TextBox 6"/>
          <p:cNvSpPr txBox="1"/>
          <p:nvPr/>
        </p:nvSpPr>
        <p:spPr>
          <a:xfrm flipH="1">
            <a:off x="802429" y="365453"/>
            <a:ext cx="11021788" cy="369332"/>
          </a:xfrm>
          <a:prstGeom prst="rect">
            <a:avLst/>
          </a:prstGeom>
          <a:noFill/>
        </p:spPr>
        <p:txBody>
          <a:bodyPr wrap="square" rtlCol="0">
            <a:spAutoFit/>
          </a:bodyPr>
          <a:lstStyle/>
          <a:p>
            <a:r>
              <a:rPr lang="en-US" dirty="0" smtClean="0"/>
              <a:t>By adding a neuron that exhibits “mixed” selectivity”, we increase the dimensionality of our population code.</a:t>
            </a:r>
            <a:endParaRPr lang="en-US" dirty="0"/>
          </a:p>
        </p:txBody>
      </p:sp>
      <p:pic>
        <p:nvPicPr>
          <p:cNvPr id="10" name="Picture 9"/>
          <p:cNvPicPr>
            <a:picLocks noChangeAspect="1"/>
          </p:cNvPicPr>
          <p:nvPr/>
        </p:nvPicPr>
        <p:blipFill>
          <a:blip r:embed="rId3"/>
          <a:stretch>
            <a:fillRect/>
          </a:stretch>
        </p:blipFill>
        <p:spPr>
          <a:xfrm>
            <a:off x="-402785" y="893028"/>
            <a:ext cx="5708863" cy="4284295"/>
          </a:xfrm>
          <a:prstGeom prst="rect">
            <a:avLst/>
          </a:prstGeom>
        </p:spPr>
      </p:pic>
      <p:pic>
        <p:nvPicPr>
          <p:cNvPr id="11" name="Picture 10"/>
          <p:cNvPicPr>
            <a:picLocks noChangeAspect="1"/>
          </p:cNvPicPr>
          <p:nvPr/>
        </p:nvPicPr>
        <p:blipFill>
          <a:blip r:embed="rId4"/>
          <a:stretch>
            <a:fillRect/>
          </a:stretch>
        </p:blipFill>
        <p:spPr>
          <a:xfrm>
            <a:off x="7093502" y="919451"/>
            <a:ext cx="5230375" cy="3925207"/>
          </a:xfrm>
          <a:prstGeom prst="rect">
            <a:avLst/>
          </a:prstGeom>
        </p:spPr>
      </p:pic>
      <p:sp>
        <p:nvSpPr>
          <p:cNvPr id="12" name="Rectangle 11"/>
          <p:cNvSpPr/>
          <p:nvPr/>
        </p:nvSpPr>
        <p:spPr>
          <a:xfrm>
            <a:off x="0" y="4966233"/>
            <a:ext cx="6096000" cy="2215991"/>
          </a:xfrm>
          <a:prstGeom prst="rect">
            <a:avLst/>
          </a:prstGeom>
        </p:spPr>
        <p:txBody>
          <a:bodyPr>
            <a:spAutoFit/>
          </a:bodyPr>
          <a:lstStyle/>
          <a:p>
            <a:r>
              <a:rPr lang="en-US" sz="1000" b="0" i="0" u="none" strike="noStrike" baseline="0" dirty="0" smtClean="0">
                <a:solidFill>
                  <a:srgbClr val="000000"/>
                </a:solidFill>
                <a:latin typeface="Courier New" panose="02070309020205020404" pitchFamily="49" charset="0"/>
              </a:rPr>
              <a:t>x=[];</a:t>
            </a:r>
          </a:p>
          <a:p>
            <a:r>
              <a:rPr lang="en-US" sz="1000" b="0" i="0" u="none" strike="noStrike" baseline="0" dirty="0" smtClean="0">
                <a:solidFill>
                  <a:srgbClr val="000000"/>
                </a:solidFill>
                <a:latin typeface="Courier New" panose="02070309020205020404" pitchFamily="49" charset="0"/>
              </a:rPr>
              <a:t>y=[];</a:t>
            </a:r>
          </a:p>
          <a:p>
            <a:r>
              <a:rPr lang="en-US" sz="1000" b="0" i="0" u="none" strike="noStrike" baseline="0" dirty="0" smtClean="0">
                <a:solidFill>
                  <a:srgbClr val="000000"/>
                </a:solidFill>
                <a:latin typeface="Courier New" panose="02070309020205020404" pitchFamily="49" charset="0"/>
              </a:rPr>
              <a:t>z=[];</a:t>
            </a:r>
          </a:p>
          <a:p>
            <a:r>
              <a:rPr lang="en-US" sz="1000" b="0" i="0" u="none" strike="noStrike" baseline="0" dirty="0" smtClean="0">
                <a:solidFill>
                  <a:srgbClr val="0000FF"/>
                </a:solidFill>
                <a:latin typeface="Courier New" panose="02070309020205020404" pitchFamily="49" charset="0"/>
              </a:rPr>
              <a:t>for</a:t>
            </a:r>
            <a:r>
              <a:rPr lang="en-US" sz="1000" b="0" i="0" u="none" strike="noStrike" baseline="0" dirty="0" smtClean="0">
                <a:solidFill>
                  <a:srgbClr val="000000"/>
                </a:solidFill>
                <a:latin typeface="Courier New" panose="02070309020205020404" pitchFamily="49" charset="0"/>
              </a:rPr>
              <a:t> a=1:6</a:t>
            </a:r>
          </a:p>
          <a:p>
            <a:r>
              <a:rPr lang="en-US" sz="1000" b="0" i="0" u="none" strike="noStrike" baseline="0" dirty="0" smtClean="0">
                <a:solidFill>
                  <a:srgbClr val="000000"/>
                </a:solidFill>
                <a:latin typeface="Courier New" panose="02070309020205020404" pitchFamily="49" charset="0"/>
              </a:rPr>
              <a:t>    </a:t>
            </a:r>
            <a:r>
              <a:rPr lang="en-US" sz="1000" b="0" i="0" u="none" strike="noStrike" baseline="0" dirty="0" smtClean="0">
                <a:solidFill>
                  <a:srgbClr val="0000FF"/>
                </a:solidFill>
                <a:latin typeface="Courier New" panose="02070309020205020404" pitchFamily="49" charset="0"/>
              </a:rPr>
              <a:t>for</a:t>
            </a:r>
            <a:r>
              <a:rPr lang="en-US" sz="1000" b="0" i="0" u="none" strike="noStrike" baseline="0" dirty="0" smtClean="0">
                <a:solidFill>
                  <a:srgbClr val="000000"/>
                </a:solidFill>
                <a:latin typeface="Courier New" panose="02070309020205020404" pitchFamily="49" charset="0"/>
              </a:rPr>
              <a:t> b=1:6</a:t>
            </a:r>
          </a:p>
          <a:p>
            <a:r>
              <a:rPr lang="en-US" sz="1000" b="0" i="0" u="none" strike="noStrike" baseline="0" dirty="0" smtClean="0">
                <a:solidFill>
                  <a:srgbClr val="000000"/>
                </a:solidFill>
                <a:latin typeface="Courier New" panose="02070309020205020404" pitchFamily="49" charset="0"/>
              </a:rPr>
              <a:t>neuron_1_function=60*a + 0*b;</a:t>
            </a:r>
          </a:p>
          <a:p>
            <a:r>
              <a:rPr lang="en-US" sz="1000" b="0" i="0" u="none" strike="noStrike" baseline="0" dirty="0" smtClean="0">
                <a:solidFill>
                  <a:srgbClr val="000000"/>
                </a:solidFill>
                <a:latin typeface="Courier New" panose="02070309020205020404" pitchFamily="49" charset="0"/>
              </a:rPr>
              <a:t>neuron_2_function=60*b+0*a;</a:t>
            </a:r>
          </a:p>
          <a:p>
            <a:r>
              <a:rPr lang="en-US" sz="1000" b="0" i="0" u="none" strike="noStrike" baseline="0" dirty="0" smtClean="0">
                <a:solidFill>
                  <a:srgbClr val="000000"/>
                </a:solidFill>
                <a:latin typeface="Courier New" panose="02070309020205020404" pitchFamily="49" charset="0"/>
              </a:rPr>
              <a:t>neuron_3_function= 1/(1+(</a:t>
            </a:r>
            <a:r>
              <a:rPr lang="en-US" sz="1000" b="0" i="0" u="none" strike="noStrike" baseline="0" dirty="0" err="1" smtClean="0">
                <a:solidFill>
                  <a:srgbClr val="000000"/>
                </a:solidFill>
                <a:latin typeface="Courier New" panose="02070309020205020404" pitchFamily="49" charset="0"/>
              </a:rPr>
              <a:t>exp</a:t>
            </a:r>
            <a:r>
              <a:rPr lang="en-US" sz="1000" b="0" i="0" u="none" strike="noStrike" baseline="0" dirty="0" smtClean="0">
                <a:solidFill>
                  <a:srgbClr val="000000"/>
                </a:solidFill>
                <a:latin typeface="Courier New" panose="02070309020205020404" pitchFamily="49" charset="0"/>
              </a:rPr>
              <a:t>(-a)))+ 1/(1+(</a:t>
            </a:r>
            <a:r>
              <a:rPr lang="en-US" sz="1000" b="0" i="0" u="none" strike="noStrike" baseline="0" dirty="0" err="1" smtClean="0">
                <a:solidFill>
                  <a:srgbClr val="000000"/>
                </a:solidFill>
                <a:latin typeface="Courier New" panose="02070309020205020404" pitchFamily="49" charset="0"/>
              </a:rPr>
              <a:t>exp</a:t>
            </a:r>
            <a:r>
              <a:rPr lang="en-US" sz="1000" b="0" i="0" u="none" strike="noStrike" baseline="0" dirty="0" smtClean="0">
                <a:solidFill>
                  <a:srgbClr val="000000"/>
                </a:solidFill>
                <a:latin typeface="Courier New" panose="02070309020205020404" pitchFamily="49" charset="0"/>
              </a:rPr>
              <a:t>(-b)))</a:t>
            </a:r>
          </a:p>
          <a:p>
            <a:r>
              <a:rPr lang="fr-FR" sz="1000" b="0" i="0" u="none" strike="noStrike" baseline="0" dirty="0" smtClean="0">
                <a:solidFill>
                  <a:srgbClr val="000000"/>
                </a:solidFill>
                <a:latin typeface="Courier New" panose="02070309020205020404" pitchFamily="49" charset="0"/>
              </a:rPr>
              <a:t>x=[x neuron_1_function];y=[y neuron_2_function]; z=[z neuron_3_function];</a:t>
            </a:r>
          </a:p>
          <a:p>
            <a:r>
              <a:rPr lang="en-US" sz="1000" b="0" i="0" u="none" strike="noStrike" baseline="0" dirty="0" smtClean="0">
                <a:solidFill>
                  <a:srgbClr val="000000"/>
                </a:solidFill>
                <a:latin typeface="Courier New" panose="02070309020205020404" pitchFamily="49" charset="0"/>
              </a:rPr>
              <a:t>    </a:t>
            </a:r>
            <a:r>
              <a:rPr lang="en-US" sz="1000" b="0" i="0" u="none" strike="noStrike" baseline="0" dirty="0" smtClean="0">
                <a:solidFill>
                  <a:srgbClr val="0000FF"/>
                </a:solidFill>
                <a:latin typeface="Courier New" panose="02070309020205020404" pitchFamily="49" charset="0"/>
              </a:rPr>
              <a:t>end</a:t>
            </a:r>
          </a:p>
          <a:p>
            <a:r>
              <a:rPr lang="en-US" sz="1000" b="0" i="0" u="none" strike="noStrike" baseline="0" dirty="0" smtClean="0">
                <a:solidFill>
                  <a:srgbClr val="0000FF"/>
                </a:solidFill>
                <a:latin typeface="Courier New" panose="02070309020205020404" pitchFamily="49" charset="0"/>
              </a:rPr>
              <a:t>end</a:t>
            </a:r>
          </a:p>
          <a:p>
            <a:r>
              <a:rPr lang="en-US" sz="1000" b="0" i="0" u="none" strike="noStrike" baseline="0" dirty="0" smtClean="0">
                <a:solidFill>
                  <a:srgbClr val="000000"/>
                </a:solidFill>
                <a:latin typeface="Courier New" panose="02070309020205020404" pitchFamily="49" charset="0"/>
              </a:rPr>
              <a:t>scatter3(x,y,z,</a:t>
            </a:r>
            <a:r>
              <a:rPr lang="en-US" sz="1000" b="0" i="0" u="none" strike="noStrike" baseline="0" dirty="0" smtClean="0">
                <a:solidFill>
                  <a:srgbClr val="A020F0"/>
                </a:solidFill>
                <a:latin typeface="Courier New" panose="02070309020205020404" pitchFamily="49" charset="0"/>
              </a:rPr>
              <a:t>'r'</a:t>
            </a:r>
            <a:r>
              <a:rPr lang="en-US" sz="1000" b="0" i="0" u="none" strike="noStrike" baseline="0" dirty="0" smtClean="0">
                <a:solidFill>
                  <a:srgbClr val="000000"/>
                </a:solidFill>
                <a:latin typeface="Courier New" panose="02070309020205020404" pitchFamily="49" charset="0"/>
              </a:rPr>
              <a:t>,</a:t>
            </a:r>
            <a:r>
              <a:rPr lang="en-US" sz="1000" b="0" i="0" u="none" strike="noStrike" baseline="0" dirty="0" smtClean="0">
                <a:solidFill>
                  <a:srgbClr val="A020F0"/>
                </a:solidFill>
                <a:latin typeface="Courier New" panose="02070309020205020404" pitchFamily="49" charset="0"/>
              </a:rPr>
              <a:t>'fill'</a:t>
            </a:r>
            <a:r>
              <a:rPr lang="en-US" sz="1000" b="0" i="0" u="none" strike="noStrike" baseline="0" dirty="0" smtClean="0">
                <a:solidFill>
                  <a:srgbClr val="000000"/>
                </a:solidFill>
                <a:latin typeface="Courier New" panose="02070309020205020404" pitchFamily="49" charset="0"/>
              </a:rPr>
              <a:t>)</a:t>
            </a:r>
          </a:p>
          <a:p>
            <a:endParaRPr lang="en-US" b="0" i="0" u="none" strike="noStrike" baseline="0" dirty="0" smtClean="0"/>
          </a:p>
        </p:txBody>
      </p:sp>
      <p:sp>
        <p:nvSpPr>
          <p:cNvPr id="22" name="TextBox 21"/>
          <p:cNvSpPr txBox="1"/>
          <p:nvPr/>
        </p:nvSpPr>
        <p:spPr>
          <a:xfrm>
            <a:off x="5096899" y="2481177"/>
            <a:ext cx="2759528" cy="369332"/>
          </a:xfrm>
          <a:prstGeom prst="rect">
            <a:avLst/>
          </a:prstGeom>
          <a:noFill/>
        </p:spPr>
        <p:txBody>
          <a:bodyPr wrap="square" rtlCol="0">
            <a:spAutoFit/>
          </a:bodyPr>
          <a:lstStyle/>
          <a:p>
            <a:r>
              <a:rPr lang="en-US" b="1" dirty="0" smtClean="0"/>
              <a:t>High Dimensionality</a:t>
            </a:r>
            <a:endParaRPr lang="en-US" b="1" dirty="0"/>
          </a:p>
        </p:txBody>
      </p:sp>
    </p:spTree>
    <p:extLst>
      <p:ext uri="{BB962C8B-B14F-4D97-AF65-F5344CB8AC3E}">
        <p14:creationId xmlns:p14="http://schemas.microsoft.com/office/powerpoint/2010/main" val="288062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7" name="TextBox 6"/>
          <p:cNvSpPr txBox="1"/>
          <p:nvPr/>
        </p:nvSpPr>
        <p:spPr>
          <a:xfrm flipH="1">
            <a:off x="718453" y="734785"/>
            <a:ext cx="11021788" cy="369332"/>
          </a:xfrm>
          <a:prstGeom prst="rect">
            <a:avLst/>
          </a:prstGeom>
          <a:noFill/>
        </p:spPr>
        <p:txBody>
          <a:bodyPr wrap="square" rtlCol="0">
            <a:spAutoFit/>
          </a:bodyPr>
          <a:lstStyle/>
          <a:p>
            <a:r>
              <a:rPr lang="en-US" dirty="0" smtClean="0"/>
              <a:t>By adding a neuron that exhibits “mixed” selectivity”, we increase the dimensionality of our population code.</a:t>
            </a:r>
            <a:endParaRPr lang="en-US" dirty="0"/>
          </a:p>
        </p:txBody>
      </p:sp>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ackgroundRemoval t="1389" b="99405" l="1786" r="100000">
                        <a14:foregroundMark x1="8929" y1="23810" x2="12351" y2="15278"/>
                        <a14:foregroundMark x1="13244" y1="14286" x2="13244" y2="14286"/>
                        <a14:foregroundMark x1="10119" y1="19841" x2="94494" y2="91071"/>
                        <a14:foregroundMark x1="66667" y1="6746" x2="66667" y2="6746"/>
                        <a14:foregroundMark x1="66667" y1="6746" x2="34673" y2="93452"/>
                        <a14:foregroundMark x1="9226" y1="23016" x2="6399" y2="53175"/>
                        <a14:foregroundMark x1="6399" y1="53175" x2="33631" y2="94246"/>
                      </a14:backgroundRemoval>
                    </a14:imgEffect>
                  </a14:imgLayer>
                </a14:imgProps>
              </a:ext>
              <a:ext uri="{28A0092B-C50C-407E-A947-70E740481C1C}">
                <a14:useLocalDpi xmlns:a14="http://schemas.microsoft.com/office/drawing/2010/main" val="0"/>
              </a:ext>
            </a:extLst>
          </a:blip>
          <a:stretch>
            <a:fillRect/>
          </a:stretch>
        </p:blipFill>
        <p:spPr>
          <a:xfrm>
            <a:off x="619133" y="1655196"/>
            <a:ext cx="5297214" cy="397291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5437" y="1655196"/>
            <a:ext cx="5297214" cy="3972910"/>
          </a:xfrm>
          <a:prstGeom prst="rect">
            <a:avLst/>
          </a:prstGeom>
        </p:spPr>
      </p:pic>
      <p:cxnSp>
        <p:nvCxnSpPr>
          <p:cNvPr id="13" name="Straight Connector 12"/>
          <p:cNvCxnSpPr/>
          <p:nvPr/>
        </p:nvCxnSpPr>
        <p:spPr>
          <a:xfrm flipH="1">
            <a:off x="6315438" y="2402958"/>
            <a:ext cx="5424803" cy="1041991"/>
          </a:xfrm>
          <a:prstGeom prst="line">
            <a:avLst/>
          </a:prstGeom>
          <a:ln w="38100"/>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350729" y="5994519"/>
            <a:ext cx="12313085" cy="369332"/>
          </a:xfrm>
          <a:prstGeom prst="rect">
            <a:avLst/>
          </a:prstGeom>
          <a:noFill/>
        </p:spPr>
        <p:txBody>
          <a:bodyPr wrap="square" rtlCol="0">
            <a:spAutoFit/>
          </a:bodyPr>
          <a:lstStyle/>
          <a:p>
            <a:r>
              <a:rPr lang="en-US" dirty="0" smtClean="0"/>
              <a:t>Known as the “kernel trick”, this advantage(Cover’s Thereom) is artificially exploited by Support Vector Machine Classifiers</a:t>
            </a:r>
            <a:endParaRPr lang="en-US" dirty="0"/>
          </a:p>
        </p:txBody>
      </p:sp>
      <p:pic>
        <p:nvPicPr>
          <p:cNvPr id="18" name="SVM with polynomial kernel visualization">
            <a:hlinkClick r:id="" action="ppaction://media"/>
          </p:cNvPr>
          <p:cNvPicPr>
            <a:picLocks noChangeAspect="1"/>
          </p:cNvPicPr>
          <p:nvPr>
            <a:videoFile r:link="rId1"/>
            <p:extLst>
              <p:ext uri="{DAA4B4D4-6D71-4841-9C94-3DE7FCFB9230}">
                <p14:media xmlns:p14="http://schemas.microsoft.com/office/powerpoint/2010/main" r:embed="rId2">
                  <p14:trim st="2063"/>
                </p14:media>
              </p:ext>
            </p:extLst>
          </p:nvPr>
        </p:nvPicPr>
        <p:blipFill>
          <a:blip r:embed="rId8"/>
          <a:stretch>
            <a:fillRect/>
          </a:stretch>
        </p:blipFill>
        <p:spPr>
          <a:xfrm>
            <a:off x="3184358" y="1652642"/>
            <a:ext cx="5300619" cy="3975464"/>
          </a:xfrm>
          <a:prstGeom prst="rect">
            <a:avLst/>
          </a:prstGeom>
        </p:spPr>
      </p:pic>
    </p:spTree>
    <p:extLst>
      <p:ext uri="{BB962C8B-B14F-4D97-AF65-F5344CB8AC3E}">
        <p14:creationId xmlns:p14="http://schemas.microsoft.com/office/powerpoint/2010/main" val="11754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18"/>
                </p:tgtEl>
              </p:cMediaNode>
            </p:video>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38116" y="613829"/>
            <a:ext cx="3962743" cy="5700254"/>
          </a:xfrm>
          <a:prstGeom prst="rect">
            <a:avLst/>
          </a:prstGeom>
        </p:spPr>
      </p:pic>
      <p:sp>
        <p:nvSpPr>
          <p:cNvPr id="5" name="TextBox 4"/>
          <p:cNvSpPr txBox="1"/>
          <p:nvPr/>
        </p:nvSpPr>
        <p:spPr>
          <a:xfrm>
            <a:off x="5539562" y="1971738"/>
            <a:ext cx="6390168" cy="2585323"/>
          </a:xfrm>
          <a:prstGeom prst="rect">
            <a:avLst/>
          </a:prstGeom>
          <a:noFill/>
        </p:spPr>
        <p:txBody>
          <a:bodyPr wrap="square" rtlCol="0">
            <a:spAutoFit/>
          </a:bodyPr>
          <a:lstStyle/>
          <a:p>
            <a:r>
              <a:rPr lang="en-US" dirty="0" smtClean="0"/>
              <a:t>Quick Summary:</a:t>
            </a:r>
          </a:p>
          <a:p>
            <a:endParaRPr lang="en-US" dirty="0"/>
          </a:p>
          <a:p>
            <a:r>
              <a:rPr lang="en-US" dirty="0" smtClean="0"/>
              <a:t>If we have pure and linear-mixed selectivity, then we have low-dimensionality and require a “complex”(curvilinear) readout</a:t>
            </a:r>
          </a:p>
          <a:p>
            <a:endParaRPr lang="en-US" dirty="0"/>
          </a:p>
          <a:p>
            <a:r>
              <a:rPr lang="en-US" dirty="0" smtClean="0"/>
              <a:t>If we have non-linear mixed selectivity neurons included, then we can utilize a “simple” (linear) readout.</a:t>
            </a:r>
          </a:p>
          <a:p>
            <a:endParaRPr lang="en-US" dirty="0"/>
          </a:p>
          <a:p>
            <a:r>
              <a:rPr lang="en-US" dirty="0" smtClean="0"/>
              <a:t>Why?</a:t>
            </a:r>
            <a:endParaRPr lang="en-US" dirty="0"/>
          </a:p>
        </p:txBody>
      </p:sp>
    </p:spTree>
    <p:extLst>
      <p:ext uri="{BB962C8B-B14F-4D97-AF65-F5344CB8AC3E}">
        <p14:creationId xmlns:p14="http://schemas.microsoft.com/office/powerpoint/2010/main" val="944746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2" name="TextBox 1"/>
          <p:cNvSpPr txBox="1"/>
          <p:nvPr/>
        </p:nvSpPr>
        <p:spPr>
          <a:xfrm>
            <a:off x="0" y="0"/>
            <a:ext cx="7527852" cy="369332"/>
          </a:xfrm>
          <a:prstGeom prst="rect">
            <a:avLst/>
          </a:prstGeom>
          <a:noFill/>
        </p:spPr>
        <p:txBody>
          <a:bodyPr wrap="square" rtlCol="0">
            <a:spAutoFit/>
          </a:bodyPr>
          <a:lstStyle/>
          <a:p>
            <a:r>
              <a:rPr lang="en-US" b="1" dirty="0" smtClean="0"/>
              <a:t>Dimensionality</a:t>
            </a:r>
            <a:endParaRPr lang="en-US" b="1" dirty="0"/>
          </a:p>
        </p:txBody>
      </p:sp>
      <p:sp>
        <p:nvSpPr>
          <p:cNvPr id="4" name="TextBox 3"/>
          <p:cNvSpPr txBox="1"/>
          <p:nvPr/>
        </p:nvSpPr>
        <p:spPr>
          <a:xfrm>
            <a:off x="367428" y="2866625"/>
            <a:ext cx="7624177" cy="4257576"/>
          </a:xfrm>
          <a:prstGeom prst="rect">
            <a:avLst/>
          </a:prstGeom>
          <a:noFill/>
        </p:spPr>
        <p:txBody>
          <a:bodyPr wrap="square" rtlCol="0">
            <a:spAutoFit/>
          </a:bodyPr>
          <a:lstStyle/>
          <a:p>
            <a:pPr marL="285750" lvl="0" indent="-285750">
              <a:buFont typeface="Arial" panose="020B0604020202020204" pitchFamily="34" charset="0"/>
              <a:buChar char="•"/>
            </a:pPr>
            <a:r>
              <a:rPr lang="en-US" dirty="0" smtClean="0">
                <a:solidFill>
                  <a:prstClr val="black"/>
                </a:solidFill>
              </a:rPr>
              <a:t>Number of dimensions is bounded by C -- d=log2N</a:t>
            </a:r>
            <a:r>
              <a:rPr lang="en-US" baseline="-25000" dirty="0" smtClean="0">
                <a:solidFill>
                  <a:prstClr val="black"/>
                </a:solidFill>
              </a:rPr>
              <a:t>c</a:t>
            </a:r>
            <a:r>
              <a:rPr lang="en-US" dirty="0" smtClean="0">
                <a:solidFill>
                  <a:prstClr val="black"/>
                </a:solidFill>
              </a:rPr>
              <a:t> </a:t>
            </a: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number of classifications possible, then, is capacitated by dimensionality.</a:t>
            </a:r>
          </a:p>
          <a:p>
            <a:pPr marL="742950" lvl="1" indent="-285750">
              <a:buFont typeface="Arial" panose="020B0604020202020204" pitchFamily="34" charset="0"/>
              <a:buChar char="•"/>
            </a:pPr>
            <a:r>
              <a:rPr lang="en-US" dirty="0" smtClean="0"/>
              <a:t>If our dimensionality is maximum, then we can make all possible binary classifications(2</a:t>
            </a:r>
            <a:r>
              <a:rPr lang="en-US" sz="2800" baseline="30000" dirty="0" smtClean="0"/>
              <a:t>c</a:t>
            </a:r>
            <a:r>
              <a:rPr lang="en-US" dirty="0" smtClean="0"/>
              <a: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They will be using a linear classifier to asses the number of linear classifications(above 95% accuracy) that are possible.</a:t>
            </a:r>
          </a:p>
          <a:p>
            <a:pPr marL="742950" lvl="1" indent="-285750">
              <a:buFont typeface="Arial" panose="020B0604020202020204" pitchFamily="34" charset="0"/>
              <a:buChar char="•"/>
            </a:pPr>
            <a:r>
              <a:rPr lang="en-US" dirty="0" smtClean="0"/>
              <a:t>This represents a hypothetical downstream neuron that receives inputs from the recorded PFC neurons and performs some kind of “linear readout”</a:t>
            </a:r>
          </a:p>
          <a:p>
            <a:pPr marL="742950" lvl="1" indent="-285750">
              <a:buFont typeface="Arial" panose="020B0604020202020204" pitchFamily="34" charset="0"/>
              <a:buChar char="•"/>
            </a:pPr>
            <a:endParaRPr lang="en-US" dirty="0" smtClean="0"/>
          </a:p>
          <a:p>
            <a:endParaRPr lang="en-US" dirty="0" smtClean="0"/>
          </a:p>
          <a:p>
            <a:endParaRPr lang="en-US" dirty="0"/>
          </a:p>
        </p:txBody>
      </p:sp>
      <p:sp>
        <p:nvSpPr>
          <p:cNvPr id="6" name="Rectangle 5"/>
          <p:cNvSpPr/>
          <p:nvPr/>
        </p:nvSpPr>
        <p:spPr>
          <a:xfrm>
            <a:off x="906048" y="1033922"/>
            <a:ext cx="10956100" cy="646331"/>
          </a:xfrm>
          <a:prstGeom prst="rect">
            <a:avLst/>
          </a:prstGeom>
        </p:spPr>
        <p:txBody>
          <a:bodyPr wrap="square">
            <a:spAutoFit/>
          </a:bodyPr>
          <a:lstStyle/>
          <a:p>
            <a:pPr lvl="0"/>
            <a:r>
              <a:rPr lang="en-US" dirty="0">
                <a:solidFill>
                  <a:prstClr val="black"/>
                </a:solidFill>
              </a:rPr>
              <a:t>“The number of binary classifications that can be implemented by a linear classifier grows exponentially with the number of dimensions of the neural representations of the patterns of activities to be classified.”</a:t>
            </a:r>
            <a:endParaRPr lang="en-US" dirty="0">
              <a:solidFill>
                <a:prstClr val="black"/>
              </a:solidFill>
            </a:endParaRPr>
          </a:p>
        </p:txBody>
      </p:sp>
      <p:sp>
        <p:nvSpPr>
          <p:cNvPr id="8" name="TextBox 7"/>
          <p:cNvSpPr txBox="1"/>
          <p:nvPr/>
        </p:nvSpPr>
        <p:spPr>
          <a:xfrm>
            <a:off x="906048" y="1868854"/>
            <a:ext cx="11056308" cy="646331"/>
          </a:xfrm>
          <a:prstGeom prst="rect">
            <a:avLst/>
          </a:prstGeom>
          <a:noFill/>
        </p:spPr>
        <p:txBody>
          <a:bodyPr wrap="square" rtlCol="0">
            <a:spAutoFit/>
          </a:bodyPr>
          <a:lstStyle/>
          <a:p>
            <a:r>
              <a:rPr lang="en-US" dirty="0" smtClean="0"/>
              <a:t>Ideally, we’d want a “readout” mechanism to be able to take activity of a population (as a sum weighted inputs) and classify based on a threshold (make a decision). This becomes easier and easier with more and more dimensions.</a:t>
            </a:r>
            <a:endParaRPr lang="en-US" dirty="0"/>
          </a:p>
        </p:txBody>
      </p:sp>
      <p:pic>
        <p:nvPicPr>
          <p:cNvPr id="9" name="Picture 8"/>
          <p:cNvPicPr>
            <a:picLocks noChangeAspect="1"/>
          </p:cNvPicPr>
          <p:nvPr/>
        </p:nvPicPr>
        <p:blipFill>
          <a:blip r:embed="rId3"/>
          <a:stretch>
            <a:fillRect/>
          </a:stretch>
        </p:blipFill>
        <p:spPr>
          <a:xfrm>
            <a:off x="7991605" y="2866625"/>
            <a:ext cx="3870542" cy="1237856"/>
          </a:xfrm>
          <a:prstGeom prst="rect">
            <a:avLst/>
          </a:prstGeom>
        </p:spPr>
      </p:pic>
    </p:spTree>
    <p:extLst>
      <p:ext uri="{BB962C8B-B14F-4D97-AF65-F5344CB8AC3E}">
        <p14:creationId xmlns:p14="http://schemas.microsoft.com/office/powerpoint/2010/main" val="278857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24691" y="93818"/>
            <a:ext cx="4758180" cy="2640632"/>
          </a:xfrm>
          <a:prstGeom prst="rect">
            <a:avLst/>
          </a:prstGeom>
        </p:spPr>
      </p:pic>
      <p:pic>
        <p:nvPicPr>
          <p:cNvPr id="8" name="Picture 7"/>
          <p:cNvPicPr>
            <a:picLocks noChangeAspect="1"/>
          </p:cNvPicPr>
          <p:nvPr/>
        </p:nvPicPr>
        <p:blipFill>
          <a:blip r:embed="rId4"/>
          <a:stretch>
            <a:fillRect/>
          </a:stretch>
        </p:blipFill>
        <p:spPr>
          <a:xfrm>
            <a:off x="0" y="3429180"/>
            <a:ext cx="3803355" cy="3063814"/>
          </a:xfrm>
          <a:prstGeom prst="rect">
            <a:avLst/>
          </a:prstGeom>
        </p:spPr>
      </p:pic>
      <p:cxnSp>
        <p:nvCxnSpPr>
          <p:cNvPr id="11" name="Straight Arrow Connector 10"/>
          <p:cNvCxnSpPr/>
          <p:nvPr/>
        </p:nvCxnSpPr>
        <p:spPr>
          <a:xfrm flipH="1">
            <a:off x="2982432" y="2734450"/>
            <a:ext cx="542259" cy="5911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282871" y="2734450"/>
            <a:ext cx="569450" cy="4966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5"/>
          <a:srcRect l="23177" r="17042"/>
          <a:stretch/>
        </p:blipFill>
        <p:spPr>
          <a:xfrm>
            <a:off x="8388645" y="3429180"/>
            <a:ext cx="3803355" cy="3063814"/>
          </a:xfrm>
          <a:prstGeom prst="rect">
            <a:avLst/>
          </a:prstGeom>
        </p:spPr>
      </p:pic>
      <p:sp>
        <p:nvSpPr>
          <p:cNvPr id="17" name="TextBox 16"/>
          <p:cNvSpPr txBox="1"/>
          <p:nvPr/>
        </p:nvSpPr>
        <p:spPr>
          <a:xfrm>
            <a:off x="0" y="0"/>
            <a:ext cx="1275907" cy="369332"/>
          </a:xfrm>
          <a:prstGeom prst="rect">
            <a:avLst/>
          </a:prstGeom>
          <a:noFill/>
        </p:spPr>
        <p:txBody>
          <a:bodyPr wrap="square" rtlCol="0">
            <a:spAutoFit/>
          </a:bodyPr>
          <a:lstStyle/>
          <a:p>
            <a:r>
              <a:rPr lang="en-US" b="1" dirty="0" smtClean="0"/>
              <a:t>Task</a:t>
            </a:r>
            <a:endParaRPr lang="en-US" b="1" dirty="0"/>
          </a:p>
        </p:txBody>
      </p:sp>
      <p:sp>
        <p:nvSpPr>
          <p:cNvPr id="18" name="TextBox 17"/>
          <p:cNvSpPr txBox="1"/>
          <p:nvPr/>
        </p:nvSpPr>
        <p:spPr>
          <a:xfrm>
            <a:off x="3803355" y="3807411"/>
            <a:ext cx="4561367" cy="1231106"/>
          </a:xfrm>
          <a:prstGeom prst="rect">
            <a:avLst/>
          </a:prstGeom>
          <a:noFill/>
        </p:spPr>
        <p:txBody>
          <a:bodyPr wrap="square" rtlCol="0">
            <a:spAutoFit/>
          </a:bodyPr>
          <a:lstStyle/>
          <a:p>
            <a:pPr algn="ctr"/>
            <a:r>
              <a:rPr lang="en-US" dirty="0" smtClean="0"/>
              <a:t>Sequence of 2 Visual Cues</a:t>
            </a:r>
          </a:p>
          <a:p>
            <a:pPr algn="ctr"/>
            <a:r>
              <a:rPr lang="en-US" dirty="0" smtClean="0"/>
              <a:t>12 different cue combinations (4 objects)</a:t>
            </a:r>
          </a:p>
          <a:p>
            <a:pPr algn="ctr"/>
            <a:r>
              <a:rPr lang="en-US" dirty="0" smtClean="0"/>
              <a:t>2 different memory tests</a:t>
            </a:r>
          </a:p>
          <a:p>
            <a:pPr algn="ctr"/>
            <a:r>
              <a:rPr lang="en-US" b="1" dirty="0" smtClean="0"/>
              <a:t>C=24</a:t>
            </a:r>
            <a:endParaRPr lang="en-US" b="1" baseline="30000" dirty="0"/>
          </a:p>
        </p:txBody>
      </p:sp>
    </p:spTree>
    <p:extLst>
      <p:ext uri="{BB962C8B-B14F-4D97-AF65-F5344CB8AC3E}">
        <p14:creationId xmlns:p14="http://schemas.microsoft.com/office/powerpoint/2010/main" val="394846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2" name="TextBox 1"/>
          <p:cNvSpPr txBox="1"/>
          <p:nvPr/>
        </p:nvSpPr>
        <p:spPr>
          <a:xfrm>
            <a:off x="387299" y="1489110"/>
            <a:ext cx="12025423" cy="646331"/>
          </a:xfrm>
          <a:prstGeom prst="rect">
            <a:avLst/>
          </a:prstGeom>
          <a:noFill/>
        </p:spPr>
        <p:txBody>
          <a:bodyPr wrap="square" rtlCol="0">
            <a:spAutoFit/>
          </a:bodyPr>
          <a:lstStyle/>
          <a:p>
            <a:r>
              <a:rPr lang="en-US" dirty="0" smtClean="0"/>
              <a:t>A majority of neurons are selective to at least 1 of the 3 task relevant aspects in 1 or more epochs.</a:t>
            </a:r>
          </a:p>
          <a:p>
            <a:r>
              <a:rPr lang="en-US" dirty="0" smtClean="0"/>
              <a:t>A large proportion also showed nonlinear-mixed selectivity</a:t>
            </a:r>
            <a:endParaRPr lang="en-US" dirty="0"/>
          </a:p>
        </p:txBody>
      </p:sp>
      <p:pic>
        <p:nvPicPr>
          <p:cNvPr id="3" name="Picture 2"/>
          <p:cNvPicPr>
            <a:picLocks noChangeAspect="1"/>
          </p:cNvPicPr>
          <p:nvPr/>
        </p:nvPicPr>
        <p:blipFill rotWithShape="1">
          <a:blip r:embed="rId3"/>
          <a:srcRect b="37880"/>
          <a:stretch/>
        </p:blipFill>
        <p:spPr>
          <a:xfrm>
            <a:off x="387299" y="2412440"/>
            <a:ext cx="5062979" cy="3350558"/>
          </a:xfrm>
          <a:prstGeom prst="rect">
            <a:avLst/>
          </a:prstGeom>
        </p:spPr>
      </p:pic>
      <p:sp>
        <p:nvSpPr>
          <p:cNvPr id="4" name="TextBox 3"/>
          <p:cNvSpPr txBox="1"/>
          <p:nvPr/>
        </p:nvSpPr>
        <p:spPr>
          <a:xfrm>
            <a:off x="6209918" y="2511610"/>
            <a:ext cx="5815503" cy="1200329"/>
          </a:xfrm>
          <a:prstGeom prst="rect">
            <a:avLst/>
          </a:prstGeom>
          <a:noFill/>
        </p:spPr>
        <p:txBody>
          <a:bodyPr wrap="square" rtlCol="0">
            <a:spAutoFit/>
          </a:bodyPr>
          <a:lstStyle/>
          <a:p>
            <a:r>
              <a:rPr lang="en-US" dirty="0" smtClean="0"/>
              <a:t>a/b – a cell that is selective to a mixture of Cue1 identity and task-type. It responds to object C when presented as a first cue(more strongly so when C was the first cue in the recognition task)</a:t>
            </a:r>
            <a:endParaRPr lang="en-US" dirty="0"/>
          </a:p>
        </p:txBody>
      </p:sp>
      <p:sp>
        <p:nvSpPr>
          <p:cNvPr id="5" name="TextBox 4"/>
          <p:cNvSpPr txBox="1"/>
          <p:nvPr/>
        </p:nvSpPr>
        <p:spPr>
          <a:xfrm>
            <a:off x="6209918" y="4526517"/>
            <a:ext cx="5815503" cy="923330"/>
          </a:xfrm>
          <a:prstGeom prst="rect">
            <a:avLst/>
          </a:prstGeom>
          <a:noFill/>
        </p:spPr>
        <p:txBody>
          <a:bodyPr wrap="square" rtlCol="0">
            <a:spAutoFit/>
          </a:bodyPr>
          <a:lstStyle/>
          <a:p>
            <a:r>
              <a:rPr lang="en-US" dirty="0" smtClean="0"/>
              <a:t>c – mostly selective to objects A and D when they are presented as second stimuli, preceded by object C, and only during recall-task-type</a:t>
            </a:r>
            <a:endParaRPr lang="en-US" dirty="0"/>
          </a:p>
        </p:txBody>
      </p:sp>
      <p:sp>
        <p:nvSpPr>
          <p:cNvPr id="9" name="TextBox 8"/>
          <p:cNvSpPr txBox="1"/>
          <p:nvPr/>
        </p:nvSpPr>
        <p:spPr>
          <a:xfrm>
            <a:off x="0" y="0"/>
            <a:ext cx="5599134" cy="369332"/>
          </a:xfrm>
          <a:prstGeom prst="rect">
            <a:avLst/>
          </a:prstGeom>
          <a:noFill/>
        </p:spPr>
        <p:txBody>
          <a:bodyPr wrap="square" rtlCol="0">
            <a:spAutoFit/>
          </a:bodyPr>
          <a:lstStyle/>
          <a:p>
            <a:r>
              <a:rPr lang="en-US" b="1" dirty="0" smtClean="0"/>
              <a:t>Pure, Preliminary, </a:t>
            </a:r>
            <a:r>
              <a:rPr lang="en-US" b="1" dirty="0" err="1" smtClean="0"/>
              <a:t>peri</a:t>
            </a:r>
            <a:r>
              <a:rPr lang="en-US" b="1" dirty="0" smtClean="0"/>
              <a:t>-condition-histogram(PCH) Results</a:t>
            </a:r>
            <a:endParaRPr lang="en-US" b="1" dirty="0"/>
          </a:p>
        </p:txBody>
      </p:sp>
    </p:spTree>
    <p:extLst>
      <p:ext uri="{BB962C8B-B14F-4D97-AF65-F5344CB8AC3E}">
        <p14:creationId xmlns:p14="http://schemas.microsoft.com/office/powerpoint/2010/main" val="411632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3" name="TextBox 2"/>
          <p:cNvSpPr txBox="1"/>
          <p:nvPr/>
        </p:nvSpPr>
        <p:spPr>
          <a:xfrm>
            <a:off x="0" y="0"/>
            <a:ext cx="6225436" cy="3693319"/>
          </a:xfrm>
          <a:prstGeom prst="rect">
            <a:avLst/>
          </a:prstGeom>
          <a:noFill/>
        </p:spPr>
        <p:txBody>
          <a:bodyPr wrap="square" rtlCol="0">
            <a:spAutoFit/>
          </a:bodyPr>
          <a:lstStyle/>
          <a:p>
            <a:r>
              <a:rPr lang="en-US" b="1" dirty="0" smtClean="0"/>
              <a:t>Removing Classical Selectivity / Reverse Feature Selection</a:t>
            </a:r>
          </a:p>
          <a:p>
            <a:endParaRPr lang="en-US" dirty="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2" name="Picture 1"/>
          <p:cNvPicPr>
            <a:picLocks noChangeAspect="1"/>
          </p:cNvPicPr>
          <p:nvPr/>
        </p:nvPicPr>
        <p:blipFill>
          <a:blip r:embed="rId3"/>
          <a:stretch>
            <a:fillRect/>
          </a:stretch>
        </p:blipFill>
        <p:spPr>
          <a:xfrm>
            <a:off x="6893976" y="1225689"/>
            <a:ext cx="5000625" cy="3930243"/>
          </a:xfrm>
          <a:prstGeom prst="rect">
            <a:avLst/>
          </a:prstGeom>
        </p:spPr>
      </p:pic>
      <p:sp>
        <p:nvSpPr>
          <p:cNvPr id="4" name="TextBox 3"/>
          <p:cNvSpPr txBox="1"/>
          <p:nvPr/>
        </p:nvSpPr>
        <p:spPr>
          <a:xfrm>
            <a:off x="257075" y="1225689"/>
            <a:ext cx="5146158" cy="5909310"/>
          </a:xfrm>
          <a:prstGeom prst="rect">
            <a:avLst/>
          </a:prstGeom>
          <a:noFill/>
        </p:spPr>
        <p:txBody>
          <a:bodyPr wrap="square" rtlCol="0">
            <a:spAutoFit/>
          </a:bodyPr>
          <a:lstStyle/>
          <a:p>
            <a:r>
              <a:rPr lang="en-US" dirty="0" smtClean="0"/>
              <a:t>Use a two-sample t-test to identify neurons that are selective to task(p&lt;.001).</a:t>
            </a:r>
          </a:p>
          <a:p>
            <a:endParaRPr lang="en-US" dirty="0"/>
          </a:p>
          <a:p>
            <a:r>
              <a:rPr lang="en-US" dirty="0" smtClean="0"/>
              <a:t>1) Take a spike count from each Recall Task sub-condition at time t</a:t>
            </a:r>
          </a:p>
          <a:p>
            <a:r>
              <a:rPr lang="en-US" dirty="0" smtClean="0"/>
              <a:t>2) Superimpose that with a random sub-condition Recognition Task at time t.</a:t>
            </a:r>
          </a:p>
          <a:p>
            <a:r>
              <a:rPr lang="en-US" dirty="0" smtClean="0"/>
              <a:t>3) Repeat Vice Versa</a:t>
            </a:r>
          </a:p>
          <a:p>
            <a:endParaRPr lang="en-US" dirty="0"/>
          </a:p>
          <a:p>
            <a:r>
              <a:rPr lang="en-US" dirty="0" smtClean="0"/>
              <a:t>This removes task-selectivity, but the PCH shows that the neuron maintains some information about specific combinations.</a:t>
            </a:r>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p:txBody>
      </p:sp>
      <p:sp>
        <p:nvSpPr>
          <p:cNvPr id="7" name="TextBox 6"/>
          <p:cNvSpPr txBox="1"/>
          <p:nvPr/>
        </p:nvSpPr>
        <p:spPr>
          <a:xfrm>
            <a:off x="257075" y="5283392"/>
            <a:ext cx="7164888" cy="1200329"/>
          </a:xfrm>
          <a:prstGeom prst="rect">
            <a:avLst/>
          </a:prstGeom>
          <a:noFill/>
        </p:spPr>
        <p:txBody>
          <a:bodyPr wrap="square" rtlCol="0">
            <a:spAutoFit/>
          </a:bodyPr>
          <a:lstStyle/>
          <a:p>
            <a:r>
              <a:rPr lang="en-US" dirty="0" smtClean="0"/>
              <a:t>Allows us to start asking the question:</a:t>
            </a:r>
          </a:p>
          <a:p>
            <a:endParaRPr lang="en-US" dirty="0"/>
          </a:p>
          <a:p>
            <a:r>
              <a:rPr lang="en-US" dirty="0" smtClean="0"/>
              <a:t>Do the responses in individual conditions encode information about task-type through nonlinear interaction between the cue and the task-type?</a:t>
            </a:r>
            <a:endParaRPr lang="en-US" dirty="0"/>
          </a:p>
        </p:txBody>
      </p:sp>
      <p:sp>
        <p:nvSpPr>
          <p:cNvPr id="8" name="TextBox 7"/>
          <p:cNvSpPr txBox="1"/>
          <p:nvPr/>
        </p:nvSpPr>
        <p:spPr>
          <a:xfrm>
            <a:off x="6893976" y="579358"/>
            <a:ext cx="4817860" cy="646331"/>
          </a:xfrm>
          <a:prstGeom prst="rect">
            <a:avLst/>
          </a:prstGeom>
          <a:noFill/>
        </p:spPr>
        <p:txBody>
          <a:bodyPr wrap="square" rtlCol="0">
            <a:spAutoFit/>
          </a:bodyPr>
          <a:lstStyle/>
          <a:p>
            <a:r>
              <a:rPr lang="en-US" dirty="0" smtClean="0"/>
              <a:t>Mean firing rate during recall task was greater than </a:t>
            </a:r>
            <a:r>
              <a:rPr lang="en-US" dirty="0" err="1" smtClean="0"/>
              <a:t>mfr</a:t>
            </a:r>
            <a:r>
              <a:rPr lang="en-US" dirty="0" smtClean="0"/>
              <a:t> during recognition for this neuron.</a:t>
            </a:r>
            <a:endParaRPr lang="en-US" dirty="0"/>
          </a:p>
        </p:txBody>
      </p:sp>
    </p:spTree>
    <p:extLst>
      <p:ext uri="{BB962C8B-B14F-4D97-AF65-F5344CB8AC3E}">
        <p14:creationId xmlns:p14="http://schemas.microsoft.com/office/powerpoint/2010/main" val="177988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3" name="TextBox 2"/>
          <p:cNvSpPr txBox="1"/>
          <p:nvPr/>
        </p:nvSpPr>
        <p:spPr>
          <a:xfrm>
            <a:off x="5709029" y="3937165"/>
            <a:ext cx="6291041" cy="2862322"/>
          </a:xfrm>
          <a:prstGeom prst="rect">
            <a:avLst/>
          </a:prstGeom>
          <a:noFill/>
        </p:spPr>
        <p:txBody>
          <a:bodyPr wrap="square" rtlCol="0">
            <a:spAutoFit/>
          </a:bodyPr>
          <a:lstStyle/>
          <a:p>
            <a:pPr lvl="0"/>
            <a:r>
              <a:rPr lang="en-US" dirty="0">
                <a:solidFill>
                  <a:prstClr val="black"/>
                </a:solidFill>
              </a:rPr>
              <a:t>An increase in </a:t>
            </a:r>
            <a:r>
              <a:rPr lang="en-US" dirty="0" smtClean="0">
                <a:solidFill>
                  <a:prstClr val="black"/>
                </a:solidFill>
              </a:rPr>
              <a:t>neurons(towards infinity) </a:t>
            </a:r>
            <a:r>
              <a:rPr lang="en-US" dirty="0">
                <a:solidFill>
                  <a:prstClr val="black"/>
                </a:solidFill>
              </a:rPr>
              <a:t>should decrease the </a:t>
            </a:r>
            <a:r>
              <a:rPr lang="en-US" dirty="0" smtClean="0">
                <a:solidFill>
                  <a:prstClr val="black"/>
                </a:solidFill>
              </a:rPr>
              <a:t>noise(at an asymptote).</a:t>
            </a:r>
            <a:endParaRPr lang="en-US" dirty="0">
              <a:solidFill>
                <a:prstClr val="black"/>
              </a:solidFill>
            </a:endParaRPr>
          </a:p>
          <a:p>
            <a:endParaRPr lang="en-US" dirty="0" smtClean="0"/>
          </a:p>
          <a:p>
            <a:r>
              <a:rPr lang="en-US" dirty="0" smtClean="0"/>
              <a:t>Goal: Increase neuron number + maintain statistics.</a:t>
            </a:r>
          </a:p>
          <a:p>
            <a:endParaRPr lang="en-US" dirty="0"/>
          </a:p>
          <a:p>
            <a:r>
              <a:rPr lang="en-US" dirty="0" smtClean="0"/>
              <a:t>Within task type: If the label was A,B,C,D – make it B,D,A,C</a:t>
            </a:r>
          </a:p>
          <a:p>
            <a:endParaRPr lang="en-US" dirty="0"/>
          </a:p>
          <a:p>
            <a:r>
              <a:rPr lang="en-US" dirty="0" smtClean="0"/>
              <a:t>Yield: 24 neurons per neuron that has at least 8 trials per condition(185) = 4440 neurons</a:t>
            </a:r>
            <a:endParaRPr lang="en-US" dirty="0"/>
          </a:p>
          <a:p>
            <a:endParaRPr lang="en-US" dirty="0"/>
          </a:p>
        </p:txBody>
      </p:sp>
      <p:sp>
        <p:nvSpPr>
          <p:cNvPr id="10" name="TextBox 9"/>
          <p:cNvSpPr txBox="1"/>
          <p:nvPr/>
        </p:nvSpPr>
        <p:spPr>
          <a:xfrm>
            <a:off x="0" y="0"/>
            <a:ext cx="1287340" cy="369332"/>
          </a:xfrm>
          <a:prstGeom prst="rect">
            <a:avLst/>
          </a:prstGeom>
          <a:noFill/>
        </p:spPr>
        <p:txBody>
          <a:bodyPr wrap="none" rtlCol="0">
            <a:spAutoFit/>
          </a:bodyPr>
          <a:lstStyle/>
          <a:p>
            <a:r>
              <a:rPr lang="en-US" b="1" dirty="0" smtClean="0"/>
              <a:t>Resampling</a:t>
            </a:r>
            <a:endParaRPr lang="en-US" b="1" dirty="0"/>
          </a:p>
        </p:txBody>
      </p:sp>
      <p:sp>
        <p:nvSpPr>
          <p:cNvPr id="2" name="Rectangle 1"/>
          <p:cNvSpPr/>
          <p:nvPr/>
        </p:nvSpPr>
        <p:spPr>
          <a:xfrm>
            <a:off x="354904" y="1137586"/>
            <a:ext cx="7110608" cy="2031325"/>
          </a:xfrm>
          <a:prstGeom prst="rect">
            <a:avLst/>
          </a:prstGeom>
        </p:spPr>
        <p:txBody>
          <a:bodyPr wrap="square">
            <a:spAutoFit/>
          </a:bodyPr>
          <a:lstStyle/>
          <a:p>
            <a:pPr lvl="0"/>
            <a:r>
              <a:rPr lang="en-US" dirty="0">
                <a:solidFill>
                  <a:prstClr val="black"/>
                </a:solidFill>
              </a:rPr>
              <a:t>We could fail to </a:t>
            </a:r>
            <a:r>
              <a:rPr lang="en-US" dirty="0" smtClean="0">
                <a:solidFill>
                  <a:prstClr val="black"/>
                </a:solidFill>
              </a:rPr>
              <a:t>classify the 17million</a:t>
            </a:r>
            <a:r>
              <a:rPr lang="en-US" dirty="0">
                <a:solidFill>
                  <a:prstClr val="black"/>
                </a:solidFill>
              </a:rPr>
              <a:t>(2</a:t>
            </a:r>
            <a:r>
              <a:rPr lang="en-US" baseline="30000" dirty="0">
                <a:solidFill>
                  <a:prstClr val="black"/>
                </a:solidFill>
              </a:rPr>
              <a:t>24</a:t>
            </a:r>
            <a:r>
              <a:rPr lang="en-US" dirty="0">
                <a:solidFill>
                  <a:prstClr val="black"/>
                </a:solidFill>
              </a:rPr>
              <a:t>) </a:t>
            </a:r>
            <a:r>
              <a:rPr lang="en-US" dirty="0" smtClean="0">
                <a:solidFill>
                  <a:prstClr val="black"/>
                </a:solidFill>
              </a:rPr>
              <a:t> possible classifications </a:t>
            </a:r>
            <a:r>
              <a:rPr lang="en-US" dirty="0">
                <a:solidFill>
                  <a:prstClr val="black"/>
                </a:solidFill>
              </a:rPr>
              <a:t>because:</a:t>
            </a:r>
          </a:p>
          <a:p>
            <a:pPr lvl="0"/>
            <a:endParaRPr lang="en-US" dirty="0">
              <a:solidFill>
                <a:prstClr val="black"/>
              </a:solidFill>
            </a:endParaRPr>
          </a:p>
          <a:p>
            <a:pPr marL="342900" lvl="0" indent="-342900">
              <a:buFontTx/>
              <a:buAutoNum type="arabicParenR"/>
            </a:pPr>
            <a:r>
              <a:rPr lang="en-US" dirty="0">
                <a:solidFill>
                  <a:prstClr val="black"/>
                </a:solidFill>
              </a:rPr>
              <a:t>We are restrained by geometry</a:t>
            </a:r>
          </a:p>
          <a:p>
            <a:pPr marL="342900" lvl="0" indent="-342900">
              <a:buFontTx/>
              <a:buAutoNum type="arabicParenR"/>
            </a:pPr>
            <a:r>
              <a:rPr lang="en-US" dirty="0">
                <a:solidFill>
                  <a:prstClr val="black"/>
                </a:solidFill>
              </a:rPr>
              <a:t>Because of noise (standard classification detriment)</a:t>
            </a:r>
          </a:p>
          <a:p>
            <a:pPr lvl="0"/>
            <a:endParaRPr lang="en-US" dirty="0">
              <a:solidFill>
                <a:prstClr val="black"/>
              </a:solidFill>
            </a:endParaRPr>
          </a:p>
          <a:p>
            <a:pPr lvl="0"/>
            <a:r>
              <a:rPr lang="en-US" dirty="0">
                <a:solidFill>
                  <a:prstClr val="black"/>
                </a:solidFill>
              </a:rPr>
              <a:t>In order to discriminate between these situations, you need to look at number of classifications you can  perform with an increase in neurons.</a:t>
            </a:r>
            <a:endParaRPr lang="en-US" dirty="0">
              <a:solidFill>
                <a:prstClr val="black"/>
              </a:solidFill>
            </a:endParaRPr>
          </a:p>
        </p:txBody>
      </p:sp>
    </p:spTree>
    <p:extLst>
      <p:ext uri="{BB962C8B-B14F-4D97-AF65-F5344CB8AC3E}">
        <p14:creationId xmlns:p14="http://schemas.microsoft.com/office/powerpoint/2010/main" val="363597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62293"/>
          <a:stretch/>
        </p:blipFill>
        <p:spPr>
          <a:xfrm>
            <a:off x="272153" y="665197"/>
            <a:ext cx="9241545" cy="3267497"/>
          </a:xfrm>
          <a:prstGeom prst="rect">
            <a:avLst/>
          </a:prstGeom>
        </p:spPr>
      </p:pic>
      <p:sp>
        <p:nvSpPr>
          <p:cNvPr id="7" name="TextBox 6"/>
          <p:cNvSpPr txBox="1"/>
          <p:nvPr/>
        </p:nvSpPr>
        <p:spPr>
          <a:xfrm>
            <a:off x="603239" y="4228559"/>
            <a:ext cx="5982080" cy="2308324"/>
          </a:xfrm>
          <a:prstGeom prst="rect">
            <a:avLst/>
          </a:prstGeom>
          <a:noFill/>
        </p:spPr>
        <p:txBody>
          <a:bodyPr wrap="square" rtlCol="0">
            <a:spAutoFit/>
          </a:bodyPr>
          <a:lstStyle/>
          <a:p>
            <a:r>
              <a:rPr lang="en-US" dirty="0">
                <a:solidFill>
                  <a:prstClr val="black"/>
                </a:solidFill>
              </a:rPr>
              <a:t>e – population decoding accuracy for task-type</a:t>
            </a:r>
          </a:p>
          <a:p>
            <a:r>
              <a:rPr lang="en-US" dirty="0">
                <a:solidFill>
                  <a:prstClr val="black"/>
                </a:solidFill>
              </a:rPr>
              <a:t>f – population decoding accuracy for cue 1</a:t>
            </a:r>
          </a:p>
          <a:p>
            <a:r>
              <a:rPr lang="en-US" dirty="0">
                <a:solidFill>
                  <a:prstClr val="black"/>
                </a:solidFill>
              </a:rPr>
              <a:t>g – population decoding accuracy for cue 2</a:t>
            </a:r>
          </a:p>
          <a:p>
            <a:endParaRPr lang="en-US" dirty="0">
              <a:solidFill>
                <a:prstClr val="black"/>
              </a:solidFill>
            </a:endParaRPr>
          </a:p>
          <a:p>
            <a:r>
              <a:rPr lang="en-US" dirty="0">
                <a:solidFill>
                  <a:prstClr val="black"/>
                </a:solidFill>
              </a:rPr>
              <a:t>Dashed lines denote accuracy before removing classical selectivity neurons</a:t>
            </a:r>
          </a:p>
          <a:p>
            <a:r>
              <a:rPr lang="en-US" dirty="0">
                <a:solidFill>
                  <a:prstClr val="black"/>
                </a:solidFill>
              </a:rPr>
              <a:t>Bright solid lines denote accuracy after removal </a:t>
            </a:r>
          </a:p>
          <a:p>
            <a:r>
              <a:rPr lang="en-US" dirty="0">
                <a:solidFill>
                  <a:prstClr val="black"/>
                </a:solidFill>
              </a:rPr>
              <a:t>Dark solid lines denote 1,000 re-sampled neurons</a:t>
            </a:r>
          </a:p>
        </p:txBody>
      </p:sp>
      <p:pic>
        <p:nvPicPr>
          <p:cNvPr id="6" name="Picture 5"/>
          <p:cNvPicPr>
            <a:picLocks noChangeAspect="1"/>
          </p:cNvPicPr>
          <p:nvPr/>
        </p:nvPicPr>
        <p:blipFill>
          <a:blip r:embed="rId4"/>
          <a:stretch>
            <a:fillRect/>
          </a:stretch>
        </p:blipFill>
        <p:spPr>
          <a:xfrm>
            <a:off x="8016656" y="4271786"/>
            <a:ext cx="2994085" cy="1882760"/>
          </a:xfrm>
          <a:prstGeom prst="rect">
            <a:avLst/>
          </a:prstGeom>
        </p:spPr>
      </p:pic>
      <p:sp>
        <p:nvSpPr>
          <p:cNvPr id="8" name="TextBox 7"/>
          <p:cNvSpPr txBox="1"/>
          <p:nvPr/>
        </p:nvSpPr>
        <p:spPr>
          <a:xfrm>
            <a:off x="7689507" y="6154546"/>
            <a:ext cx="4654602" cy="369332"/>
          </a:xfrm>
          <a:prstGeom prst="rect">
            <a:avLst/>
          </a:prstGeom>
          <a:noFill/>
        </p:spPr>
        <p:txBody>
          <a:bodyPr wrap="square" rtlCol="0">
            <a:spAutoFit/>
          </a:bodyPr>
          <a:lstStyle/>
          <a:p>
            <a:r>
              <a:rPr lang="en-US" dirty="0" smtClean="0"/>
              <a:t>Sequence decoding was possible as well</a:t>
            </a:r>
            <a:endParaRPr lang="en-US" dirty="0"/>
          </a:p>
        </p:txBody>
      </p:sp>
      <p:sp>
        <p:nvSpPr>
          <p:cNvPr id="9" name="TextBox 8"/>
          <p:cNvSpPr txBox="1"/>
          <p:nvPr/>
        </p:nvSpPr>
        <p:spPr>
          <a:xfrm>
            <a:off x="0" y="0"/>
            <a:ext cx="6452728" cy="369332"/>
          </a:xfrm>
          <a:prstGeom prst="rect">
            <a:avLst/>
          </a:prstGeom>
          <a:noFill/>
        </p:spPr>
        <p:txBody>
          <a:bodyPr wrap="none" rtlCol="0">
            <a:spAutoFit/>
          </a:bodyPr>
          <a:lstStyle/>
          <a:p>
            <a:r>
              <a:rPr lang="en-US" b="1" dirty="0" smtClean="0"/>
              <a:t>Removing Classical Selectivity + Resampling  Classification Results</a:t>
            </a:r>
            <a:endParaRPr lang="en-US" b="1" dirty="0"/>
          </a:p>
        </p:txBody>
      </p:sp>
    </p:spTree>
    <p:extLst>
      <p:ext uri="{BB962C8B-B14F-4D97-AF65-F5344CB8AC3E}">
        <p14:creationId xmlns:p14="http://schemas.microsoft.com/office/powerpoint/2010/main" val="311043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136126" y="1387484"/>
            <a:ext cx="5395428" cy="3456732"/>
          </a:xfrm>
          <a:prstGeom prst="rect">
            <a:avLst/>
          </a:prstGeom>
        </p:spPr>
      </p:pic>
      <p:sp>
        <p:nvSpPr>
          <p:cNvPr id="4" name="Rectangle 3"/>
          <p:cNvSpPr/>
          <p:nvPr/>
        </p:nvSpPr>
        <p:spPr>
          <a:xfrm>
            <a:off x="3136126" y="5339326"/>
            <a:ext cx="6096000" cy="923330"/>
          </a:xfrm>
          <a:prstGeom prst="rect">
            <a:avLst/>
          </a:prstGeom>
        </p:spPr>
        <p:txBody>
          <a:bodyPr>
            <a:spAutoFit/>
          </a:bodyPr>
          <a:lstStyle/>
          <a:p>
            <a:pPr lvl="0"/>
            <a:r>
              <a:rPr lang="en-US" dirty="0">
                <a:solidFill>
                  <a:prstClr val="black"/>
                </a:solidFill>
              </a:rPr>
              <a:t>Just pure selectivity neurons alone, when increased in number does not increase the number of possible classification. </a:t>
            </a:r>
            <a:endParaRPr lang="en-US" dirty="0" smtClean="0">
              <a:solidFill>
                <a:prstClr val="black"/>
              </a:solidFill>
            </a:endParaRPr>
          </a:p>
          <a:p>
            <a:pPr lvl="0"/>
            <a:r>
              <a:rPr lang="en-US" dirty="0" smtClean="0">
                <a:solidFill>
                  <a:prstClr val="black"/>
                </a:solidFill>
              </a:rPr>
              <a:t>The </a:t>
            </a:r>
            <a:r>
              <a:rPr lang="en-US" dirty="0">
                <a:solidFill>
                  <a:prstClr val="black"/>
                </a:solidFill>
              </a:rPr>
              <a:t>dimensionality remains low.</a:t>
            </a:r>
            <a:endParaRPr lang="en-US" dirty="0">
              <a:solidFill>
                <a:prstClr val="black"/>
              </a:solidFill>
            </a:endParaRPr>
          </a:p>
        </p:txBody>
      </p:sp>
      <p:sp>
        <p:nvSpPr>
          <p:cNvPr id="5" name="Rectangle 4"/>
          <p:cNvSpPr/>
          <p:nvPr/>
        </p:nvSpPr>
        <p:spPr>
          <a:xfrm>
            <a:off x="755584" y="2344259"/>
            <a:ext cx="2380542" cy="646331"/>
          </a:xfrm>
          <a:prstGeom prst="rect">
            <a:avLst/>
          </a:prstGeom>
        </p:spPr>
        <p:txBody>
          <a:bodyPr wrap="square">
            <a:spAutoFit/>
          </a:bodyPr>
          <a:lstStyle/>
          <a:p>
            <a:pPr lvl="0"/>
            <a:r>
              <a:rPr lang="en-US" dirty="0" smtClean="0">
                <a:solidFill>
                  <a:prstClr val="black"/>
                </a:solidFill>
              </a:rPr>
              <a:t>Max(d)=log2N</a:t>
            </a:r>
            <a:r>
              <a:rPr lang="en-US" baseline="-25000" dirty="0" smtClean="0">
                <a:solidFill>
                  <a:prstClr val="black"/>
                </a:solidFill>
              </a:rPr>
              <a:t>c</a:t>
            </a:r>
            <a:r>
              <a:rPr lang="en-US" dirty="0" smtClean="0">
                <a:solidFill>
                  <a:prstClr val="black"/>
                </a:solidFill>
              </a:rPr>
              <a:t> </a:t>
            </a:r>
          </a:p>
          <a:p>
            <a:pPr lvl="0"/>
            <a:r>
              <a:rPr lang="en-US" dirty="0" smtClean="0">
                <a:solidFill>
                  <a:prstClr val="black"/>
                </a:solidFill>
              </a:rPr>
              <a:t>Log2(17M)=24</a:t>
            </a:r>
            <a:endParaRPr lang="en-US" dirty="0">
              <a:solidFill>
                <a:prstClr val="black"/>
              </a:solidFill>
            </a:endParaRPr>
          </a:p>
        </p:txBody>
      </p:sp>
      <p:sp>
        <p:nvSpPr>
          <p:cNvPr id="11" name="TextBox 10"/>
          <p:cNvSpPr txBox="1"/>
          <p:nvPr/>
        </p:nvSpPr>
        <p:spPr>
          <a:xfrm>
            <a:off x="0" y="0"/>
            <a:ext cx="4220771" cy="369332"/>
          </a:xfrm>
          <a:prstGeom prst="rect">
            <a:avLst/>
          </a:prstGeom>
          <a:noFill/>
        </p:spPr>
        <p:txBody>
          <a:bodyPr wrap="none" rtlCol="0">
            <a:spAutoFit/>
          </a:bodyPr>
          <a:lstStyle/>
          <a:p>
            <a:r>
              <a:rPr lang="en-US" b="1" dirty="0" smtClean="0"/>
              <a:t>Dimensions as a function of Classifications</a:t>
            </a:r>
            <a:endParaRPr lang="en-US" b="1" dirty="0"/>
          </a:p>
        </p:txBody>
      </p:sp>
    </p:spTree>
    <p:extLst>
      <p:ext uri="{BB962C8B-B14F-4D97-AF65-F5344CB8AC3E}">
        <p14:creationId xmlns:p14="http://schemas.microsoft.com/office/powerpoint/2010/main" val="348022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5" name="TextBox 4"/>
          <p:cNvSpPr txBox="1"/>
          <p:nvPr/>
        </p:nvSpPr>
        <p:spPr>
          <a:xfrm>
            <a:off x="513685" y="451784"/>
            <a:ext cx="7464056" cy="923330"/>
          </a:xfrm>
          <a:prstGeom prst="rect">
            <a:avLst/>
          </a:prstGeom>
          <a:noFill/>
        </p:spPr>
        <p:txBody>
          <a:bodyPr wrap="square" rtlCol="0">
            <a:spAutoFit/>
          </a:bodyPr>
          <a:lstStyle/>
          <a:p>
            <a:r>
              <a:rPr lang="en-US" dirty="0" smtClean="0"/>
              <a:t>They wanted to compare Correct to Error trials.</a:t>
            </a:r>
          </a:p>
          <a:p>
            <a:endParaRPr lang="en-US" dirty="0"/>
          </a:p>
          <a:p>
            <a:r>
              <a:rPr lang="en-US" dirty="0" smtClean="0"/>
              <a:t>Only enough data from the recall, so our max dimensionality is now 12</a:t>
            </a:r>
            <a:endParaRPr lang="en-US" dirty="0"/>
          </a:p>
        </p:txBody>
      </p:sp>
      <p:pic>
        <p:nvPicPr>
          <p:cNvPr id="6" name="Picture 5"/>
          <p:cNvPicPr>
            <a:picLocks noChangeAspect="1"/>
          </p:cNvPicPr>
          <p:nvPr/>
        </p:nvPicPr>
        <p:blipFill>
          <a:blip r:embed="rId3"/>
          <a:stretch>
            <a:fillRect/>
          </a:stretch>
        </p:blipFill>
        <p:spPr>
          <a:xfrm>
            <a:off x="3464641" y="2435340"/>
            <a:ext cx="5040531" cy="3881926"/>
          </a:xfrm>
          <a:prstGeom prst="rect">
            <a:avLst/>
          </a:prstGeom>
        </p:spPr>
      </p:pic>
      <p:sp>
        <p:nvSpPr>
          <p:cNvPr id="15" name="TextBox 14"/>
          <p:cNvSpPr txBox="1"/>
          <p:nvPr/>
        </p:nvSpPr>
        <p:spPr>
          <a:xfrm>
            <a:off x="0" y="0"/>
            <a:ext cx="2218621" cy="646331"/>
          </a:xfrm>
          <a:prstGeom prst="rect">
            <a:avLst/>
          </a:prstGeom>
          <a:noFill/>
        </p:spPr>
        <p:txBody>
          <a:bodyPr wrap="none" rtlCol="0">
            <a:spAutoFit/>
          </a:bodyPr>
          <a:lstStyle/>
          <a:p>
            <a:r>
              <a:rPr lang="en-US" b="1" dirty="0" smtClean="0"/>
              <a:t>Behavioral Relevance</a:t>
            </a:r>
          </a:p>
          <a:p>
            <a:endParaRPr lang="en-US" b="1" dirty="0"/>
          </a:p>
        </p:txBody>
      </p:sp>
      <p:sp>
        <p:nvSpPr>
          <p:cNvPr id="16" name="TextBox 15"/>
          <p:cNvSpPr txBox="1"/>
          <p:nvPr/>
        </p:nvSpPr>
        <p:spPr>
          <a:xfrm>
            <a:off x="3464641" y="1954059"/>
            <a:ext cx="5040530" cy="369332"/>
          </a:xfrm>
          <a:prstGeom prst="rect">
            <a:avLst/>
          </a:prstGeom>
          <a:noFill/>
        </p:spPr>
        <p:txBody>
          <a:bodyPr wrap="square" rtlCol="0">
            <a:spAutoFit/>
          </a:bodyPr>
          <a:lstStyle/>
          <a:p>
            <a:pPr algn="ctr"/>
            <a:r>
              <a:rPr lang="en-US" dirty="0" smtClean="0"/>
              <a:t>Decoding Cue Identity (No difference)</a:t>
            </a:r>
            <a:endParaRPr lang="en-US" dirty="0"/>
          </a:p>
        </p:txBody>
      </p:sp>
    </p:spTree>
    <p:extLst>
      <p:ext uri="{BB962C8B-B14F-4D97-AF65-F5344CB8AC3E}">
        <p14:creationId xmlns:p14="http://schemas.microsoft.com/office/powerpoint/2010/main" val="92009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5" name="TextBox 4"/>
          <p:cNvSpPr txBox="1"/>
          <p:nvPr/>
        </p:nvSpPr>
        <p:spPr>
          <a:xfrm>
            <a:off x="513685" y="451784"/>
            <a:ext cx="7464056" cy="923330"/>
          </a:xfrm>
          <a:prstGeom prst="rect">
            <a:avLst/>
          </a:prstGeom>
          <a:noFill/>
        </p:spPr>
        <p:txBody>
          <a:bodyPr wrap="square" rtlCol="0">
            <a:spAutoFit/>
          </a:bodyPr>
          <a:lstStyle/>
          <a:p>
            <a:r>
              <a:rPr lang="en-US" dirty="0" smtClean="0"/>
              <a:t>They wanted to compare Correct to Error trials.</a:t>
            </a:r>
          </a:p>
          <a:p>
            <a:endParaRPr lang="en-US" dirty="0"/>
          </a:p>
          <a:p>
            <a:r>
              <a:rPr lang="en-US" dirty="0" smtClean="0"/>
              <a:t>Only enough data from the recall, so our max dimensionality is now 12</a:t>
            </a:r>
            <a:endParaRPr lang="en-US" dirty="0"/>
          </a:p>
        </p:txBody>
      </p:sp>
      <p:sp>
        <p:nvSpPr>
          <p:cNvPr id="15" name="TextBox 14"/>
          <p:cNvSpPr txBox="1"/>
          <p:nvPr/>
        </p:nvSpPr>
        <p:spPr>
          <a:xfrm>
            <a:off x="0" y="0"/>
            <a:ext cx="3883068" cy="646331"/>
          </a:xfrm>
          <a:prstGeom prst="rect">
            <a:avLst/>
          </a:prstGeom>
          <a:noFill/>
        </p:spPr>
        <p:txBody>
          <a:bodyPr wrap="square" rtlCol="0">
            <a:spAutoFit/>
          </a:bodyPr>
          <a:lstStyle/>
          <a:p>
            <a:r>
              <a:rPr lang="en-US" b="1" dirty="0" smtClean="0"/>
              <a:t>Behavioral Relevance (Best part!)</a:t>
            </a:r>
          </a:p>
          <a:p>
            <a:endParaRPr lang="en-US" b="1" dirty="0"/>
          </a:p>
        </p:txBody>
      </p:sp>
      <p:pic>
        <p:nvPicPr>
          <p:cNvPr id="7" name="Picture 6"/>
          <p:cNvPicPr>
            <a:picLocks noChangeAspect="1"/>
          </p:cNvPicPr>
          <p:nvPr/>
        </p:nvPicPr>
        <p:blipFill>
          <a:blip r:embed="rId3"/>
          <a:stretch>
            <a:fillRect/>
          </a:stretch>
        </p:blipFill>
        <p:spPr>
          <a:xfrm>
            <a:off x="1467424" y="2481969"/>
            <a:ext cx="3717741" cy="3015601"/>
          </a:xfrm>
          <a:prstGeom prst="rect">
            <a:avLst/>
          </a:prstGeom>
        </p:spPr>
      </p:pic>
      <p:pic>
        <p:nvPicPr>
          <p:cNvPr id="9" name="Picture 8"/>
          <p:cNvPicPr>
            <a:picLocks noChangeAspect="1"/>
          </p:cNvPicPr>
          <p:nvPr/>
        </p:nvPicPr>
        <p:blipFill rotWithShape="1">
          <a:blip r:embed="rId4"/>
          <a:srcRect r="51406"/>
          <a:stretch/>
        </p:blipFill>
        <p:spPr>
          <a:xfrm>
            <a:off x="9219935" y="4358707"/>
            <a:ext cx="2838946" cy="2373372"/>
          </a:xfrm>
          <a:prstGeom prst="rect">
            <a:avLst/>
          </a:prstGeom>
        </p:spPr>
      </p:pic>
      <p:sp>
        <p:nvSpPr>
          <p:cNvPr id="10" name="TextBox 9"/>
          <p:cNvSpPr txBox="1"/>
          <p:nvPr/>
        </p:nvSpPr>
        <p:spPr>
          <a:xfrm>
            <a:off x="9150891" y="3683624"/>
            <a:ext cx="2811815" cy="646331"/>
          </a:xfrm>
          <a:prstGeom prst="rect">
            <a:avLst/>
          </a:prstGeom>
          <a:noFill/>
        </p:spPr>
        <p:txBody>
          <a:bodyPr wrap="square" rtlCol="0">
            <a:spAutoFit/>
          </a:bodyPr>
          <a:lstStyle/>
          <a:p>
            <a:r>
              <a:rPr lang="en-US" dirty="0" smtClean="0"/>
              <a:t>Removing the linear component(using residuals)</a:t>
            </a:r>
            <a:endParaRPr lang="en-US" dirty="0"/>
          </a:p>
        </p:txBody>
      </p:sp>
      <p:sp>
        <p:nvSpPr>
          <p:cNvPr id="11" name="TextBox 10"/>
          <p:cNvSpPr txBox="1"/>
          <p:nvPr/>
        </p:nvSpPr>
        <p:spPr>
          <a:xfrm>
            <a:off x="6024841" y="3683624"/>
            <a:ext cx="2714198" cy="646331"/>
          </a:xfrm>
          <a:prstGeom prst="rect">
            <a:avLst/>
          </a:prstGeom>
          <a:noFill/>
        </p:spPr>
        <p:txBody>
          <a:bodyPr wrap="square" rtlCol="0">
            <a:spAutoFit/>
          </a:bodyPr>
          <a:lstStyle/>
          <a:p>
            <a:r>
              <a:rPr lang="en-US" dirty="0" smtClean="0"/>
              <a:t>Removing the non-linear component (Y-hat)</a:t>
            </a:r>
            <a:endParaRPr lang="en-US" dirty="0"/>
          </a:p>
        </p:txBody>
      </p:sp>
      <p:sp>
        <p:nvSpPr>
          <p:cNvPr id="12" name="TextBox 11"/>
          <p:cNvSpPr txBox="1"/>
          <p:nvPr/>
        </p:nvSpPr>
        <p:spPr>
          <a:xfrm>
            <a:off x="0" y="1943783"/>
            <a:ext cx="7523837" cy="369332"/>
          </a:xfrm>
          <a:prstGeom prst="rect">
            <a:avLst/>
          </a:prstGeom>
          <a:noFill/>
        </p:spPr>
        <p:txBody>
          <a:bodyPr wrap="square" rtlCol="0">
            <a:spAutoFit/>
          </a:bodyPr>
          <a:lstStyle/>
          <a:p>
            <a:r>
              <a:rPr lang="en-US" dirty="0" smtClean="0"/>
              <a:t>Dimensionality(number of classifications) for error vs. correct trials</a:t>
            </a:r>
            <a:endParaRPr lang="en-US" dirty="0"/>
          </a:p>
        </p:txBody>
      </p:sp>
      <p:pic>
        <p:nvPicPr>
          <p:cNvPr id="2" name="Picture 1"/>
          <p:cNvPicPr>
            <a:picLocks noChangeAspect="1"/>
          </p:cNvPicPr>
          <p:nvPr/>
        </p:nvPicPr>
        <p:blipFill>
          <a:blip r:embed="rId5"/>
          <a:stretch>
            <a:fillRect/>
          </a:stretch>
        </p:blipFill>
        <p:spPr>
          <a:xfrm>
            <a:off x="7956512" y="913449"/>
            <a:ext cx="3456732" cy="2505673"/>
          </a:xfrm>
          <a:prstGeom prst="rect">
            <a:avLst/>
          </a:prstGeom>
        </p:spPr>
      </p:pic>
      <p:sp>
        <p:nvSpPr>
          <p:cNvPr id="3" name="TextBox 2"/>
          <p:cNvSpPr txBox="1"/>
          <p:nvPr/>
        </p:nvSpPr>
        <p:spPr>
          <a:xfrm>
            <a:off x="7893764" y="24877"/>
            <a:ext cx="3519480" cy="923330"/>
          </a:xfrm>
          <a:prstGeom prst="rect">
            <a:avLst/>
          </a:prstGeom>
          <a:noFill/>
        </p:spPr>
        <p:txBody>
          <a:bodyPr wrap="square" rtlCol="0">
            <a:spAutoFit/>
          </a:bodyPr>
          <a:lstStyle/>
          <a:p>
            <a:r>
              <a:rPr lang="en-US" dirty="0" smtClean="0"/>
              <a:t>Removing the sparsest representations doesn’t change dimensionality</a:t>
            </a:r>
            <a:endParaRPr lang="en-US" dirty="0"/>
          </a:p>
        </p:txBody>
      </p:sp>
      <p:pic>
        <p:nvPicPr>
          <p:cNvPr id="4" name="Picture 3"/>
          <p:cNvPicPr>
            <a:picLocks noChangeAspect="1"/>
          </p:cNvPicPr>
          <p:nvPr/>
        </p:nvPicPr>
        <p:blipFill rotWithShape="1">
          <a:blip r:embed="rId6"/>
          <a:srcRect l="48668"/>
          <a:stretch/>
        </p:blipFill>
        <p:spPr>
          <a:xfrm>
            <a:off x="6024841" y="4360529"/>
            <a:ext cx="2997992" cy="2371550"/>
          </a:xfrm>
          <a:prstGeom prst="rect">
            <a:avLst/>
          </a:prstGeom>
        </p:spPr>
      </p:pic>
    </p:spTree>
    <p:extLst>
      <p:ext uri="{BB962C8B-B14F-4D97-AF65-F5344CB8AC3E}">
        <p14:creationId xmlns:p14="http://schemas.microsoft.com/office/powerpoint/2010/main" val="176566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9" name="TextBox 8"/>
          <p:cNvSpPr txBox="1"/>
          <p:nvPr/>
        </p:nvSpPr>
        <p:spPr>
          <a:xfrm>
            <a:off x="0" y="0"/>
            <a:ext cx="1991638" cy="369332"/>
          </a:xfrm>
          <a:prstGeom prst="rect">
            <a:avLst/>
          </a:prstGeom>
          <a:noFill/>
        </p:spPr>
        <p:txBody>
          <a:bodyPr wrap="square" rtlCol="0">
            <a:spAutoFit/>
          </a:bodyPr>
          <a:lstStyle/>
          <a:p>
            <a:r>
              <a:rPr lang="en-US" b="1" dirty="0" smtClean="0"/>
              <a:t>PCA Confirmation</a:t>
            </a:r>
          </a:p>
        </p:txBody>
      </p:sp>
      <p:sp>
        <p:nvSpPr>
          <p:cNvPr id="2" name="TextBox 1"/>
          <p:cNvSpPr txBox="1"/>
          <p:nvPr/>
        </p:nvSpPr>
        <p:spPr>
          <a:xfrm>
            <a:off x="0" y="3978622"/>
            <a:ext cx="3236495" cy="3693319"/>
          </a:xfrm>
          <a:prstGeom prst="rect">
            <a:avLst/>
          </a:prstGeom>
          <a:noFill/>
        </p:spPr>
        <p:txBody>
          <a:bodyPr wrap="square" rtlCol="0">
            <a:spAutoFit/>
          </a:bodyPr>
          <a:lstStyle/>
          <a:p>
            <a:r>
              <a:rPr lang="en-US" dirty="0" smtClean="0"/>
              <a:t>Mini-PCA Background</a:t>
            </a:r>
          </a:p>
          <a:p>
            <a:endParaRPr lang="en-US" dirty="0"/>
          </a:p>
          <a:p>
            <a:pPr marL="342900" indent="-342900">
              <a:buFont typeface="+mj-lt"/>
              <a:buAutoNum type="arabicPeriod"/>
            </a:pPr>
            <a:r>
              <a:rPr lang="en-US" dirty="0" smtClean="0"/>
              <a:t>Demean</a:t>
            </a:r>
          </a:p>
          <a:p>
            <a:pPr marL="342900" indent="-342900">
              <a:buFont typeface="+mj-lt"/>
              <a:buAutoNum type="arabicPeriod"/>
            </a:pPr>
            <a:r>
              <a:rPr lang="en-US" dirty="0" smtClean="0"/>
              <a:t>Calculate covariance</a:t>
            </a:r>
          </a:p>
          <a:p>
            <a:pPr marL="342900" indent="-342900">
              <a:buFont typeface="+mj-lt"/>
              <a:buAutoNum type="arabicPeriod"/>
            </a:pPr>
            <a:r>
              <a:rPr lang="en-US" dirty="0" smtClean="0"/>
              <a:t>Obtain </a:t>
            </a:r>
            <a:r>
              <a:rPr lang="en-US" dirty="0" err="1" smtClean="0"/>
              <a:t>eigen</a:t>
            </a:r>
            <a:r>
              <a:rPr lang="en-US" dirty="0" smtClean="0"/>
              <a:t>-vectors/values and rank according to value.</a:t>
            </a:r>
          </a:p>
          <a:p>
            <a:pPr marL="342900" indent="-342900">
              <a:buFont typeface="+mj-lt"/>
              <a:buAutoNum type="arabicPeriod"/>
            </a:pPr>
            <a:r>
              <a:rPr lang="en-US" dirty="0" smtClean="0"/>
              <a:t>Form a matrix of P eigenvectors</a:t>
            </a:r>
          </a:p>
          <a:p>
            <a:pPr marL="342900" indent="-342900">
              <a:buFont typeface="+mj-lt"/>
              <a:buAutoNum type="arabicPeriod"/>
            </a:pPr>
            <a:r>
              <a:rPr lang="en-US" dirty="0" smtClean="0"/>
              <a:t>Transpose</a:t>
            </a:r>
          </a:p>
          <a:p>
            <a:pPr marL="342900" indent="-342900">
              <a:buFont typeface="+mj-lt"/>
              <a:buAutoNum type="arabicPeriod"/>
            </a:pPr>
            <a:r>
              <a:rPr lang="en-US" dirty="0" smtClean="0"/>
              <a:t>Multiple by original dataset</a:t>
            </a:r>
          </a:p>
          <a:p>
            <a:pPr marL="342900" indent="-342900">
              <a:buFont typeface="+mj-lt"/>
              <a:buAutoNum type="arabicPeriod"/>
            </a:pPr>
            <a:endParaRPr lang="en-US" dirty="0" smtClean="0"/>
          </a:p>
          <a:p>
            <a:endParaRPr lang="en-US" dirty="0"/>
          </a:p>
          <a:p>
            <a:endParaRPr lang="en-US" dirty="0" smtClean="0"/>
          </a:p>
        </p:txBody>
      </p:sp>
      <p:pic>
        <p:nvPicPr>
          <p:cNvPr id="16" name="Picture 15"/>
          <p:cNvPicPr>
            <a:picLocks noChangeAspect="1"/>
          </p:cNvPicPr>
          <p:nvPr/>
        </p:nvPicPr>
        <p:blipFill>
          <a:blip r:embed="rId3"/>
          <a:stretch>
            <a:fillRect/>
          </a:stretch>
        </p:blipFill>
        <p:spPr>
          <a:xfrm>
            <a:off x="3044182" y="6004061"/>
            <a:ext cx="2100030" cy="867388"/>
          </a:xfrm>
          <a:prstGeom prst="rect">
            <a:avLst/>
          </a:prstGeom>
        </p:spPr>
      </p:pic>
      <p:pic>
        <p:nvPicPr>
          <p:cNvPr id="17" name="Picture 16"/>
          <p:cNvPicPr>
            <a:picLocks noChangeAspect="1"/>
          </p:cNvPicPr>
          <p:nvPr/>
        </p:nvPicPr>
        <p:blipFill>
          <a:blip r:embed="rId4"/>
          <a:stretch>
            <a:fillRect/>
          </a:stretch>
        </p:blipFill>
        <p:spPr>
          <a:xfrm>
            <a:off x="5240338" y="6017515"/>
            <a:ext cx="2094708" cy="867388"/>
          </a:xfrm>
          <a:prstGeom prst="rect">
            <a:avLst/>
          </a:prstGeom>
        </p:spPr>
      </p:pic>
      <p:pic>
        <p:nvPicPr>
          <p:cNvPr id="18" name="Picture 17"/>
          <p:cNvPicPr>
            <a:picLocks noChangeAspect="1"/>
          </p:cNvPicPr>
          <p:nvPr/>
        </p:nvPicPr>
        <p:blipFill>
          <a:blip r:embed="rId5"/>
          <a:stretch>
            <a:fillRect/>
          </a:stretch>
        </p:blipFill>
        <p:spPr>
          <a:xfrm>
            <a:off x="9622006" y="6006344"/>
            <a:ext cx="2140063" cy="889297"/>
          </a:xfrm>
          <a:prstGeom prst="rect">
            <a:avLst/>
          </a:prstGeom>
        </p:spPr>
      </p:pic>
      <p:pic>
        <p:nvPicPr>
          <p:cNvPr id="19" name="Picture 18"/>
          <p:cNvPicPr>
            <a:picLocks noChangeAspect="1"/>
          </p:cNvPicPr>
          <p:nvPr/>
        </p:nvPicPr>
        <p:blipFill>
          <a:blip r:embed="rId6"/>
          <a:stretch>
            <a:fillRect/>
          </a:stretch>
        </p:blipFill>
        <p:spPr>
          <a:xfrm>
            <a:off x="7431172" y="5982152"/>
            <a:ext cx="2124102" cy="911207"/>
          </a:xfrm>
          <a:prstGeom prst="rect">
            <a:avLst/>
          </a:prstGeom>
        </p:spPr>
      </p:pic>
      <p:sp>
        <p:nvSpPr>
          <p:cNvPr id="20" name="TextBox 19"/>
          <p:cNvSpPr txBox="1"/>
          <p:nvPr/>
        </p:nvSpPr>
        <p:spPr>
          <a:xfrm>
            <a:off x="3302352" y="4319337"/>
            <a:ext cx="15460579" cy="2031325"/>
          </a:xfrm>
          <a:prstGeom prst="rect">
            <a:avLst/>
          </a:prstGeom>
          <a:noFill/>
        </p:spPr>
        <p:txBody>
          <a:bodyPr wrap="square" rtlCol="0">
            <a:spAutoFit/>
          </a:bodyPr>
          <a:lstStyle/>
          <a:p>
            <a:r>
              <a:rPr lang="en-US" b="0" i="0" u="none" strike="noStrike" baseline="0" dirty="0" smtClean="0">
                <a:solidFill>
                  <a:srgbClr val="000000"/>
                </a:solidFill>
                <a:latin typeface="Courier New" panose="02070309020205020404" pitchFamily="49" charset="0"/>
              </a:rPr>
              <a:t> </a:t>
            </a:r>
          </a:p>
          <a:p>
            <a:r>
              <a:rPr lang="en-US" b="0" i="0" u="none" strike="noStrike" baseline="0" dirty="0" err="1" smtClean="0">
                <a:solidFill>
                  <a:srgbClr val="000000"/>
                </a:solidFill>
                <a:latin typeface="Courier New" panose="02070309020205020404" pitchFamily="49" charset="0"/>
              </a:rPr>
              <a:t>z_n_by_c_population_matrix</a:t>
            </a:r>
            <a:r>
              <a:rPr lang="en-US" b="0" i="0" u="none" strike="noStrike" baseline="0" dirty="0" smtClean="0">
                <a:solidFill>
                  <a:srgbClr val="000000"/>
                </a:solidFill>
                <a:latin typeface="Courier New" panose="02070309020205020404" pitchFamily="49" charset="0"/>
              </a:rPr>
              <a:t>=</a:t>
            </a:r>
            <a:r>
              <a:rPr lang="en-US" b="0" i="0" u="none" strike="noStrike" baseline="0" dirty="0" err="1" smtClean="0">
                <a:solidFill>
                  <a:srgbClr val="000000"/>
                </a:solidFill>
                <a:latin typeface="Courier New" panose="02070309020205020404" pitchFamily="49" charset="0"/>
              </a:rPr>
              <a:t>zscore</a:t>
            </a:r>
            <a:r>
              <a:rPr lang="en-US" b="0" i="0" u="none" strike="noStrike" baseline="0" dirty="0" smtClean="0">
                <a:solidFill>
                  <a:srgbClr val="000000"/>
                </a:solidFill>
                <a:latin typeface="Courier New" panose="02070309020205020404" pitchFamily="49" charset="0"/>
              </a:rPr>
              <a:t>(</a:t>
            </a:r>
            <a:r>
              <a:rPr lang="en-US" b="0" i="0" u="none" strike="noStrike" baseline="0" dirty="0" err="1" smtClean="0">
                <a:solidFill>
                  <a:srgbClr val="000000"/>
                </a:solidFill>
                <a:latin typeface="Courier New" panose="02070309020205020404" pitchFamily="49" charset="0"/>
              </a:rPr>
              <a:t>n_by_c_population_matrix</a:t>
            </a:r>
            <a:r>
              <a:rPr lang="en-US" b="0" i="0" u="none" strike="noStrike" baseline="0" dirty="0" smtClean="0">
                <a:solidFill>
                  <a:srgbClr val="000000"/>
                </a:solidFill>
                <a:latin typeface="Courier New" panose="02070309020205020404" pitchFamily="49" charset="0"/>
              </a:rPr>
              <a:t>');</a:t>
            </a:r>
          </a:p>
          <a:p>
            <a:r>
              <a:rPr lang="en-US" b="0" i="0" u="none" strike="noStrike" baseline="0" dirty="0" err="1" smtClean="0">
                <a:solidFill>
                  <a:srgbClr val="000000"/>
                </a:solidFill>
                <a:latin typeface="Courier New" panose="02070309020205020404" pitchFamily="49" charset="0"/>
              </a:rPr>
              <a:t>covariance_of_population_matrix</a:t>
            </a:r>
            <a:r>
              <a:rPr lang="en-US" b="0" i="0" u="none" strike="noStrike" baseline="0" dirty="0" smtClean="0">
                <a:solidFill>
                  <a:srgbClr val="000000"/>
                </a:solidFill>
                <a:latin typeface="Courier New" panose="02070309020205020404" pitchFamily="49" charset="0"/>
              </a:rPr>
              <a:t>=</a:t>
            </a:r>
            <a:r>
              <a:rPr lang="en-US" b="0" i="0" u="none" strike="noStrike" baseline="0" dirty="0" err="1" smtClean="0">
                <a:solidFill>
                  <a:srgbClr val="000000"/>
                </a:solidFill>
                <a:latin typeface="Courier New" panose="02070309020205020404" pitchFamily="49" charset="0"/>
              </a:rPr>
              <a:t>cov</a:t>
            </a:r>
            <a:r>
              <a:rPr lang="en-US" b="0" i="0" u="none" strike="noStrike" baseline="0" dirty="0" smtClean="0">
                <a:solidFill>
                  <a:srgbClr val="000000"/>
                </a:solidFill>
                <a:latin typeface="Courier New" panose="02070309020205020404" pitchFamily="49" charset="0"/>
              </a:rPr>
              <a:t>(</a:t>
            </a:r>
            <a:r>
              <a:rPr lang="en-US" b="0" i="0" u="none" strike="noStrike" baseline="0" dirty="0" err="1" smtClean="0">
                <a:solidFill>
                  <a:srgbClr val="000000"/>
                </a:solidFill>
                <a:latin typeface="Courier New" panose="02070309020205020404" pitchFamily="49" charset="0"/>
              </a:rPr>
              <a:t>z_n_by_c_population_matrix</a:t>
            </a:r>
            <a:r>
              <a:rPr lang="en-US" b="0" i="0" u="none" strike="noStrike" baseline="0" dirty="0" smtClean="0">
                <a:solidFill>
                  <a:srgbClr val="000000"/>
                </a:solidFill>
                <a:latin typeface="Courier New" panose="02070309020205020404" pitchFamily="49" charset="0"/>
              </a:rPr>
              <a:t>);</a:t>
            </a:r>
          </a:p>
          <a:p>
            <a:r>
              <a:rPr lang="en-US" b="0" i="0" u="none" strike="noStrike" baseline="0" dirty="0" smtClean="0">
                <a:solidFill>
                  <a:srgbClr val="000000"/>
                </a:solidFill>
                <a:latin typeface="Courier New" panose="02070309020205020404" pitchFamily="49" charset="0"/>
              </a:rPr>
              <a:t>[U,S,V]=</a:t>
            </a:r>
            <a:r>
              <a:rPr lang="en-US" b="0" i="0" u="none" strike="noStrike" baseline="0" dirty="0" err="1" smtClean="0">
                <a:solidFill>
                  <a:srgbClr val="000000"/>
                </a:solidFill>
                <a:latin typeface="Courier New" panose="02070309020205020404" pitchFamily="49" charset="0"/>
              </a:rPr>
              <a:t>svd</a:t>
            </a:r>
            <a:r>
              <a:rPr lang="en-US" b="0" i="0" u="none" strike="noStrike" baseline="0" dirty="0" smtClean="0">
                <a:solidFill>
                  <a:srgbClr val="000000"/>
                </a:solidFill>
                <a:latin typeface="Courier New" panose="02070309020205020404" pitchFamily="49" charset="0"/>
              </a:rPr>
              <a:t>(</a:t>
            </a:r>
            <a:r>
              <a:rPr lang="en-US" b="0" i="0" u="none" strike="noStrike" baseline="0" dirty="0" err="1" smtClean="0">
                <a:solidFill>
                  <a:srgbClr val="000000"/>
                </a:solidFill>
                <a:latin typeface="Courier New" panose="02070309020205020404" pitchFamily="49" charset="0"/>
              </a:rPr>
              <a:t>covariance_of_population_matrix</a:t>
            </a:r>
            <a:r>
              <a:rPr lang="en-US" b="0" i="0" u="none" strike="noStrike" baseline="0" dirty="0" smtClean="0">
                <a:solidFill>
                  <a:srgbClr val="000000"/>
                </a:solidFill>
                <a:latin typeface="Courier New" panose="02070309020205020404" pitchFamily="49" charset="0"/>
              </a:rPr>
              <a:t>);</a:t>
            </a:r>
          </a:p>
          <a:p>
            <a:r>
              <a:rPr lang="en-US" b="0" i="0" u="none" strike="noStrike" baseline="0" dirty="0" smtClean="0">
                <a:solidFill>
                  <a:srgbClr val="000000"/>
                </a:solidFill>
                <a:latin typeface="Courier New" panose="02070309020205020404" pitchFamily="49" charset="0"/>
              </a:rPr>
              <a:t>top_3_components=U(:,1:3);</a:t>
            </a:r>
          </a:p>
          <a:p>
            <a:r>
              <a:rPr lang="en-US" b="0" i="0" u="none" strike="noStrike" baseline="0" dirty="0" err="1" smtClean="0">
                <a:solidFill>
                  <a:srgbClr val="000000"/>
                </a:solidFill>
                <a:latin typeface="Courier New" panose="02070309020205020404" pitchFamily="49" charset="0"/>
              </a:rPr>
              <a:t>new_dataset</a:t>
            </a:r>
            <a:r>
              <a:rPr lang="en-US" b="0" i="0" u="none" strike="noStrike" baseline="0" dirty="0" smtClean="0">
                <a:solidFill>
                  <a:srgbClr val="000000"/>
                </a:solidFill>
                <a:latin typeface="Courier New" panose="02070309020205020404" pitchFamily="49" charset="0"/>
              </a:rPr>
              <a:t>=top_3_components' * </a:t>
            </a:r>
            <a:r>
              <a:rPr lang="en-US" b="0" i="0" u="none" strike="noStrike" baseline="0" dirty="0" err="1" smtClean="0">
                <a:solidFill>
                  <a:srgbClr val="000000"/>
                </a:solidFill>
                <a:latin typeface="Courier New" panose="02070309020205020404" pitchFamily="49" charset="0"/>
              </a:rPr>
              <a:t>n_by_c_population_matrix</a:t>
            </a:r>
            <a:r>
              <a:rPr lang="en-US" b="0" i="0" u="none" strike="noStrike" baseline="0" dirty="0" smtClean="0">
                <a:solidFill>
                  <a:srgbClr val="000000"/>
                </a:solidFill>
                <a:latin typeface="Courier New" panose="02070309020205020404" pitchFamily="49" charset="0"/>
              </a:rPr>
              <a:t>;</a:t>
            </a:r>
          </a:p>
          <a:p>
            <a:endParaRPr lang="en-US" b="0" i="0" u="none" strike="noStrike" baseline="0" dirty="0" smtClean="0"/>
          </a:p>
        </p:txBody>
      </p:sp>
      <p:pic>
        <p:nvPicPr>
          <p:cNvPr id="21" name="Picture 20"/>
          <p:cNvPicPr>
            <a:picLocks noChangeAspect="1"/>
          </p:cNvPicPr>
          <p:nvPr/>
        </p:nvPicPr>
        <p:blipFill>
          <a:blip r:embed="rId7"/>
          <a:stretch>
            <a:fillRect/>
          </a:stretch>
        </p:blipFill>
        <p:spPr>
          <a:xfrm>
            <a:off x="794085" y="1086989"/>
            <a:ext cx="2899359" cy="2305262"/>
          </a:xfrm>
          <a:prstGeom prst="rect">
            <a:avLst/>
          </a:prstGeom>
        </p:spPr>
      </p:pic>
      <p:sp>
        <p:nvSpPr>
          <p:cNvPr id="22" name="TextBox 21"/>
          <p:cNvSpPr txBox="1"/>
          <p:nvPr/>
        </p:nvSpPr>
        <p:spPr>
          <a:xfrm>
            <a:off x="3973881" y="1321633"/>
            <a:ext cx="8081762" cy="1754326"/>
          </a:xfrm>
          <a:prstGeom prst="rect">
            <a:avLst/>
          </a:prstGeom>
          <a:noFill/>
        </p:spPr>
        <p:txBody>
          <a:bodyPr wrap="square" rtlCol="0">
            <a:spAutoFit/>
          </a:bodyPr>
          <a:lstStyle/>
          <a:p>
            <a:r>
              <a:rPr lang="en-US" dirty="0" smtClean="0"/>
              <a:t>The first 6 principle components are cue encoders and do not vary between error(red) and correct(blue) trials. Pure Selectivity.</a:t>
            </a:r>
          </a:p>
          <a:p>
            <a:endParaRPr lang="en-US" dirty="0"/>
          </a:p>
          <a:p>
            <a:r>
              <a:rPr lang="en-US" dirty="0" smtClean="0"/>
              <a:t>7,8,9 (even though they account for less of the variance) represent mixed terms due to the variability induced by simultaneously changing two cues. They are different in the error and correct trials.</a:t>
            </a:r>
            <a:endParaRPr lang="en-US" dirty="0"/>
          </a:p>
        </p:txBody>
      </p:sp>
    </p:spTree>
    <p:extLst>
      <p:ext uri="{BB962C8B-B14F-4D97-AF65-F5344CB8AC3E}">
        <p14:creationId xmlns:p14="http://schemas.microsoft.com/office/powerpoint/2010/main" val="347778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8295" y="2696367"/>
            <a:ext cx="5114793" cy="3838467"/>
          </a:xfrm>
          <a:prstGeom prst="rect">
            <a:avLst/>
          </a:prstGeom>
        </p:spPr>
      </p:pic>
      <p:pic>
        <p:nvPicPr>
          <p:cNvPr id="5" name="Picture 4"/>
          <p:cNvPicPr>
            <a:picLocks noChangeAspect="1"/>
          </p:cNvPicPr>
          <p:nvPr/>
        </p:nvPicPr>
        <p:blipFill>
          <a:blip r:embed="rId4"/>
          <a:stretch>
            <a:fillRect/>
          </a:stretch>
        </p:blipFill>
        <p:spPr>
          <a:xfrm>
            <a:off x="7429443" y="2960707"/>
            <a:ext cx="4762557" cy="3574127"/>
          </a:xfrm>
          <a:prstGeom prst="rect">
            <a:avLst/>
          </a:prstGeom>
        </p:spPr>
      </p:pic>
      <p:sp>
        <p:nvSpPr>
          <p:cNvPr id="6" name="TextBox 5"/>
          <p:cNvSpPr txBox="1"/>
          <p:nvPr/>
        </p:nvSpPr>
        <p:spPr>
          <a:xfrm>
            <a:off x="34024" y="6211669"/>
            <a:ext cx="4752474" cy="646331"/>
          </a:xfrm>
          <a:prstGeom prst="rect">
            <a:avLst/>
          </a:prstGeom>
          <a:noFill/>
        </p:spPr>
        <p:txBody>
          <a:bodyPr wrap="square" rtlCol="0">
            <a:spAutoFit/>
          </a:bodyPr>
          <a:lstStyle/>
          <a:p>
            <a:r>
              <a:rPr lang="en-US" dirty="0" smtClean="0"/>
              <a:t>Model with a non-linear mixed selective neuron. Red= no noise, Blue = added Gaussian noise.</a:t>
            </a:r>
            <a:endParaRPr lang="en-US" dirty="0"/>
          </a:p>
        </p:txBody>
      </p:sp>
      <p:sp>
        <p:nvSpPr>
          <p:cNvPr id="7" name="Rectangle 6"/>
          <p:cNvSpPr/>
          <p:nvPr/>
        </p:nvSpPr>
        <p:spPr>
          <a:xfrm>
            <a:off x="7838701" y="6314413"/>
            <a:ext cx="4905129" cy="369332"/>
          </a:xfrm>
          <a:prstGeom prst="rect">
            <a:avLst/>
          </a:prstGeom>
        </p:spPr>
        <p:txBody>
          <a:bodyPr wrap="square">
            <a:spAutoFit/>
          </a:bodyPr>
          <a:lstStyle/>
          <a:p>
            <a:pPr lvl="0"/>
            <a:r>
              <a:rPr lang="en-US" dirty="0">
                <a:solidFill>
                  <a:prstClr val="black"/>
                </a:solidFill>
              </a:rPr>
              <a:t>Model with a </a:t>
            </a:r>
            <a:r>
              <a:rPr lang="en-US" dirty="0" smtClean="0">
                <a:solidFill>
                  <a:prstClr val="black"/>
                </a:solidFill>
              </a:rPr>
              <a:t> linear mixed </a:t>
            </a:r>
            <a:r>
              <a:rPr lang="en-US" dirty="0">
                <a:solidFill>
                  <a:prstClr val="black"/>
                </a:solidFill>
              </a:rPr>
              <a:t>selective neuron. </a:t>
            </a:r>
            <a:endParaRPr lang="en-US" dirty="0">
              <a:solidFill>
                <a:prstClr val="black"/>
              </a:solidFill>
            </a:endParaRPr>
          </a:p>
        </p:txBody>
      </p:sp>
      <p:pic>
        <p:nvPicPr>
          <p:cNvPr id="8" name="Picture 7"/>
          <p:cNvPicPr>
            <a:picLocks noChangeAspect="1"/>
          </p:cNvPicPr>
          <p:nvPr/>
        </p:nvPicPr>
        <p:blipFill>
          <a:blip r:embed="rId5"/>
          <a:stretch>
            <a:fillRect/>
          </a:stretch>
        </p:blipFill>
        <p:spPr>
          <a:xfrm>
            <a:off x="3537284" y="412709"/>
            <a:ext cx="5234488" cy="2512243"/>
          </a:xfrm>
          <a:prstGeom prst="rect">
            <a:avLst/>
          </a:prstGeom>
        </p:spPr>
      </p:pic>
      <p:sp>
        <p:nvSpPr>
          <p:cNvPr id="9" name="TextBox 8"/>
          <p:cNvSpPr txBox="1"/>
          <p:nvPr/>
        </p:nvSpPr>
        <p:spPr>
          <a:xfrm>
            <a:off x="0" y="0"/>
            <a:ext cx="1891430" cy="369332"/>
          </a:xfrm>
          <a:prstGeom prst="rect">
            <a:avLst/>
          </a:prstGeom>
          <a:noFill/>
        </p:spPr>
        <p:txBody>
          <a:bodyPr wrap="square" rtlCol="0">
            <a:spAutoFit/>
          </a:bodyPr>
          <a:lstStyle/>
          <a:p>
            <a:r>
              <a:rPr lang="en-US" b="1" dirty="0" smtClean="0"/>
              <a:t>The Downside</a:t>
            </a:r>
            <a:endParaRPr lang="en-US" b="1" dirty="0"/>
          </a:p>
        </p:txBody>
      </p:sp>
    </p:spTree>
    <p:extLst>
      <p:ext uri="{BB962C8B-B14F-4D97-AF65-F5344CB8AC3E}">
        <p14:creationId xmlns:p14="http://schemas.microsoft.com/office/powerpoint/2010/main" val="414150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3" name="TextBox 2"/>
          <p:cNvSpPr txBox="1"/>
          <p:nvPr/>
        </p:nvSpPr>
        <p:spPr>
          <a:xfrm>
            <a:off x="0" y="0"/>
            <a:ext cx="1314784" cy="369332"/>
          </a:xfrm>
          <a:prstGeom prst="rect">
            <a:avLst/>
          </a:prstGeom>
          <a:noFill/>
        </p:spPr>
        <p:txBody>
          <a:bodyPr wrap="none" rtlCol="0">
            <a:spAutoFit/>
          </a:bodyPr>
          <a:lstStyle/>
          <a:p>
            <a:r>
              <a:rPr lang="en-US" b="1" dirty="0" smtClean="0"/>
              <a:t>Conclusions</a:t>
            </a:r>
            <a:endParaRPr lang="en-US" b="1" dirty="0"/>
          </a:p>
        </p:txBody>
      </p:sp>
      <p:sp>
        <p:nvSpPr>
          <p:cNvPr id="4" name="TextBox 3"/>
          <p:cNvSpPr txBox="1"/>
          <p:nvPr/>
        </p:nvSpPr>
        <p:spPr>
          <a:xfrm>
            <a:off x="350874" y="967563"/>
            <a:ext cx="11727712" cy="5355312"/>
          </a:xfrm>
          <a:prstGeom prst="rect">
            <a:avLst/>
          </a:prstGeom>
          <a:noFill/>
        </p:spPr>
        <p:txBody>
          <a:bodyPr wrap="square" rtlCol="0">
            <a:spAutoFit/>
          </a:bodyPr>
          <a:lstStyle/>
          <a:p>
            <a:r>
              <a:rPr lang="en-US" dirty="0" smtClean="0"/>
              <a:t>With high dimensionality, information about all task-relevant aspects and their combinations is linearly classifiable(by readout neurons).</a:t>
            </a:r>
          </a:p>
          <a:p>
            <a:endParaRPr lang="en-US" dirty="0" smtClean="0"/>
          </a:p>
          <a:p>
            <a:r>
              <a:rPr lang="en-US" dirty="0" smtClean="0"/>
              <a:t>Nonlinear mixed selectivity neurons are important for the generation of correct behavioral responses, even though pure/mixed selectivity can represent all task-relevant aspects.</a:t>
            </a:r>
          </a:p>
          <a:p>
            <a:endParaRPr lang="en-US" dirty="0"/>
          </a:p>
          <a:p>
            <a:r>
              <a:rPr lang="en-US" dirty="0" smtClean="0"/>
              <a:t>A breakdown in dimensionality (due to non-task relevant, variable sources –noise) results in errors.</a:t>
            </a:r>
          </a:p>
          <a:p>
            <a:endParaRPr lang="en-US" dirty="0"/>
          </a:p>
          <a:p>
            <a:r>
              <a:rPr lang="en-US" dirty="0" smtClean="0"/>
              <a:t>Consequently, nonlinear mixed selectivity neurons are “most useful, but also most fragile”</a:t>
            </a:r>
          </a:p>
          <a:p>
            <a:endParaRPr lang="en-US" dirty="0"/>
          </a:p>
          <a:p>
            <a:r>
              <a:rPr lang="en-US" dirty="0" smtClean="0"/>
              <a:t>This non-linearity, ensemble coding comes bundled with an ability for these neurons to quickly adapt to execute new tasks. </a:t>
            </a:r>
          </a:p>
          <a:p>
            <a:endParaRPr lang="en-US" dirty="0" smtClean="0"/>
          </a:p>
          <a:p>
            <a:r>
              <a:rPr lang="en-US" dirty="0" smtClean="0"/>
              <a:t>Is this similar to the olfactory system and grid cells (minus modularity)?</a:t>
            </a:r>
          </a:p>
          <a:p>
            <a:endParaRPr lang="en-US" dirty="0"/>
          </a:p>
          <a:p>
            <a:r>
              <a:rPr lang="en-US" dirty="0" smtClean="0"/>
              <a:t>Does this necessitate that we are using a linear-readout?</a:t>
            </a:r>
          </a:p>
          <a:p>
            <a:endParaRPr lang="en-US" dirty="0"/>
          </a:p>
          <a:p>
            <a:r>
              <a:rPr lang="en-US" dirty="0" smtClean="0"/>
              <a:t>Are they measuring distraction?</a:t>
            </a:r>
          </a:p>
          <a:p>
            <a:endParaRPr lang="en-US" dirty="0"/>
          </a:p>
          <a:p>
            <a:r>
              <a:rPr lang="en-US" dirty="0" smtClean="0"/>
              <a:t>Do we use this to decode relative time?</a:t>
            </a:r>
            <a:endParaRPr lang="en-US" dirty="0"/>
          </a:p>
        </p:txBody>
      </p:sp>
      <p:pic>
        <p:nvPicPr>
          <p:cNvPr id="7" name="Picture 6"/>
          <p:cNvPicPr>
            <a:picLocks noChangeAspect="1"/>
          </p:cNvPicPr>
          <p:nvPr/>
        </p:nvPicPr>
        <p:blipFill>
          <a:blip r:embed="rId3"/>
          <a:stretch>
            <a:fillRect/>
          </a:stretch>
        </p:blipFill>
        <p:spPr>
          <a:xfrm>
            <a:off x="7316122" y="3967837"/>
            <a:ext cx="4195102" cy="3148272"/>
          </a:xfrm>
          <a:prstGeom prst="rect">
            <a:avLst/>
          </a:prstGeom>
        </p:spPr>
      </p:pic>
    </p:spTree>
    <p:extLst>
      <p:ext uri="{BB962C8B-B14F-4D97-AF65-F5344CB8AC3E}">
        <p14:creationId xmlns:p14="http://schemas.microsoft.com/office/powerpoint/2010/main" val="26110296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319397" y="440539"/>
            <a:ext cx="5874706" cy="6048129"/>
          </a:xfrm>
          <a:prstGeom prst="rect">
            <a:avLst/>
          </a:prstGeom>
        </p:spPr>
      </p:pic>
      <p:sp>
        <p:nvSpPr>
          <p:cNvPr id="5" name="TextBox 4"/>
          <p:cNvSpPr txBox="1"/>
          <p:nvPr/>
        </p:nvSpPr>
        <p:spPr>
          <a:xfrm>
            <a:off x="8342334" y="6488668"/>
            <a:ext cx="3690754" cy="369332"/>
          </a:xfrm>
          <a:prstGeom prst="rect">
            <a:avLst/>
          </a:prstGeom>
          <a:noFill/>
        </p:spPr>
        <p:txBody>
          <a:bodyPr wrap="none" rtlCol="0">
            <a:spAutoFit/>
          </a:bodyPr>
          <a:lstStyle/>
          <a:p>
            <a:r>
              <a:rPr lang="en-US" dirty="0" err="1" smtClean="0"/>
              <a:t>Sreenivasan</a:t>
            </a:r>
            <a:r>
              <a:rPr lang="en-US" dirty="0" smtClean="0"/>
              <a:t>, Curtis, </a:t>
            </a:r>
            <a:r>
              <a:rPr lang="en-US" dirty="0" err="1" smtClean="0"/>
              <a:t>D’Esposito</a:t>
            </a:r>
            <a:r>
              <a:rPr lang="en-US" dirty="0" smtClean="0"/>
              <a:t> 2014</a:t>
            </a:r>
            <a:endParaRPr lang="en-US" dirty="0"/>
          </a:p>
        </p:txBody>
      </p:sp>
    </p:spTree>
    <p:extLst>
      <p:ext uri="{BB962C8B-B14F-4D97-AF65-F5344CB8AC3E}">
        <p14:creationId xmlns:p14="http://schemas.microsoft.com/office/powerpoint/2010/main" val="17348906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sp>
        <p:nvSpPr>
          <p:cNvPr id="9" name="TextBox 8"/>
          <p:cNvSpPr txBox="1"/>
          <p:nvPr/>
        </p:nvSpPr>
        <p:spPr>
          <a:xfrm>
            <a:off x="362169" y="59096"/>
            <a:ext cx="7464056" cy="369332"/>
          </a:xfrm>
          <a:prstGeom prst="rect">
            <a:avLst/>
          </a:prstGeom>
          <a:noFill/>
        </p:spPr>
        <p:txBody>
          <a:bodyPr wrap="square" rtlCol="0">
            <a:spAutoFit/>
          </a:bodyPr>
          <a:lstStyle/>
          <a:p>
            <a:r>
              <a:rPr lang="en-US" dirty="0" smtClean="0"/>
              <a:t>More on PCA</a:t>
            </a:r>
          </a:p>
        </p:txBody>
      </p:sp>
      <p:sp>
        <p:nvSpPr>
          <p:cNvPr id="3" name="Rectangle 2"/>
          <p:cNvSpPr/>
          <p:nvPr/>
        </p:nvSpPr>
        <p:spPr>
          <a:xfrm>
            <a:off x="362169" y="772334"/>
            <a:ext cx="6096000" cy="5632311"/>
          </a:xfrm>
          <a:prstGeom prst="rect">
            <a:avLst/>
          </a:prstGeom>
        </p:spPr>
        <p:txBody>
          <a:bodyPr>
            <a:spAutoFit/>
          </a:bodyPr>
          <a:lstStyle/>
          <a:p>
            <a:pPr marL="342900" marR="0" lvl="0" indent="-342900">
              <a:spcBef>
                <a:spcPts val="0"/>
              </a:spcBef>
              <a:spcAft>
                <a:spcPts val="0"/>
              </a:spcAft>
              <a:buFont typeface="Symbol" panose="05050102010706020507" pitchFamily="18"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A matrix </a:t>
            </a: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multipled</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by a vector is treating the matrix as a transformation matrix that changes the vector in some way.</a:t>
            </a:r>
          </a:p>
          <a:p>
            <a:pPr marL="342900" marR="0" lvl="0" indent="-342900">
              <a:spcBef>
                <a:spcPts val="0"/>
              </a:spcBef>
              <a:spcAft>
                <a:spcPts val="0"/>
              </a:spcAft>
              <a:buFont typeface="Symbol" panose="05050102010706020507" pitchFamily="18"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The nature of a transformation gives rise to eigenvectors</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If you take a matrix, apply to it some vector and the resulting vector lays on the same line as the applied vector, then it is a reflected vector.</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A vector that causes the transformation matrix to have this reflected vector would be considered an eigenvector of that transformation matrix (so would all multiples of it.)</a:t>
            </a:r>
          </a:p>
          <a:p>
            <a:pPr marL="342900" marR="0" lvl="0" indent="-342900">
              <a:spcBef>
                <a:spcPts val="0"/>
              </a:spcBef>
              <a:spcAft>
                <a:spcPts val="0"/>
              </a:spcAft>
              <a:buFont typeface="Symbol" panose="05050102010706020507" pitchFamily="18"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Eigenvectors can only be found for square matrices.</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Not every square matrix has eigenvectors</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For an </a:t>
            </a: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nxn</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matrix that has eigenvectors, there are n of them.</a:t>
            </a:r>
          </a:p>
          <a:p>
            <a:pPr marL="1143000" marR="0" lvl="2" indent="-228600">
              <a:spcBef>
                <a:spcPts val="0"/>
              </a:spcBef>
              <a:spcAft>
                <a:spcPts val="0"/>
              </a:spcAft>
              <a:buFont typeface="Wingdings" panose="05000000000000000000" pitchFamily="2" charset="2"/>
              <a:buChar char=""/>
            </a:pP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E.g</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if a </a:t>
            </a: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mtrix</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is 3x3 and has eigenvectors…it has 3 of them.</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All eigenvectors of a matrix are perpendicular to each other no matter how many dimensions you have.</a:t>
            </a:r>
          </a:p>
          <a:p>
            <a:pPr marL="1143000" marR="0" lvl="2" indent="-228600">
              <a:spcBef>
                <a:spcPts val="0"/>
              </a:spcBef>
              <a:spcAft>
                <a:spcPts val="0"/>
              </a:spcAft>
              <a:buFont typeface="Wingdings" panose="05000000000000000000" pitchFamily="2" charset="2"/>
              <a:buChar char=""/>
            </a:pP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Orthogonality</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a:t>
            </a:r>
          </a:p>
          <a:p>
            <a:pPr marL="742950" marR="0" lvl="1" indent="-285750">
              <a:spcBef>
                <a:spcPts val="0"/>
              </a:spcBef>
              <a:spcAft>
                <a:spcPts val="0"/>
              </a:spcAft>
              <a:buFont typeface="Courier New" panose="02070309020205020404" pitchFamily="49" charset="0"/>
              <a:buChar char="o"/>
            </a:pP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Mathemiticians</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prefer to find eigenvectors whose length is exactly one.</a:t>
            </a:r>
          </a:p>
          <a:p>
            <a:pPr marL="1143000" marR="0" lvl="2" indent="-228600">
              <a:spcBef>
                <a:spcPts val="0"/>
              </a:spcBef>
              <a:spcAft>
                <a:spcPts val="0"/>
              </a:spcAft>
              <a:buFont typeface="Wingdings" panose="05000000000000000000" pitchFamily="2"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The length of a vector doesn’t affect it, but direction does.</a:t>
            </a:r>
          </a:p>
          <a:p>
            <a:pPr marL="1600200" marR="0" lvl="3" indent="-228600">
              <a:spcBef>
                <a:spcPts val="0"/>
              </a:spcBef>
              <a:spcAft>
                <a:spcPts val="0"/>
              </a:spcAft>
              <a:buFont typeface="Symbol" panose="05050102010706020507" pitchFamily="18"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So, we want to scale it to have a length of 1.</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We can find the length of an eigenvector by taking the square root of the summed squares of all the numbers in the vector.</a:t>
            </a:r>
          </a:p>
          <a:p>
            <a:pPr marL="1143000" marR="0" lvl="2" indent="-228600">
              <a:spcBef>
                <a:spcPts val="0"/>
              </a:spcBef>
              <a:spcAft>
                <a:spcPts val="0"/>
              </a:spcAft>
              <a:buFont typeface="Wingdings" panose="05000000000000000000" pitchFamily="2"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If we divide the original sector by the above value, we can make it have a length of 1.</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SVD will return the eigenvectors in its U. Each column will be an eigenvector of the supplied matrix.</a:t>
            </a:r>
          </a:p>
          <a:p>
            <a:pPr marL="342900" marR="0" lvl="0" indent="-342900">
              <a:spcBef>
                <a:spcPts val="0"/>
              </a:spcBef>
              <a:spcAft>
                <a:spcPts val="0"/>
              </a:spcAft>
              <a:buFont typeface="Symbol" panose="05050102010706020507" pitchFamily="18" charset="2"/>
              <a:buChar char=""/>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Eigenvalues</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The value that can  be multiplied to the eigenvector that will yield the resulting vector after a matrix has been multiplied by its eigenvector.</a:t>
            </a:r>
          </a:p>
          <a:p>
            <a:pPr marL="1143000" marR="0" lvl="2" indent="-228600">
              <a:spcBef>
                <a:spcPts val="0"/>
              </a:spcBef>
              <a:spcAft>
                <a:spcPts val="0"/>
              </a:spcAft>
              <a:buFont typeface="Wingdings" panose="05000000000000000000" pitchFamily="2" charset="2"/>
              <a:buChar char=""/>
            </a:pPr>
            <a:r>
              <a:rPr lang="en-US" sz="1200" dirty="0" err="1" smtClean="0">
                <a:effectLst/>
                <a:latin typeface="Cambria" panose="02040503050406030204" pitchFamily="18" charset="0"/>
                <a:ea typeface="MS Mincho" panose="02020609040205080304" pitchFamily="49" charset="-128"/>
                <a:cs typeface="Times New Roman" panose="02020603050405020304" pitchFamily="18" charset="0"/>
              </a:rPr>
              <a:t>E.g</a:t>
            </a: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 if A is a matrix and v is its eigenvector and B is the resulting vector of their multiplication, then the eigenvalue times v will result in B as well.</a:t>
            </a:r>
          </a:p>
          <a:p>
            <a:pPr marL="742950" marR="0" lvl="1" indent="-285750">
              <a:spcBef>
                <a:spcPts val="0"/>
              </a:spcBef>
              <a:spcAft>
                <a:spcPts val="0"/>
              </a:spcAft>
              <a:buFont typeface="Courier New" panose="02070309020205020404" pitchFamily="49" charset="0"/>
              <a:buChar char="o"/>
            </a:pPr>
            <a:r>
              <a:rPr lang="en-US" sz="1200" dirty="0" smtClean="0">
                <a:effectLst/>
                <a:latin typeface="Cambria" panose="02040503050406030204" pitchFamily="18" charset="0"/>
                <a:ea typeface="MS Mincho" panose="02020609040205080304" pitchFamily="49" charset="-128"/>
                <a:cs typeface="Times New Roman" panose="02020603050405020304" pitchFamily="18" charset="0"/>
              </a:rPr>
              <a:t>SVD will give us the eigenvalues in the S column.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178456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26513" y="1970311"/>
            <a:ext cx="8391192" cy="900036"/>
          </a:xfrm>
          <a:prstGeom prst="rect">
            <a:avLst/>
          </a:prstGeom>
        </p:spPr>
      </p:pic>
      <p:pic>
        <p:nvPicPr>
          <p:cNvPr id="5" name="Picture 4"/>
          <p:cNvPicPr>
            <a:picLocks noChangeAspect="1"/>
          </p:cNvPicPr>
          <p:nvPr/>
        </p:nvPicPr>
        <p:blipFill>
          <a:blip r:embed="rId4"/>
          <a:stretch>
            <a:fillRect/>
          </a:stretch>
        </p:blipFill>
        <p:spPr>
          <a:xfrm>
            <a:off x="2126513" y="3362042"/>
            <a:ext cx="8391192" cy="927328"/>
          </a:xfrm>
          <a:prstGeom prst="rect">
            <a:avLst/>
          </a:prstGeom>
        </p:spPr>
      </p:pic>
      <p:pic>
        <p:nvPicPr>
          <p:cNvPr id="6" name="Picture 5"/>
          <p:cNvPicPr>
            <a:picLocks noChangeAspect="1"/>
          </p:cNvPicPr>
          <p:nvPr/>
        </p:nvPicPr>
        <p:blipFill>
          <a:blip r:embed="rId5"/>
          <a:stretch>
            <a:fillRect/>
          </a:stretch>
        </p:blipFill>
        <p:spPr>
          <a:xfrm>
            <a:off x="2126513" y="4884861"/>
            <a:ext cx="8391192" cy="916485"/>
          </a:xfrm>
          <a:prstGeom prst="rect">
            <a:avLst/>
          </a:prstGeom>
        </p:spPr>
      </p:pic>
    </p:spTree>
    <p:extLst>
      <p:ext uri="{BB962C8B-B14F-4D97-AF65-F5344CB8AC3E}">
        <p14:creationId xmlns:p14="http://schemas.microsoft.com/office/powerpoint/2010/main" val="3786317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FC4AD"/>
        </a:solidFill>
        <a:effectLst/>
      </p:bgPr>
    </p:bg>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a:srcRect l="9846" t="25854" r="69436" b="23252"/>
          <a:stretch/>
        </p:blipFill>
        <p:spPr>
          <a:xfrm>
            <a:off x="768486" y="2305455"/>
            <a:ext cx="3929973" cy="3103122"/>
          </a:xfrm>
          <a:prstGeom prst="rect">
            <a:avLst/>
          </a:prstGeom>
        </p:spPr>
      </p:pic>
      <p:pic>
        <p:nvPicPr>
          <p:cNvPr id="17" name="Picture 16"/>
          <p:cNvPicPr>
            <a:picLocks noChangeAspect="1"/>
          </p:cNvPicPr>
          <p:nvPr/>
        </p:nvPicPr>
        <p:blipFill>
          <a:blip r:embed="rId4"/>
          <a:stretch>
            <a:fillRect/>
          </a:stretch>
        </p:blipFill>
        <p:spPr>
          <a:xfrm>
            <a:off x="6255348" y="1922900"/>
            <a:ext cx="5516661" cy="3103122"/>
          </a:xfrm>
          <a:prstGeom prst="rect">
            <a:avLst/>
          </a:prstGeom>
        </p:spPr>
      </p:pic>
      <p:sp>
        <p:nvSpPr>
          <p:cNvPr id="19" name="TextBox 18"/>
          <p:cNvSpPr txBox="1"/>
          <p:nvPr/>
        </p:nvSpPr>
        <p:spPr>
          <a:xfrm>
            <a:off x="768486" y="515566"/>
            <a:ext cx="9851671" cy="1477328"/>
          </a:xfrm>
          <a:prstGeom prst="rect">
            <a:avLst/>
          </a:prstGeom>
          <a:noFill/>
        </p:spPr>
        <p:txBody>
          <a:bodyPr wrap="none" rtlCol="0">
            <a:spAutoFit/>
          </a:bodyPr>
          <a:lstStyle/>
          <a:p>
            <a:r>
              <a:rPr lang="en-US" dirty="0" smtClean="0"/>
              <a:t>In rule based, sensory-motor mapping tasks:</a:t>
            </a:r>
          </a:p>
          <a:p>
            <a:r>
              <a:rPr lang="en-US" dirty="0" smtClean="0"/>
              <a:t>PFC cell responses represent sensory stimuli, task rules, and motor responses and </a:t>
            </a:r>
            <a:r>
              <a:rPr lang="en-US" b="1" dirty="0" smtClean="0"/>
              <a:t>combine</a:t>
            </a:r>
            <a:r>
              <a:rPr lang="en-US" dirty="0" smtClean="0"/>
              <a:t> such facets.</a:t>
            </a:r>
          </a:p>
          <a:p>
            <a:endParaRPr lang="en-US" dirty="0"/>
          </a:p>
          <a:p>
            <a:r>
              <a:rPr lang="en-US" dirty="0" smtClean="0"/>
              <a:t>Neural activity can convey impending responses progressively earlier within each successive trial.</a:t>
            </a:r>
            <a:endParaRPr lang="en-US" dirty="0"/>
          </a:p>
          <a:p>
            <a:endParaRPr lang="en-US" dirty="0"/>
          </a:p>
        </p:txBody>
      </p:sp>
      <p:sp>
        <p:nvSpPr>
          <p:cNvPr id="20" name="TextBox 19"/>
          <p:cNvSpPr txBox="1"/>
          <p:nvPr/>
        </p:nvSpPr>
        <p:spPr>
          <a:xfrm>
            <a:off x="9529668" y="6488668"/>
            <a:ext cx="2662332" cy="369332"/>
          </a:xfrm>
          <a:prstGeom prst="rect">
            <a:avLst/>
          </a:prstGeom>
          <a:noFill/>
        </p:spPr>
        <p:txBody>
          <a:bodyPr wrap="none" rtlCol="0">
            <a:spAutoFit/>
          </a:bodyPr>
          <a:lstStyle/>
          <a:p>
            <a:r>
              <a:rPr lang="en-US" dirty="0" smtClean="0"/>
              <a:t>Assad, Rainer,  Miller 2008</a:t>
            </a:r>
            <a:endParaRPr lang="en-US" dirty="0"/>
          </a:p>
        </p:txBody>
      </p:sp>
      <p:pic>
        <p:nvPicPr>
          <p:cNvPr id="21" name="Picture 20"/>
          <p:cNvPicPr>
            <a:picLocks noChangeAspect="1"/>
          </p:cNvPicPr>
          <p:nvPr/>
        </p:nvPicPr>
        <p:blipFill>
          <a:blip r:embed="rId5"/>
          <a:stretch>
            <a:fillRect/>
          </a:stretch>
        </p:blipFill>
        <p:spPr>
          <a:xfrm>
            <a:off x="4698459" y="2435289"/>
            <a:ext cx="3585606" cy="3109038"/>
          </a:xfrm>
          <a:prstGeom prst="rect">
            <a:avLst/>
          </a:prstGeom>
        </p:spPr>
      </p:pic>
    </p:spTree>
    <p:extLst>
      <p:ext uri="{BB962C8B-B14F-4D97-AF65-F5344CB8AC3E}">
        <p14:creationId xmlns:p14="http://schemas.microsoft.com/office/powerpoint/2010/main" val="294760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2791</TotalTime>
  <Words>3509</Words>
  <Application>Microsoft Office PowerPoint</Application>
  <PresentationFormat>Widescreen</PresentationFormat>
  <Paragraphs>402</Paragraphs>
  <Slides>28</Slides>
  <Notes>28</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MS Mincho</vt:lpstr>
      <vt:lpstr>Arial</vt:lpstr>
      <vt:lpstr>Calibri</vt:lpstr>
      <vt:lpstr>Calibri Light</vt:lpstr>
      <vt:lpstr>Cambria</vt:lpstr>
      <vt:lpstr>Courier New</vt:lpstr>
      <vt:lpstr>Symbol</vt:lpstr>
      <vt:lpstr>Times New Roman</vt:lpstr>
      <vt:lpstr>Wingdings</vt:lpstr>
      <vt:lpstr>Office Theme</vt:lpstr>
      <vt:lpstr>The importance of mixed selectivity in complex cognitive tasks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mixed selectivity in complex cognitive tasks</dc:title>
  <dc:creator>Microsoft account</dc:creator>
  <cp:lastModifiedBy>Microsoft account</cp:lastModifiedBy>
  <cp:revision>121</cp:revision>
  <dcterms:created xsi:type="dcterms:W3CDTF">2014-02-16T20:01:26Z</dcterms:created>
  <dcterms:modified xsi:type="dcterms:W3CDTF">2014-02-18T18:33:00Z</dcterms:modified>
</cp:coreProperties>
</file>