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4"/>
  </p:notesMasterIdLst>
  <p:sldIdLst>
    <p:sldId id="256" r:id="rId5"/>
    <p:sldId id="257" r:id="rId6"/>
    <p:sldId id="268" r:id="rId7"/>
    <p:sldId id="269" r:id="rId8"/>
    <p:sldId id="258" r:id="rId9"/>
    <p:sldId id="272" r:id="rId10"/>
    <p:sldId id="274" r:id="rId11"/>
    <p:sldId id="271" r:id="rId12"/>
    <p:sldId id="270" r:id="rId13"/>
    <p:sldId id="259" r:id="rId14"/>
    <p:sldId id="273" r:id="rId15"/>
    <p:sldId id="260" r:id="rId16"/>
    <p:sldId id="262" r:id="rId17"/>
    <p:sldId id="263" r:id="rId18"/>
    <p:sldId id="264" r:id="rId19"/>
    <p:sldId id="265" r:id="rId20"/>
    <p:sldId id="267" r:id="rId21"/>
    <p:sldId id="275" r:id="rId22"/>
    <p:sldId id="266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D2"/>
    <a:srgbClr val="7E8C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66114" autoAdjust="0"/>
  </p:normalViewPr>
  <p:slideViewPr>
    <p:cSldViewPr snapToGrid="0" snapToObjects="1">
      <p:cViewPr varScale="1">
        <p:scale>
          <a:sx n="98" d="100"/>
          <a:sy n="98" d="100"/>
        </p:scale>
        <p:origin x="-234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3CFC0-B454-F942-BD79-101F86771059}" type="datetimeFigureOut">
              <a:rPr lang="en-US" smtClean="0"/>
              <a:t>2/3/15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8864E-E5D8-DA4F-82B0-C87A4816A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96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Slave systems within working memory like a rehearsal loop like when we maintain a phone number as we repeat it to ourselves. Another slave is </a:t>
            </a:r>
            <a:r>
              <a:rPr lang="en-US" dirty="0" err="1" smtClean="0"/>
              <a:t>visuo</a:t>
            </a:r>
            <a:r>
              <a:rPr lang="en-US" dirty="0" smtClean="0"/>
              <a:t>-spatial sketchpad</a:t>
            </a:r>
            <a:r>
              <a:rPr lang="en-US" baseline="0" dirty="0" smtClean="0"/>
              <a:t> in constructing and manipulating </a:t>
            </a:r>
            <a:r>
              <a:rPr lang="en-US" baseline="0" dirty="0" err="1" smtClean="0"/>
              <a:t>imagges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pPr lvl="0"/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Intrinsic existence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;. in essence, this recapitulates Descartes’ famous saying,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cogito ergo sum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I think (or rather, I experience), therefore I am.</a:t>
            </a:r>
          </a:p>
          <a:p>
            <a:pPr lvl="0"/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Composition: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experience is structured, being made up of multiple “features” that are often bound together (a red book on the left side of the table).</a:t>
            </a:r>
          </a:p>
          <a:p>
            <a:pPr lvl="0"/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every experience is what it is by differing in its particular way from an immense repertoire of other possible experiences (thin of all the frames of every possible movie)</a:t>
            </a:r>
          </a:p>
          <a:p>
            <a:pPr lvl="0"/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Every experience is unified, in that it cannot be decomposed into independent “pieces” (the book without its color, the left side without the right side, and so on). </a:t>
            </a:r>
          </a:p>
          <a:p>
            <a:pPr lvl="0"/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Exclusion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At any given time, there is only one experience, flowing at a particular speed.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Pertubational</a:t>
            </a:r>
            <a:r>
              <a:rPr lang="en-US" dirty="0" smtClean="0"/>
              <a:t> complexity index is not what</a:t>
            </a:r>
            <a:r>
              <a:rPr lang="en-US" baseline="0" dirty="0" smtClean="0"/>
              <a:t> we’ll be discussing. Not consciousness in general.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864E-E5D8-DA4F-82B0-C87A4816AB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351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Working memory’s operations would not be left</a:t>
            </a:r>
            <a:r>
              <a:rPr lang="en-US" baseline="0" dirty="0" smtClean="0"/>
              <a:t> out.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Five empty or full circles were presented in sequence in pattern or broken. Recognizing the pattern would help with performance. This was accomplished </a:t>
            </a:r>
            <a:r>
              <a:rPr lang="en-US" baseline="0" dirty="0" err="1" smtClean="0"/>
              <a:t>implictly</a:t>
            </a:r>
            <a:r>
              <a:rPr lang="en-US" baseline="0" smtClean="0"/>
              <a:t>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Subliminally exposed to have a goal of socializing. This encouraged people to finish</a:t>
            </a:r>
            <a:r>
              <a:rPr lang="en-US" baseline="0" dirty="0" smtClean="0"/>
              <a:t> a task quickly where if they did they would have more time to participate in a lottery to get a ticket to a big social event.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Libet</a:t>
            </a:r>
            <a:r>
              <a:rPr lang="en-US" dirty="0" smtClean="0"/>
              <a:t> finger moving read out before acted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864E-E5D8-DA4F-82B0-C87A4816AB9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54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WM operates on conscious information, then can only conscious items gain</a:t>
            </a:r>
            <a:r>
              <a:rPr lang="en-US" baseline="0" dirty="0" smtClean="0"/>
              <a:t> access to the faculties of WM?</a:t>
            </a:r>
          </a:p>
          <a:p>
            <a:endParaRPr lang="en-US" baseline="0" dirty="0" smtClean="0"/>
          </a:p>
          <a:p>
            <a:pPr marL="228600" indent="-228600">
              <a:buAutoNum type="alphaUcParenBoth"/>
            </a:pPr>
            <a:r>
              <a:rPr lang="en-US" baseline="0" dirty="0" smtClean="0"/>
              <a:t>Had </a:t>
            </a:r>
            <a:r>
              <a:rPr lang="en-US" baseline="0" dirty="0" smtClean="0"/>
              <a:t>distractors. Even when the task was to take two masked cues and bind their grating orientations, subjects still performed above chance. </a:t>
            </a:r>
            <a:endParaRPr lang="en-US" baseline="0" dirty="0" smtClean="0"/>
          </a:p>
          <a:p>
            <a:pPr marL="228600" indent="-228600">
              <a:buAutoNum type="alphaUcParenBoth"/>
            </a:pPr>
            <a:endParaRPr lang="en-US" baseline="0" dirty="0" smtClean="0"/>
          </a:p>
          <a:p>
            <a:pPr marL="228600" indent="-228600">
              <a:buAutoNum type="alphaUcParenBoth"/>
            </a:pPr>
            <a:r>
              <a:rPr lang="en-US" baseline="0" dirty="0" smtClean="0"/>
              <a:t> memory cue presented to both eyes for 2s at the beginning of the trial. Then a target was face was gradually presented to the </a:t>
            </a:r>
            <a:r>
              <a:rPr lang="en-US" baseline="0" dirty="0" err="1" smtClean="0"/>
              <a:t>suppresed</a:t>
            </a:r>
            <a:r>
              <a:rPr lang="en-US" baseline="0" dirty="0" smtClean="0"/>
              <a:t> eye. Contrast was linearly ramped up within 1s.  Remained full until response or 10s passed. Were asked to report which side the face appeared on before the memory test. </a:t>
            </a:r>
          </a:p>
          <a:p>
            <a:pPr marL="0" indent="0">
              <a:buNone/>
            </a:pP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Functional operations of </a:t>
            </a:r>
            <a:r>
              <a:rPr lang="en-US" baseline="0" dirty="0" err="1" smtClean="0"/>
              <a:t>arithemetic</a:t>
            </a:r>
            <a:r>
              <a:rPr lang="en-US" baseline="0" dirty="0" smtClean="0"/>
              <a:t> and reading fall in line with the repertoire of working memory.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864E-E5D8-DA4F-82B0-C87A4816AB9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0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WM operates on conscious information, then can only conscious items gain</a:t>
            </a:r>
            <a:r>
              <a:rPr lang="en-US" baseline="0" dirty="0" smtClean="0"/>
              <a:t> access to the faculties of WM?</a:t>
            </a:r>
          </a:p>
          <a:p>
            <a:endParaRPr lang="en-US" baseline="0" dirty="0" smtClean="0"/>
          </a:p>
          <a:p>
            <a:r>
              <a:rPr lang="en-US" baseline="0" dirty="0" smtClean="0"/>
              <a:t>(A) Had distractors. Even when the task was to take two masked cues and bind their grating orientations, subjects still performed above chance.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Functional operations of </a:t>
            </a:r>
            <a:r>
              <a:rPr lang="en-US" baseline="0" dirty="0" err="1" smtClean="0"/>
              <a:t>arithemetic</a:t>
            </a:r>
            <a:r>
              <a:rPr lang="en-US" baseline="0" dirty="0" smtClean="0"/>
              <a:t> and reading fall in line with the repertoire of working memory. </a:t>
            </a:r>
          </a:p>
          <a:p>
            <a:endParaRPr lang="en-US" baseline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864E-E5D8-DA4F-82B0-C87A4816AB9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72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Introspection of WM content is malleable by factors that do not influence the actual WM accuracy. </a:t>
            </a:r>
          </a:p>
          <a:p>
            <a:endParaRPr lang="en-US" dirty="0" smtClean="0"/>
          </a:p>
          <a:p>
            <a:r>
              <a:rPr lang="en-US" dirty="0" smtClean="0"/>
              <a:t>Our conscious</a:t>
            </a:r>
            <a:r>
              <a:rPr lang="en-US" baseline="0" dirty="0" smtClean="0"/>
              <a:t> memory experience does not reflect the actual memory content.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864E-E5D8-DA4F-82B0-C87A4816AB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49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executive component of working memory should monitor the correspondence between</a:t>
            </a:r>
            <a:r>
              <a:rPr lang="en-US" baseline="0" dirty="0" smtClean="0"/>
              <a:t> goals and action and engage in control processes if needed. 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Strongly masked no-go signals slow down responses.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864E-E5D8-DA4F-82B0-C87A4816AB9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8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Authors say no</a:t>
            </a:r>
            <a:r>
              <a:rPr lang="en-US" dirty="0" smtClean="0"/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Variable delay – masked stimulus appear at a random location </a:t>
            </a:r>
            <a:r>
              <a:rPr lang="en-US" dirty="0" err="1" smtClean="0"/>
              <a:t>afte</a:t>
            </a:r>
            <a:r>
              <a:rPr lang="en-US" dirty="0" smtClean="0"/>
              <a:t> unpredictable delay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Temporal – subjects could predict time but not place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Exogenous – reflexive orienting of spatial attention by red dot in location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Endogenous</a:t>
            </a:r>
            <a:r>
              <a:rPr lang="en-US" baseline="0" dirty="0" smtClean="0"/>
              <a:t> – black arrow pointing to correct location.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PFC</a:t>
            </a:r>
            <a:r>
              <a:rPr lang="en-US" baseline="0" dirty="0" smtClean="0"/>
              <a:t> makes a causal contribution to conscious visual perception of masked stimuli, and outline a dual-route signal detection theory of objective and subjective decision making.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Threshold not correlated with volume.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15 patients conscious access threshold as a predictor.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864E-E5D8-DA4F-82B0-C87A4816AB9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74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Both perceived and </a:t>
            </a:r>
            <a:r>
              <a:rPr lang="en-US" dirty="0" err="1" smtClean="0"/>
              <a:t>nonperceived</a:t>
            </a:r>
            <a:r>
              <a:rPr lang="en-US" dirty="0" smtClean="0"/>
              <a:t> words caused a similar increase of local gamma oscillations in EEG, but only perceived words induced a transient long-distance synchronization of gamma oscillations across widely separation regions</a:t>
            </a:r>
            <a:r>
              <a:rPr lang="en-US" baseline="0" dirty="0" smtClean="0"/>
              <a:t> which then led to further divergence.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80 to 130ms after sample-word presentation. Mean synchrony at 50-57Hz was higher for visible than invisible.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Perceived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1) enhanced theta oscillations over frontal regions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2) Increase of P300 ERP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3) Increase in power and phase synchrony of gamma oscillations before anticipated presentation of test word.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864E-E5D8-DA4F-82B0-C87A4816AB9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74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TMS to V5 and V1 with variable delays.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Stationary </a:t>
            </a:r>
            <a:r>
              <a:rPr lang="en-US" dirty="0" err="1" smtClean="0"/>
              <a:t>phosphenes</a:t>
            </a:r>
            <a:r>
              <a:rPr lang="en-US" dirty="0" smtClean="0"/>
              <a:t> evoked from</a:t>
            </a:r>
            <a:r>
              <a:rPr lang="en-US" baseline="0" dirty="0" smtClean="0"/>
              <a:t> V1 and moving </a:t>
            </a:r>
            <a:r>
              <a:rPr lang="en-US" baseline="0" dirty="0" err="1" smtClean="0"/>
              <a:t>phosphenes</a:t>
            </a:r>
            <a:r>
              <a:rPr lang="en-US" baseline="0" dirty="0" smtClean="0"/>
              <a:t> from V5 would overlap in visual space.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Stimulated V1 at 80% threshold for phosphene and MT at 100% for moving phosphene.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Stopped moving of the phosphene, but was visible.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V1 before V5 no effect but V1 after V5 there was a change in quantity and quality.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V5 to V1 back projections is critical for awareness, disruption of activity in V1 at time of arrival of feedback should interfere with the perception of attributes encoded in the extra striate area.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864E-E5D8-DA4F-82B0-C87A4816AB9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744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Forced-choice direction discrimination </a:t>
            </a:r>
            <a:r>
              <a:rPr lang="en-US" baseline="0" dirty="0" err="1" smtClean="0"/>
              <a:t>judgement</a:t>
            </a:r>
            <a:r>
              <a:rPr lang="en-US" baseline="0" dirty="0" smtClean="0"/>
              <a:t> on a coherently moving random-dot display and additionally rate their subjective awareness of the stimulus.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864E-E5D8-DA4F-82B0-C87A4816AB9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74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Response errors enhanced tonic oscillatory synchrony between MFC and occipital </a:t>
            </a:r>
            <a:r>
              <a:rPr lang="en-US" baseline="0" dirty="0" err="1" smtClean="0"/>
              <a:t>leaduing</a:t>
            </a:r>
            <a:r>
              <a:rPr lang="en-US" baseline="0" dirty="0" smtClean="0"/>
              <a:t> up to and during subsequent trials.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MFC </a:t>
            </a:r>
            <a:r>
              <a:rPr lang="en-US" baseline="0" dirty="0" smtClean="0">
                <a:sym typeface="Wingdings"/>
              </a:rPr>
              <a:t> OCC directional synchrony was enhanced during trials following both conscious and unconscious errors.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sym typeface="Wingding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ym typeface="Wingdings"/>
              </a:rPr>
              <a:t>Strength of pre trial MFC-OCC synchrony predicted individual differences in task performance. 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864E-E5D8-DA4F-82B0-C87A4816AB9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74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WM can operate on nonconscious signals, engage PFC, and trigger </a:t>
            </a:r>
            <a:r>
              <a:rPr lang="en-US" baseline="0" dirty="0" err="1" smtClean="0"/>
              <a:t>interareal</a:t>
            </a:r>
            <a:r>
              <a:rPr lang="en-US" baseline="0" dirty="0" smtClean="0"/>
              <a:t> communication.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Whether this process is associated with global neural “ignition” in large-scale networks is an open question.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is it like for an individual to retain something in WM that is nonconscious?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Attention can act as a “spotlight” to bring working memory processes into awareness. Since unconscious processes can also affect reports of introspection, some of introspection must also be unconscious.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864E-E5D8-DA4F-82B0-C87A4816AB9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74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864E-E5D8-DA4F-82B0-C87A4816AB9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610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864E-E5D8-DA4F-82B0-C87A4816AB9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74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2/3/15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3850"/>
            <a:ext cx="85907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Helvetica"/>
                <a:cs typeface="Helvetica"/>
              </a:rPr>
              <a:t>Reappraising the relationship between working memory and conscious awareness</a:t>
            </a:r>
            <a:endParaRPr lang="en-US" sz="4000" b="1" dirty="0">
              <a:latin typeface="Helvetica"/>
              <a:cs typeface="Helvetic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206929"/>
            <a:ext cx="6723186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77806" y="3083271"/>
            <a:ext cx="7012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</a:t>
            </a:r>
            <a:r>
              <a:rPr lang="en-US" i="1" dirty="0" smtClean="0"/>
              <a:t>Trends in Cognitive Science</a:t>
            </a:r>
            <a:r>
              <a:rPr lang="en-US" dirty="0" smtClean="0"/>
              <a:t> publication by David Soto and </a:t>
            </a:r>
            <a:r>
              <a:rPr lang="en-US" dirty="0" err="1" smtClean="0"/>
              <a:t>Juha</a:t>
            </a:r>
            <a:r>
              <a:rPr lang="en-US" dirty="0" smtClean="0"/>
              <a:t> </a:t>
            </a:r>
            <a:r>
              <a:rPr lang="en-US" dirty="0" err="1" smtClean="0"/>
              <a:t>Silvanto</a:t>
            </a:r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679076" y="6330462"/>
            <a:ext cx="5328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Presented on Tuesday, February 2</a:t>
            </a:r>
            <a:r>
              <a:rPr lang="en-US" baseline="30000" dirty="0" smtClean="0"/>
              <a:t>nd</a:t>
            </a:r>
            <a:r>
              <a:rPr lang="en-US" dirty="0" smtClean="0"/>
              <a:t> by Nicco Reggente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278" y="3620419"/>
            <a:ext cx="1355398" cy="18114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48132" t="30129"/>
          <a:stretch/>
        </p:blipFill>
        <p:spPr>
          <a:xfrm>
            <a:off x="7246065" y="3620419"/>
            <a:ext cx="1344673" cy="181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44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363197"/>
            <a:ext cx="4052587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091413" y="1363197"/>
            <a:ext cx="4052587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293" y="765631"/>
            <a:ext cx="33846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/>
              <a:t>Working Memory</a:t>
            </a:r>
            <a:endParaRPr lang="en-US" sz="3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41198" y="765631"/>
            <a:ext cx="38028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/>
              <a:t>Conscious Awareness</a:t>
            </a:r>
            <a:endParaRPr lang="en-US" sz="3000" b="1" dirty="0"/>
          </a:p>
        </p:txBody>
      </p:sp>
      <p:pic>
        <p:nvPicPr>
          <p:cNvPr id="9" name="Picture 8" descr="27109429_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944" y="329350"/>
            <a:ext cx="1942254" cy="19249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961" y="2254341"/>
            <a:ext cx="3993626" cy="480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Attention supervisory system</a:t>
            </a:r>
          </a:p>
          <a:p>
            <a:endParaRPr lang="en-US" b="1" dirty="0" smtClean="0"/>
          </a:p>
          <a:p>
            <a:r>
              <a:rPr lang="en-US" b="1" dirty="0" smtClean="0"/>
              <a:t>Cognitive Control</a:t>
            </a:r>
          </a:p>
          <a:p>
            <a:r>
              <a:rPr lang="en-US" b="1" dirty="0" smtClean="0"/>
              <a:t>	</a:t>
            </a:r>
            <a:r>
              <a:rPr lang="en-US" dirty="0" smtClean="0"/>
              <a:t>information routing</a:t>
            </a:r>
          </a:p>
          <a:p>
            <a:r>
              <a:rPr lang="en-US" b="1" dirty="0"/>
              <a:t>	</a:t>
            </a:r>
            <a:r>
              <a:rPr lang="en-US" dirty="0" smtClean="0"/>
              <a:t>goals</a:t>
            </a:r>
            <a:r>
              <a:rPr lang="en-US" b="1" dirty="0"/>
              <a:t>	</a:t>
            </a:r>
          </a:p>
          <a:p>
            <a:endParaRPr lang="en-US" b="1" dirty="0" smtClean="0"/>
          </a:p>
          <a:p>
            <a:r>
              <a:rPr lang="en-US" b="1" dirty="0" smtClean="0"/>
              <a:t>Maintenance</a:t>
            </a:r>
          </a:p>
          <a:p>
            <a:r>
              <a:rPr lang="en-US" b="1" dirty="0"/>
              <a:t>	</a:t>
            </a:r>
            <a:r>
              <a:rPr lang="en-US" dirty="0" smtClean="0"/>
              <a:t>Phonological loop</a:t>
            </a:r>
          </a:p>
          <a:p>
            <a:endParaRPr lang="en-US" b="1" dirty="0" smtClean="0"/>
          </a:p>
          <a:p>
            <a:r>
              <a:rPr lang="en-US" b="1" dirty="0" smtClean="0"/>
              <a:t>Manipulation</a:t>
            </a:r>
            <a:endParaRPr lang="en-US" b="1" dirty="0"/>
          </a:p>
          <a:p>
            <a:r>
              <a:rPr lang="en-US" b="1" dirty="0" smtClean="0"/>
              <a:t>	</a:t>
            </a:r>
            <a:r>
              <a:rPr lang="en-US" dirty="0" smtClean="0"/>
              <a:t>Visuospatial sketchpad</a:t>
            </a:r>
          </a:p>
          <a:p>
            <a:endParaRPr lang="en-US" b="1" dirty="0"/>
          </a:p>
          <a:p>
            <a:r>
              <a:rPr lang="en-US" b="1" dirty="0" smtClean="0"/>
              <a:t>Episodic buffer</a:t>
            </a:r>
          </a:p>
          <a:p>
            <a:r>
              <a:rPr lang="en-US" b="1" dirty="0" smtClean="0"/>
              <a:t>	</a:t>
            </a:r>
            <a:r>
              <a:rPr lang="en-US" dirty="0" smtClean="0"/>
              <a:t>binding information</a:t>
            </a:r>
          </a:p>
          <a:p>
            <a:endParaRPr lang="en-US" b="1" dirty="0"/>
          </a:p>
          <a:p>
            <a:r>
              <a:rPr lang="en-US" b="1" dirty="0" smtClean="0"/>
              <a:t>Long term memory “direct access” zone</a:t>
            </a:r>
          </a:p>
          <a:p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692289" y="2784460"/>
            <a:ext cx="32652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Qualia</a:t>
            </a:r>
          </a:p>
          <a:p>
            <a:endParaRPr lang="en-US" b="1" dirty="0"/>
          </a:p>
          <a:p>
            <a:r>
              <a:rPr lang="en-US" b="1" dirty="0" smtClean="0"/>
              <a:t>Subjective experience</a:t>
            </a:r>
          </a:p>
          <a:p>
            <a:endParaRPr lang="en-US" b="1" dirty="0"/>
          </a:p>
          <a:p>
            <a:r>
              <a:rPr lang="en-US" b="1" dirty="0" smtClean="0"/>
              <a:t>What it is like.</a:t>
            </a:r>
          </a:p>
          <a:p>
            <a:endParaRPr lang="en-US" b="1" dirty="0"/>
          </a:p>
          <a:p>
            <a:r>
              <a:rPr lang="en-US" b="1" dirty="0" smtClean="0"/>
              <a:t>Reportable</a:t>
            </a:r>
          </a:p>
          <a:p>
            <a:endParaRPr lang="en-US" b="1" dirty="0"/>
          </a:p>
          <a:p>
            <a:r>
              <a:rPr lang="en-US" b="1" dirty="0" smtClean="0"/>
              <a:t>IIT (intrinsic existence, composition, information, integration, exclusion.)</a:t>
            </a:r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64403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363197"/>
            <a:ext cx="4052587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091413" y="1363197"/>
            <a:ext cx="4052587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293" y="765631"/>
            <a:ext cx="33846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/>
              <a:t>Working Memory</a:t>
            </a:r>
            <a:endParaRPr lang="en-US" sz="3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41198" y="765631"/>
            <a:ext cx="38028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/>
              <a:t>Conscious Awareness</a:t>
            </a:r>
            <a:endParaRPr lang="en-US" sz="3000" b="1" dirty="0"/>
          </a:p>
        </p:txBody>
      </p:sp>
      <p:pic>
        <p:nvPicPr>
          <p:cNvPr id="9" name="Picture 8" descr="27109429_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944" y="329350"/>
            <a:ext cx="1942254" cy="19249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709176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Consciousness is associated with a global workspace where information is broadcasted to multiple nonconscious specialized networks, and globally available for cognitive function. Consciousness is a consequence of global ignition of large-scale frontoparietal systems.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93" y="3887110"/>
            <a:ext cx="9129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Working memory contents need not be conscious, but can instead be seen as a superstructure dependent on the fundamental features of consciousness.  </a:t>
            </a:r>
            <a:endParaRPr lang="en-US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506504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Block – phenomenal consciousness may remain shielded from the processes that enable access consciousness. Information may be held in visual short-term memory before being consciously accessed through WM. Access may need neural frontoparietal recurrency.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692810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363197"/>
            <a:ext cx="4052587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091413" y="1363197"/>
            <a:ext cx="4052587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293" y="765631"/>
            <a:ext cx="33846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/>
              <a:t>Working Memory</a:t>
            </a:r>
            <a:endParaRPr lang="en-US" sz="3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41198" y="765631"/>
            <a:ext cx="38028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/>
              <a:t>Conscious Awareness</a:t>
            </a:r>
            <a:endParaRPr lang="en-US" sz="3000" b="1" dirty="0"/>
          </a:p>
        </p:txBody>
      </p:sp>
      <p:pic>
        <p:nvPicPr>
          <p:cNvPr id="9" name="Picture 8" descr="27109429_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944" y="329350"/>
            <a:ext cx="1942254" cy="19249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293" y="26703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Are we fully conscious of our working memory operations?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4293" y="3516015"/>
            <a:ext cx="9206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Can working memory operations be deployed over nonconscious input?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4293" y="5742704"/>
            <a:ext cx="9129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Can neuroimaging dissociate working memory and conscious awareness?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0" y="4361662"/>
            <a:ext cx="91611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If the operational definitions that characterize working memory are met</a:t>
            </a:r>
            <a:r>
              <a:rPr lang="en-US" dirty="0" smtClean="0"/>
              <a:t>,</a:t>
            </a:r>
          </a:p>
          <a:p>
            <a:pPr algn="ctr"/>
            <a:r>
              <a:rPr lang="en-US" dirty="0" smtClean="0"/>
              <a:t> </a:t>
            </a:r>
            <a:r>
              <a:rPr lang="en-US" dirty="0"/>
              <a:t>it follows that working memory may operate outside awareness.</a:t>
            </a:r>
          </a:p>
        </p:txBody>
      </p:sp>
    </p:spTree>
    <p:extLst>
      <p:ext uri="{BB962C8B-B14F-4D97-AF65-F5344CB8AC3E}">
        <p14:creationId xmlns:p14="http://schemas.microsoft.com/office/powerpoint/2010/main" val="1002653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292" y="211633"/>
            <a:ext cx="91297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 smtClean="0"/>
              <a:t>Maintenance and manipulation without conscious awareness</a:t>
            </a:r>
            <a:endParaRPr lang="en-US" sz="27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9509" y="1792697"/>
            <a:ext cx="9074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Hassin’s</a:t>
            </a:r>
            <a:r>
              <a:rPr lang="en-US" b="1" dirty="0" smtClean="0"/>
              <a:t> “Yes it can”  principle</a:t>
            </a:r>
            <a:r>
              <a:rPr lang="en-US" dirty="0" smtClean="0"/>
              <a:t>: unconscious processes can perform the same fundamental, high-level functions that conscious processes can perform.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509" y="2882006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Extracting spatial sequences </a:t>
            </a:r>
            <a:r>
              <a:rPr lang="en-US" b="1" dirty="0"/>
              <a:t>	</a:t>
            </a:r>
            <a:endParaRPr lang="en-US" b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9509" y="3738932"/>
            <a:ext cx="1663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Pursuit of goals</a:t>
            </a:r>
            <a:endParaRPr lang="en-US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490" y="3766469"/>
            <a:ext cx="2709056" cy="308804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302" y="3738932"/>
            <a:ext cx="2648243" cy="31155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29538" y="4149759"/>
            <a:ext cx="25946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Unconsciously exposing participants to keywords deviates their behavior.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765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292" y="211633"/>
            <a:ext cx="91297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 smtClean="0"/>
              <a:t>Maintenance and manipulation without conscious awareness</a:t>
            </a:r>
            <a:endParaRPr lang="en-US" sz="27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43" y="1626259"/>
            <a:ext cx="8063456" cy="35516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20794" y="5414863"/>
            <a:ext cx="9164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lphaUcParenBoth"/>
            </a:pPr>
            <a:r>
              <a:rPr lang="en-US" dirty="0" smtClean="0"/>
              <a:t>- above </a:t>
            </a:r>
            <a:r>
              <a:rPr lang="en-US" dirty="0" smtClean="0"/>
              <a:t>chance </a:t>
            </a:r>
            <a:r>
              <a:rPr lang="en-US" dirty="0" smtClean="0"/>
              <a:t>performance on delay discrimination despite negated visual experience. </a:t>
            </a:r>
          </a:p>
          <a:p>
            <a:pPr marL="342900" indent="-342900" algn="ctr">
              <a:buAutoNum type="alphaUcParenBoth"/>
            </a:pPr>
            <a:r>
              <a:rPr lang="en-US" dirty="0" smtClean="0"/>
              <a:t>- suppressed eye will allow awareness of matching face to cue even if cue was nonconscious</a:t>
            </a:r>
            <a:r>
              <a:rPr lang="en-US" dirty="0"/>
              <a:t> </a:t>
            </a:r>
            <a:r>
              <a:rPr lang="en-US" dirty="0" smtClean="0"/>
              <a:t>only when instructed to keep the cue in working memory</a:t>
            </a:r>
          </a:p>
          <a:p>
            <a:pPr marL="342900" indent="-342900" algn="ctr">
              <a:buAutoNum type="alphaUcParenBoth"/>
            </a:pPr>
            <a:r>
              <a:rPr lang="en-US" dirty="0" smtClean="0"/>
              <a:t>- reaction times are faster when probe digit is congruent with solution to primed equation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876800" y="1806194"/>
            <a:ext cx="3091543" cy="1189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87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292" y="211633"/>
            <a:ext cx="91297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 smtClean="0"/>
              <a:t>Maintenance and manipulation without conscious awareness</a:t>
            </a:r>
            <a:endParaRPr lang="en-US" sz="27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46465" y="2185849"/>
            <a:ext cx="83362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…if a cognitive task can be performed without awareness then it follows that the task did not require working memory.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Circular reasoning-- assumes that working memory must necessarily be linked to conscious states.</a:t>
            </a:r>
          </a:p>
          <a:p>
            <a:endParaRPr lang="en-US" dirty="0"/>
          </a:p>
          <a:p>
            <a:r>
              <a:rPr lang="en-US" dirty="0" smtClean="0"/>
              <a:t>If the operational definitions that characterize working memory are met, it follows that working memory may operate outside awareness.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9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292" y="211633"/>
            <a:ext cx="91297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 smtClean="0"/>
              <a:t>Affects on introspective and metacognitive judgments</a:t>
            </a:r>
            <a:endParaRPr lang="en-US" sz="27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4913" y="1562161"/>
            <a:ext cx="3918857" cy="49904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7502" y="2656114"/>
            <a:ext cx="435741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Highly dissimilar content impairs working memory accuracy regardless of conscious awareness.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Introspection measures are reduced by all distracters, but only when presented nonconsciously</a:t>
            </a:r>
          </a:p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9393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292" y="211633"/>
            <a:ext cx="91297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Cognitive control without conscious awareness</a:t>
            </a:r>
            <a:endParaRPr lang="en-US" sz="3000" b="1" dirty="0"/>
          </a:p>
        </p:txBody>
      </p:sp>
      <p:pic>
        <p:nvPicPr>
          <p:cNvPr id="4" name="Picture 3" descr="Screenshot 2015-02-02 10.51.2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81" y="1586051"/>
            <a:ext cx="4650203" cy="49891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59874" y="2450441"/>
            <a:ext cx="32868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Nonconscious ‘no-go’ cues influenced stop rate and slowed RT.</a:t>
            </a:r>
            <a:endParaRPr lang="en-US" dirty="0"/>
          </a:p>
        </p:txBody>
      </p:sp>
      <p:pic>
        <p:nvPicPr>
          <p:cNvPr id="11" name="Picture 10" descr="Screenshot 2015-02-02 10.59.5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07" y="4496413"/>
            <a:ext cx="4291867" cy="207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76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creenshot 2015-02-02 11.11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30" y="1906606"/>
            <a:ext cx="3858829" cy="4316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282182"/>
            <a:ext cx="29047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Prefrontal cortex</a:t>
            </a:r>
            <a:endParaRPr lang="en-US" sz="3000" b="1" dirty="0"/>
          </a:p>
        </p:txBody>
      </p:sp>
      <p:pic>
        <p:nvPicPr>
          <p:cNvPr id="8" name="Picture 7" descr="Screenshot 2015-02-02 11.13.2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9" y="4659443"/>
            <a:ext cx="4953284" cy="15636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42899" y="6171732"/>
            <a:ext cx="197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i="1" dirty="0"/>
              <a:t>u</a:t>
            </a:r>
            <a:r>
              <a:rPr lang="en-US" i="1" dirty="0" smtClean="0"/>
              <a:t>nconscious no-go</a:t>
            </a:r>
            <a:endParaRPr lang="en-US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2770165" y="6223086"/>
            <a:ext cx="129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i="1" dirty="0" err="1" smtClean="0"/>
              <a:t>neurosynth</a:t>
            </a:r>
            <a:endParaRPr lang="en-US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201991" y="1929426"/>
            <a:ext cx="50797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PFC and working memory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Activity and performance correlated</a:t>
            </a:r>
          </a:p>
          <a:p>
            <a:pPr marL="1200150" lvl="2" indent="-285750">
              <a:buFont typeface="Arial"/>
              <a:buChar char="•"/>
            </a:pPr>
            <a:r>
              <a:rPr lang="en-US" sz="2000" dirty="0" smtClean="0"/>
              <a:t>Void of awareness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TMS delays performance</a:t>
            </a:r>
          </a:p>
          <a:p>
            <a:pPr marL="1200150" lvl="2" indent="-285750">
              <a:buFont typeface="Arial"/>
              <a:buChar char="•"/>
            </a:pPr>
            <a:r>
              <a:rPr lang="en-US" sz="2000" dirty="0" smtClean="0"/>
              <a:t>Nonconscious cues only.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PFC activity during detection of nonconscious signals in patients with awareness deficits.</a:t>
            </a:r>
          </a:p>
        </p:txBody>
      </p:sp>
    </p:spTree>
    <p:extLst>
      <p:ext uri="{BB962C8B-B14F-4D97-AF65-F5344CB8AC3E}">
        <p14:creationId xmlns:p14="http://schemas.microsoft.com/office/powerpoint/2010/main" val="1374943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282182"/>
            <a:ext cx="29047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Prefrontal cortex</a:t>
            </a:r>
            <a:endParaRPr lang="en-US" sz="3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16" t="736" r="-216" b="61996"/>
          <a:stretch/>
        </p:blipFill>
        <p:spPr>
          <a:xfrm>
            <a:off x="922170" y="2501125"/>
            <a:ext cx="6464303" cy="229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1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creenshot 2015-02-02 11.40.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275" y="1512588"/>
            <a:ext cx="4009174" cy="49859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282182"/>
            <a:ext cx="29047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Prefrontal cortex</a:t>
            </a:r>
            <a:endParaRPr lang="en-US" sz="3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30729" y="2950481"/>
            <a:ext cx="422066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Is there a threshold?</a:t>
            </a:r>
          </a:p>
          <a:p>
            <a:r>
              <a:rPr lang="en-US" dirty="0"/>
              <a:t>	</a:t>
            </a:r>
            <a:r>
              <a:rPr lang="en-US" dirty="0" smtClean="0"/>
              <a:t>Do nonconscious processes merely 	reflect ‘attenuated’ PFC 	activity that 	is otherwise enhanced in the 	conscious state?</a:t>
            </a:r>
            <a:endParaRPr lang="en-US" dirty="0"/>
          </a:p>
        </p:txBody>
      </p:sp>
      <p:pic>
        <p:nvPicPr>
          <p:cNvPr id="5" name="Picture 4" descr="Screenshot 2015-02-02 11.36.46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6"/>
          <a:stretch/>
        </p:blipFill>
        <p:spPr>
          <a:xfrm>
            <a:off x="4751629" y="1506865"/>
            <a:ext cx="4013775" cy="4991661"/>
          </a:xfrm>
          <a:prstGeom prst="rect">
            <a:avLst/>
          </a:prstGeom>
        </p:spPr>
      </p:pic>
      <p:pic>
        <p:nvPicPr>
          <p:cNvPr id="11" name="Picture 10" descr="Screenshot 2015-02-02 11.39.3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275" y="1512588"/>
            <a:ext cx="4009174" cy="4985938"/>
          </a:xfrm>
          <a:prstGeom prst="rect">
            <a:avLst/>
          </a:prstGeom>
        </p:spPr>
      </p:pic>
      <p:pic>
        <p:nvPicPr>
          <p:cNvPr id="14" name="Picture 13" descr="Screenshot 2015-02-02 11.42.0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275" y="1512588"/>
            <a:ext cx="4009174" cy="498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15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282182"/>
            <a:ext cx="306105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Neural recurrency</a:t>
            </a:r>
            <a:endParaRPr lang="en-US" sz="3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531262"/>
            <a:ext cx="763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The communication and synchronization of distinct (and distant) brain regions.</a:t>
            </a:r>
            <a:endParaRPr lang="en-US" i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67407"/>
            <a:ext cx="57762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Causal role in conscious vs. nonconscious processes?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5584" y="2942382"/>
            <a:ext cx="42954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Confounds: engagement in voluntary action, sensory feature binding, maintenance of information, attention control, arousal, etc. </a:t>
            </a:r>
          </a:p>
          <a:p>
            <a:endParaRPr lang="en-US" dirty="0"/>
          </a:p>
          <a:p>
            <a:r>
              <a:rPr lang="en-US" dirty="0" smtClean="0"/>
              <a:t>Processing in general?</a:t>
            </a:r>
          </a:p>
          <a:p>
            <a:endParaRPr lang="en-US" dirty="0"/>
          </a:p>
          <a:p>
            <a:r>
              <a:rPr lang="en-US" dirty="0" smtClean="0"/>
              <a:t>Similar increases in EEG oscillations with conscious and nonconscious information processing.</a:t>
            </a:r>
          </a:p>
          <a:p>
            <a:r>
              <a:rPr lang="en-US" dirty="0"/>
              <a:t>	</a:t>
            </a:r>
            <a:r>
              <a:rPr lang="en-US" dirty="0" smtClean="0"/>
              <a:t>Gamma selective to conscious.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892" y="3136820"/>
            <a:ext cx="4590786" cy="31344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8892" y="3136821"/>
            <a:ext cx="4775609" cy="3115230"/>
          </a:xfrm>
          <a:prstGeom prst="rect">
            <a:avLst/>
          </a:prstGeom>
        </p:spPr>
      </p:pic>
      <p:pic>
        <p:nvPicPr>
          <p:cNvPr id="9" name="Picture 8" descr="Screenshot 2015-02-02 12.19.1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892" y="3136821"/>
            <a:ext cx="4767821" cy="3144125"/>
          </a:xfrm>
          <a:prstGeom prst="rect">
            <a:avLst/>
          </a:prstGeom>
        </p:spPr>
      </p:pic>
      <p:pic>
        <p:nvPicPr>
          <p:cNvPr id="10" name="Picture 9" descr="Screenshot 2015-02-02 12.19.3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892" y="3136820"/>
            <a:ext cx="4759701" cy="3144125"/>
          </a:xfrm>
          <a:prstGeom prst="rect">
            <a:avLst/>
          </a:prstGeom>
        </p:spPr>
      </p:pic>
      <p:pic>
        <p:nvPicPr>
          <p:cNvPr id="12" name="Picture 11" descr="Screenshot 2015-02-02 12.29.27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893" y="3136821"/>
            <a:ext cx="4806338" cy="314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064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282182"/>
            <a:ext cx="306105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Neural recurrency</a:t>
            </a:r>
            <a:endParaRPr lang="en-US" sz="3000" b="1" dirty="0"/>
          </a:p>
        </p:txBody>
      </p:sp>
      <p:pic>
        <p:nvPicPr>
          <p:cNvPr id="2" name="Picture 1" descr="Screenshot 2015-02-02 12.45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45" y="3014240"/>
            <a:ext cx="4803838" cy="3334896"/>
          </a:xfrm>
          <a:prstGeom prst="rect">
            <a:avLst/>
          </a:prstGeom>
        </p:spPr>
      </p:pic>
      <p:pic>
        <p:nvPicPr>
          <p:cNvPr id="5" name="Picture 4" descr="Screenshot 2015-02-02 12.58.3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815" y="3585393"/>
            <a:ext cx="3592022" cy="218951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9845" y="1832118"/>
            <a:ext cx="6602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Fast </a:t>
            </a:r>
            <a:r>
              <a:rPr lang="en-US" dirty="0" err="1" smtClean="0"/>
              <a:t>backprojections</a:t>
            </a:r>
            <a:r>
              <a:rPr lang="en-US" dirty="0" smtClean="0"/>
              <a:t> from the motion to the primary visual area are necessary for visual awareness.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223815" y="2552575"/>
            <a:ext cx="35920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TMS on V1 after V5 (not vice versa) stopped perceived movement of phosphene.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110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282182"/>
            <a:ext cx="306105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Neural recurrency</a:t>
            </a:r>
            <a:endParaRPr lang="en-US" sz="3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" y="1605957"/>
            <a:ext cx="6741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Forced-choice direction discrimination performance on unaware trials was above chance, but was impaired by TMS over V1/V2 during “late” time windows (</a:t>
            </a:r>
            <a:r>
              <a:rPr lang="en-US" dirty="0" err="1" smtClean="0"/>
              <a:t>i.e</a:t>
            </a:r>
            <a:r>
              <a:rPr lang="en-US" dirty="0" smtClean="0"/>
              <a:t> after V5/MT processing) .</a:t>
            </a:r>
            <a:endParaRPr lang="en-US" dirty="0"/>
          </a:p>
        </p:txBody>
      </p:sp>
      <p:pic>
        <p:nvPicPr>
          <p:cNvPr id="4" name="Picture 3" descr="Screenshot 2015-02-02 13.21.5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64" y="3864357"/>
            <a:ext cx="3981873" cy="2414750"/>
          </a:xfrm>
          <a:prstGeom prst="rect">
            <a:avLst/>
          </a:prstGeom>
        </p:spPr>
      </p:pic>
      <p:pic>
        <p:nvPicPr>
          <p:cNvPr id="8" name="Picture 7" descr="Screenshot 2015-02-02 13.22.26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8"/>
          <a:stretch/>
        </p:blipFill>
        <p:spPr>
          <a:xfrm>
            <a:off x="5453253" y="2593386"/>
            <a:ext cx="2283308" cy="1848718"/>
          </a:xfrm>
          <a:prstGeom prst="rect">
            <a:avLst/>
          </a:prstGeom>
        </p:spPr>
      </p:pic>
      <p:pic>
        <p:nvPicPr>
          <p:cNvPr id="9" name="Picture 8" descr="Screenshot 2015-02-02 13.28.3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437" y="4407046"/>
            <a:ext cx="4846734" cy="187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5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282182"/>
            <a:ext cx="306105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Neural recurrency</a:t>
            </a:r>
            <a:endParaRPr lang="en-US" sz="3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" y="1852508"/>
            <a:ext cx="6741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Post-error slowing can be triggered nonconsciously across delays of seconds, coinciding with a boost in oscillatory coupling between prefrontal and sensory cortices. </a:t>
            </a:r>
            <a:endParaRPr lang="en-US" dirty="0"/>
          </a:p>
        </p:txBody>
      </p:sp>
      <p:pic>
        <p:nvPicPr>
          <p:cNvPr id="2" name="Picture 1" descr="Screenshot 2015-02-02 13.36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54" y="3520812"/>
            <a:ext cx="4538152" cy="2160730"/>
          </a:xfrm>
          <a:prstGeom prst="rect">
            <a:avLst/>
          </a:prstGeom>
        </p:spPr>
      </p:pic>
      <p:pic>
        <p:nvPicPr>
          <p:cNvPr id="5" name="Picture 4" descr="Screenshot 2015-02-02 13.38.1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567" y="3188321"/>
            <a:ext cx="3354590" cy="282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533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282182"/>
            <a:ext cx="18572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Discussion</a:t>
            </a:r>
            <a:endParaRPr lang="en-US" sz="3000" b="1" dirty="0"/>
          </a:p>
        </p:txBody>
      </p:sp>
      <p:pic>
        <p:nvPicPr>
          <p:cNvPr id="2" name="Picture 1" descr="Screenshot 2015-02-02 16.17.2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99" y="1904740"/>
            <a:ext cx="5225336" cy="428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742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282182"/>
            <a:ext cx="18572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Discussion</a:t>
            </a:r>
            <a:endParaRPr lang="en-US" sz="3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22515" y="2281645"/>
            <a:ext cx="60451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Perhaps we should “reappraise” our intuitions as to the relationship between working memory and conscious awareness. </a:t>
            </a:r>
          </a:p>
          <a:p>
            <a:r>
              <a:rPr lang="en-US" dirty="0"/>
              <a:t>	</a:t>
            </a:r>
            <a:r>
              <a:rPr lang="en-US" dirty="0" smtClean="0"/>
              <a:t>Working memory can be a set of brain functions that can 	be carried out with or without our attention. Like 	breathing.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What benefit do we get from consciousness in regards to working memory functions if the “yes it can” principle holds?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772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C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18428"/>
            <a:ext cx="6741862" cy="444769"/>
          </a:xfrm>
          <a:prstGeom prst="rect">
            <a:avLst/>
          </a:prstGeom>
          <a:solidFill>
            <a:srgbClr val="B4C7D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282182"/>
            <a:ext cx="18572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Discussion</a:t>
            </a:r>
            <a:endParaRPr lang="en-US" sz="3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78941" y="2176396"/>
            <a:ext cx="61629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Studies focusing on recurrent processes don’t mandate a motivation to code information from masked displays.</a:t>
            </a:r>
          </a:p>
          <a:p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Doesn't make unconscious input available for other 	cognitive operations if it doesn’t have a predisposed 	purpose.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8941" y="4490026"/>
            <a:ext cx="7750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Striate cortex damaged monkeys.</a:t>
            </a:r>
          </a:p>
          <a:p>
            <a:endParaRPr lang="en-US" dirty="0" smtClean="0"/>
          </a:p>
          <a:p>
            <a:r>
              <a:rPr lang="en-US" dirty="0" smtClean="0"/>
              <a:t>Shift in the pattern of activity from </a:t>
            </a:r>
            <a:r>
              <a:rPr lang="en-US" dirty="0" err="1" smtClean="0"/>
              <a:t>neocortex</a:t>
            </a:r>
            <a:r>
              <a:rPr lang="en-US" dirty="0" smtClean="0"/>
              <a:t> in the aware mode to subcortical structures in the unaware mode.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148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1603</TotalTime>
  <Words>1719</Words>
  <Application>Microsoft Macintosh PowerPoint</Application>
  <PresentationFormat>On-screen Show (4:3)</PresentationFormat>
  <Paragraphs>213</Paragraphs>
  <Slides>19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Nicco</cp:lastModifiedBy>
  <cp:revision>93</cp:revision>
  <dcterms:created xsi:type="dcterms:W3CDTF">2010-04-12T23:12:02Z</dcterms:created>
  <dcterms:modified xsi:type="dcterms:W3CDTF">2015-02-03T20:10:14Z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