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5" r:id="rId7"/>
    <p:sldId id="266" r:id="rId8"/>
    <p:sldId id="267" r:id="rId9"/>
    <p:sldId id="268" r:id="rId10"/>
    <p:sldId id="269" r:id="rId11"/>
    <p:sldId id="270" r:id="rId12"/>
    <p:sldId id="272" r:id="rId13"/>
    <p:sldId id="283" r:id="rId14"/>
    <p:sldId id="271" r:id="rId15"/>
    <p:sldId id="273" r:id="rId16"/>
    <p:sldId id="275" r:id="rId17"/>
    <p:sldId id="276" r:id="rId18"/>
    <p:sldId id="277" r:id="rId19"/>
    <p:sldId id="278" r:id="rId20"/>
    <p:sldId id="279" r:id="rId21"/>
    <p:sldId id="264" r:id="rId22"/>
    <p:sldId id="281" r:id="rId23"/>
    <p:sldId id="282" r:id="rId24"/>
    <p:sldId id="284" r:id="rId25"/>
    <p:sldId id="285" r:id="rId26"/>
    <p:sldId id="286" r:id="rId27"/>
    <p:sldId id="287" r:id="rId28"/>
    <p:sldId id="289" r:id="rId29"/>
    <p:sldId id="290" r:id="rId30"/>
    <p:sldId id="288" r:id="rId31"/>
    <p:sldId id="291" r:id="rId32"/>
    <p:sldId id="292" r:id="rId33"/>
    <p:sldId id="263" r:id="rId34"/>
    <p:sldId id="262"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204" autoAdjust="0"/>
  </p:normalViewPr>
  <p:slideViewPr>
    <p:cSldViewPr snapToGrid="0" snapToObjects="1">
      <p:cViewPr varScale="1">
        <p:scale>
          <a:sx n="92" d="100"/>
          <a:sy n="92" d="100"/>
        </p:scale>
        <p:origin x="-373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2CC6-0532-45FB-B83B-B1ADE4F0547E}" type="datetimeFigureOut">
              <a:rPr lang="en-US" smtClean="0"/>
              <a:t>1/26/15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99C5EE-F8EB-498A-AC7D-8F0652B7BF21}" type="slidenum">
              <a:rPr lang="en-US" smtClean="0"/>
              <a:t>‹#›</a:t>
            </a:fld>
            <a:endParaRPr lang="en-US"/>
          </a:p>
        </p:txBody>
      </p:sp>
    </p:spTree>
    <p:extLst>
      <p:ext uri="{BB962C8B-B14F-4D97-AF65-F5344CB8AC3E}">
        <p14:creationId xmlns:p14="http://schemas.microsoft.com/office/powerpoint/2010/main" val="1126891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SfN</a:t>
            </a:r>
            <a:r>
              <a:rPr lang="en-US" dirty="0" smtClean="0"/>
              <a:t> poster</a:t>
            </a:r>
            <a:r>
              <a:rPr lang="en-US" baseline="0" dirty="0" smtClean="0"/>
              <a:t> about how place cells fire regardless of distance travelled– they fire in the same spot even in the presence of a valley. This allows one to posit that place cells are operating in allocentric space.</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8</a:t>
            </a:fld>
            <a:endParaRPr lang="en-US"/>
          </a:p>
        </p:txBody>
      </p:sp>
    </p:spTree>
    <p:extLst>
      <p:ext uri="{BB962C8B-B14F-4D97-AF65-F5344CB8AC3E}">
        <p14:creationId xmlns:p14="http://schemas.microsoft.com/office/powerpoint/2010/main" val="2117623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these mechanisms and brain regions allow us to actually accomplish something? In the case of navigation, it’s reaching goals.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12</a:t>
            </a:fld>
            <a:endParaRPr lang="en-US"/>
          </a:p>
        </p:txBody>
      </p:sp>
    </p:spTree>
    <p:extLst>
      <p:ext uri="{BB962C8B-B14F-4D97-AF65-F5344CB8AC3E}">
        <p14:creationId xmlns:p14="http://schemas.microsoft.com/office/powerpoint/2010/main" val="3413524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Hippcampus</a:t>
            </a:r>
            <a:r>
              <a:rPr lang="en-US" dirty="0" smtClean="0"/>
              <a:t> is identifying important places and relevant </a:t>
            </a:r>
            <a:r>
              <a:rPr lang="en-US" dirty="0" err="1" smtClean="0"/>
              <a:t>behavioural</a:t>
            </a:r>
            <a:r>
              <a:rPr lang="en-US" dirty="0" smtClean="0"/>
              <a:t> paths</a:t>
            </a:r>
          </a:p>
          <a:p>
            <a:endParaRPr lang="en-US" dirty="0" smtClean="0"/>
          </a:p>
          <a:p>
            <a:r>
              <a:rPr lang="en-US" dirty="0" smtClean="0"/>
              <a:t>We identified candidate events as brief increases in population spiking activity during periods of immobility while the rat performed the task (Fig. 2a) and applied the decoding algorithm to the population spike trains (Fig. 2b). During many candidate events, decoded position revealed temporally compressed, two-dimensional trajectories across the environment</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13</a:t>
            </a:fld>
            <a:endParaRPr lang="en-US"/>
          </a:p>
        </p:txBody>
      </p:sp>
    </p:spTree>
    <p:extLst>
      <p:ext uri="{BB962C8B-B14F-4D97-AF65-F5344CB8AC3E}">
        <p14:creationId xmlns:p14="http://schemas.microsoft.com/office/powerpoint/2010/main" val="1990946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can we take where we</a:t>
            </a:r>
            <a:r>
              <a:rPr lang="en-US" baseline="0" dirty="0" smtClean="0"/>
              <a:t> are, where we know our goal is and get there….updating along the way.</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14</a:t>
            </a:fld>
            <a:endParaRPr lang="en-US"/>
          </a:p>
        </p:txBody>
      </p:sp>
    </p:spTree>
    <p:extLst>
      <p:ext uri="{BB962C8B-B14F-4D97-AF65-F5344CB8AC3E}">
        <p14:creationId xmlns:p14="http://schemas.microsoft.com/office/powerpoint/2010/main" val="2724460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minimizing the sum of the synaptic resistances along a path in neural space yields the shortest (optimal) path in unobstructed two-dimensional space, so long as the connectivity of the network is great enough</a:t>
            </a:r>
          </a:p>
          <a:p>
            <a:endParaRPr lang="en-US" dirty="0" smtClean="0"/>
          </a:p>
          <a:p>
            <a:r>
              <a:rPr lang="en-US" dirty="0" smtClean="0"/>
              <a:t>But what about short-cuts?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15</a:t>
            </a:fld>
            <a:endParaRPr lang="en-US"/>
          </a:p>
        </p:txBody>
      </p:sp>
    </p:spTree>
    <p:extLst>
      <p:ext uri="{BB962C8B-B14F-4D97-AF65-F5344CB8AC3E}">
        <p14:creationId xmlns:p14="http://schemas.microsoft.com/office/powerpoint/2010/main" val="1086404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minimizing the sum of the synaptic resistances along a path in neural space yields the shortest (optimal) path in unobstructed two-dimensional space, so long as the connectivity of the network is great enough</a:t>
            </a:r>
          </a:p>
          <a:p>
            <a:endParaRPr lang="en-US" dirty="0" smtClean="0"/>
          </a:p>
          <a:p>
            <a:r>
              <a:rPr lang="en-US" dirty="0" smtClean="0"/>
              <a:t>But what </a:t>
            </a:r>
            <a:r>
              <a:rPr lang="en-US" smtClean="0"/>
              <a:t>about short-cuts?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16</a:t>
            </a:fld>
            <a:endParaRPr lang="en-US"/>
          </a:p>
        </p:txBody>
      </p:sp>
    </p:spTree>
    <p:extLst>
      <p:ext uri="{BB962C8B-B14F-4D97-AF65-F5344CB8AC3E}">
        <p14:creationId xmlns:p14="http://schemas.microsoft.com/office/powerpoint/2010/main" val="2953647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17</a:t>
            </a:fld>
            <a:endParaRPr lang="en-US"/>
          </a:p>
        </p:txBody>
      </p:sp>
    </p:spTree>
    <p:extLst>
      <p:ext uri="{BB962C8B-B14F-4D97-AF65-F5344CB8AC3E}">
        <p14:creationId xmlns:p14="http://schemas.microsoft.com/office/powerpoint/2010/main" val="3504140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Directionally modulated grid cells. Angular orientation of grids relative to the environment appears to be constant</a:t>
            </a:r>
            <a:r>
              <a:rPr lang="en-US" baseline="0" dirty="0" smtClean="0"/>
              <a:t> across ells, whether they are neighboring or further apart and rotate coherently when salient distal cues are rotated. </a:t>
            </a:r>
          </a:p>
          <a:p>
            <a:endParaRPr lang="en-US" baseline="0" dirty="0" smtClean="0"/>
          </a:p>
          <a:p>
            <a:r>
              <a:rPr lang="en-US" baseline="0" dirty="0" smtClean="0"/>
              <a:t>Faster speed = more time to align during a single TR</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18</a:t>
            </a:fld>
            <a:endParaRPr lang="en-US"/>
          </a:p>
        </p:txBody>
      </p:sp>
    </p:spTree>
    <p:extLst>
      <p:ext uri="{BB962C8B-B14F-4D97-AF65-F5344CB8AC3E}">
        <p14:creationId xmlns:p14="http://schemas.microsoft.com/office/powerpoint/2010/main" val="256536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regressor</a:t>
            </a:r>
            <a:r>
              <a:rPr lang="en-US" sz="1200" kern="1200" dirty="0" smtClean="0">
                <a:solidFill>
                  <a:schemeClr val="tx1"/>
                </a:solidFill>
                <a:effectLst/>
                <a:latin typeface="+mn-lt"/>
                <a:ea typeface="+mn-ea"/>
                <a:cs typeface="+mn-cs"/>
              </a:rPr>
              <a:t>: log[time since last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run in current direction]</a:t>
            </a:r>
          </a:p>
          <a:p>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19</a:t>
            </a:fld>
            <a:endParaRPr lang="en-US"/>
          </a:p>
        </p:txBody>
      </p:sp>
    </p:spTree>
    <p:extLst>
      <p:ext uri="{BB962C8B-B14F-4D97-AF65-F5344CB8AC3E}">
        <p14:creationId xmlns:p14="http://schemas.microsoft.com/office/powerpoint/2010/main" val="4274202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regressor</a:t>
            </a:r>
            <a:r>
              <a:rPr lang="en-US" sz="1200" kern="1200" dirty="0" smtClean="0">
                <a:solidFill>
                  <a:schemeClr val="tx1"/>
                </a:solidFill>
                <a:effectLst/>
                <a:latin typeface="+mn-lt"/>
                <a:ea typeface="+mn-ea"/>
                <a:cs typeface="+mn-cs"/>
              </a:rPr>
              <a:t>: log[time since last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run in current direction]</a:t>
            </a:r>
          </a:p>
          <a:p>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20</a:t>
            </a:fld>
            <a:endParaRPr lang="en-US"/>
          </a:p>
        </p:txBody>
      </p:sp>
    </p:spTree>
    <p:extLst>
      <p:ext uri="{BB962C8B-B14F-4D97-AF65-F5344CB8AC3E}">
        <p14:creationId xmlns:p14="http://schemas.microsoft.com/office/powerpoint/2010/main" val="3152716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cells code for time elapsed during navigation</a:t>
            </a:r>
          </a:p>
          <a:p>
            <a:endParaRPr lang="en-US" dirty="0" smtClean="0"/>
          </a:p>
          <a:p>
            <a:r>
              <a:rPr lang="en-US" dirty="0" err="1" smtClean="0"/>
              <a:t>Hipocampal</a:t>
            </a:r>
            <a:r>
              <a:rPr lang="en-US" baseline="0" dirty="0" smtClean="0"/>
              <a:t> cell firing is modulated by rewards.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22</a:t>
            </a:fld>
            <a:endParaRPr lang="en-US"/>
          </a:p>
        </p:txBody>
      </p:sp>
    </p:spTree>
    <p:extLst>
      <p:ext uri="{BB962C8B-B14F-4D97-AF65-F5344CB8AC3E}">
        <p14:creationId xmlns:p14="http://schemas.microsoft.com/office/powerpoint/2010/main" val="1603294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cells code for time elapsed during navigation</a:t>
            </a:r>
          </a:p>
          <a:p>
            <a:endParaRPr lang="en-US" dirty="0" smtClean="0"/>
          </a:p>
          <a:p>
            <a:r>
              <a:rPr lang="en-US" dirty="0" err="1" smtClean="0"/>
              <a:t>Hipocampal</a:t>
            </a:r>
            <a:r>
              <a:rPr lang="en-US" baseline="0" dirty="0" smtClean="0"/>
              <a:t> cell firing is modulated </a:t>
            </a:r>
            <a:r>
              <a:rPr lang="en-US" baseline="0" smtClean="0"/>
              <a:t>by rewards.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23</a:t>
            </a:fld>
            <a:endParaRPr lang="en-US"/>
          </a:p>
        </p:txBody>
      </p:sp>
    </p:spTree>
    <p:extLst>
      <p:ext uri="{BB962C8B-B14F-4D97-AF65-F5344CB8AC3E}">
        <p14:creationId xmlns:p14="http://schemas.microsoft.com/office/powerpoint/2010/main" val="2086845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dirty="0" err="1" smtClean="0"/>
              <a:t>maquire</a:t>
            </a:r>
            <a:r>
              <a:rPr lang="en-US" dirty="0" smtClean="0"/>
              <a:t> showed that bilateral </a:t>
            </a:r>
            <a:r>
              <a:rPr lang="en-US" dirty="0" err="1" smtClean="0"/>
              <a:t>hipp</a:t>
            </a:r>
            <a:r>
              <a:rPr lang="en-US" dirty="0" smtClean="0"/>
              <a:t> damage was still able</a:t>
            </a:r>
            <a:r>
              <a:rPr lang="en-US" baseline="0" dirty="0" smtClean="0"/>
              <a:t> navigate by means of main or principal routes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24</a:t>
            </a:fld>
            <a:endParaRPr lang="en-US"/>
          </a:p>
        </p:txBody>
      </p:sp>
    </p:spTree>
    <p:extLst>
      <p:ext uri="{BB962C8B-B14F-4D97-AF65-F5344CB8AC3E}">
        <p14:creationId xmlns:p14="http://schemas.microsoft.com/office/powerpoint/2010/main" val="1757439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Offline – judge order of two landmarks along a street. </a:t>
            </a:r>
            <a:r>
              <a:rPr lang="en-US" dirty="0" err="1" smtClean="0"/>
              <a:t>Recognie</a:t>
            </a:r>
            <a:r>
              <a:rPr lang="en-US" dirty="0" smtClean="0"/>
              <a:t> appearance.</a:t>
            </a:r>
          </a:p>
          <a:p>
            <a:r>
              <a:rPr lang="en-US" dirty="0" smtClean="0"/>
              <a:t>Online – requires navigation along habitual routes by means of mental imagery. </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25</a:t>
            </a:fld>
            <a:endParaRPr lang="en-US"/>
          </a:p>
        </p:txBody>
      </p:sp>
    </p:spTree>
    <p:extLst>
      <p:ext uri="{BB962C8B-B14F-4D97-AF65-F5344CB8AC3E}">
        <p14:creationId xmlns:p14="http://schemas.microsoft.com/office/powerpoint/2010/main" val="1757439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Offline – judge order of two landmarks along a street. </a:t>
            </a:r>
            <a:r>
              <a:rPr lang="en-US" dirty="0" err="1" smtClean="0"/>
              <a:t>Recognie</a:t>
            </a:r>
            <a:r>
              <a:rPr lang="en-US" dirty="0" smtClean="0"/>
              <a:t> appearance.</a:t>
            </a:r>
          </a:p>
          <a:p>
            <a:r>
              <a:rPr lang="en-US" dirty="0" smtClean="0"/>
              <a:t>Online – requires navigation along habitual routes by means of </a:t>
            </a:r>
            <a:r>
              <a:rPr lang="en-US" smtClean="0"/>
              <a:t>mental imagery. </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26</a:t>
            </a:fld>
            <a:endParaRPr lang="en-US"/>
          </a:p>
        </p:txBody>
      </p:sp>
    </p:spTree>
    <p:extLst>
      <p:ext uri="{BB962C8B-B14F-4D97-AF65-F5344CB8AC3E}">
        <p14:creationId xmlns:p14="http://schemas.microsoft.com/office/powerpoint/2010/main" val="1757439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META ANALYSIS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27</a:t>
            </a:fld>
            <a:endParaRPr lang="en-US"/>
          </a:p>
        </p:txBody>
      </p:sp>
    </p:spTree>
    <p:extLst>
      <p:ext uri="{BB962C8B-B14F-4D97-AF65-F5344CB8AC3E}">
        <p14:creationId xmlns:p14="http://schemas.microsoft.com/office/powerpoint/2010/main" val="1757439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META ANALYSIS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28</a:t>
            </a:fld>
            <a:endParaRPr lang="en-US"/>
          </a:p>
        </p:txBody>
      </p:sp>
    </p:spTree>
    <p:extLst>
      <p:ext uri="{BB962C8B-B14F-4D97-AF65-F5344CB8AC3E}">
        <p14:creationId xmlns:p14="http://schemas.microsoft.com/office/powerpoint/2010/main" val="1757439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META ANALYSIS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29</a:t>
            </a:fld>
            <a:endParaRPr lang="en-US"/>
          </a:p>
        </p:txBody>
      </p:sp>
    </p:spTree>
    <p:extLst>
      <p:ext uri="{BB962C8B-B14F-4D97-AF65-F5344CB8AC3E}">
        <p14:creationId xmlns:p14="http://schemas.microsoft.com/office/powerpoint/2010/main" val="1757439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META ANALYSIS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30</a:t>
            </a:fld>
            <a:endParaRPr lang="en-US"/>
          </a:p>
        </p:txBody>
      </p:sp>
    </p:spTree>
    <p:extLst>
      <p:ext uri="{BB962C8B-B14F-4D97-AF65-F5344CB8AC3E}">
        <p14:creationId xmlns:p14="http://schemas.microsoft.com/office/powerpoint/2010/main" val="17574392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Allocentric</a:t>
            </a:r>
            <a:r>
              <a:rPr lang="en-US" baseline="0" dirty="0" smtClean="0"/>
              <a:t> recruits a subset of areas also used by egocentric, but egocentric has a dedicated network. This may be driven by heading direction. </a:t>
            </a:r>
          </a:p>
          <a:p>
            <a:endParaRPr lang="en-US" baseline="0" dirty="0" smtClean="0"/>
          </a:p>
          <a:p>
            <a:r>
              <a:rPr lang="en-US" baseline="0" dirty="0" smtClean="0"/>
              <a:t>Imitation in that ecological egocentric navigation should depend heavily on internally generated cues (</a:t>
            </a:r>
            <a:r>
              <a:rPr lang="en-US" baseline="0" dirty="0" err="1" smtClean="0"/>
              <a:t>idiothetic</a:t>
            </a:r>
            <a:r>
              <a:rPr lang="en-US" baseline="0" dirty="0" smtClean="0"/>
              <a:t> cues– proprioception, vestibular, optic flow). Could account for the lack of a more widespread dissociation.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31</a:t>
            </a:fld>
            <a:endParaRPr lang="en-US"/>
          </a:p>
        </p:txBody>
      </p:sp>
    </p:spTree>
    <p:extLst>
      <p:ext uri="{BB962C8B-B14F-4D97-AF65-F5344CB8AC3E}">
        <p14:creationId xmlns:p14="http://schemas.microsoft.com/office/powerpoint/2010/main" val="1757439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Parahipp</a:t>
            </a:r>
            <a:r>
              <a:rPr lang="en-US" dirty="0" smtClean="0"/>
              <a:t>,</a:t>
            </a:r>
            <a:r>
              <a:rPr lang="en-US" baseline="0" dirty="0" smtClean="0"/>
              <a:t> fusiform, and lingual code and store environmental information.</a:t>
            </a:r>
          </a:p>
          <a:p>
            <a:endParaRPr lang="en-US" baseline="0" dirty="0" smtClean="0"/>
          </a:p>
          <a:p>
            <a:r>
              <a:rPr lang="en-US" baseline="0" dirty="0" smtClean="0"/>
              <a:t>MFG, posterior cingulate, and superior temporal gyrus recall the stored information.</a:t>
            </a:r>
          </a:p>
          <a:p>
            <a:endParaRPr lang="en-US" baseline="0" dirty="0" smtClean="0"/>
          </a:p>
          <a:p>
            <a:r>
              <a:rPr lang="en-US" dirty="0" smtClean="0"/>
              <a:t>Posterior cingulate transforms information from </a:t>
            </a:r>
            <a:r>
              <a:rPr lang="en-US" dirty="0" err="1" smtClean="0"/>
              <a:t>allo</a:t>
            </a:r>
            <a:r>
              <a:rPr lang="en-US" dirty="0" smtClean="0"/>
              <a:t> to ego during</a:t>
            </a:r>
            <a:r>
              <a:rPr lang="en-US" baseline="0" dirty="0" smtClean="0"/>
              <a:t> navigation attempts. </a:t>
            </a:r>
          </a:p>
          <a:p>
            <a:endParaRPr lang="en-US" baseline="0" dirty="0" smtClean="0"/>
          </a:p>
          <a:p>
            <a:r>
              <a:rPr lang="en-US" baseline="0" dirty="0" smtClean="0"/>
              <a:t>Frontal areas involved in planning routes.</a:t>
            </a:r>
            <a:endParaRPr lang="en-US" dirty="0"/>
          </a:p>
        </p:txBody>
      </p:sp>
      <p:sp>
        <p:nvSpPr>
          <p:cNvPr id="4" name="Slide Number Placeholder 3"/>
          <p:cNvSpPr>
            <a:spLocks noGrp="1"/>
          </p:cNvSpPr>
          <p:nvPr>
            <p:ph type="sldNum" sz="quarter" idx="10"/>
          </p:nvPr>
        </p:nvSpPr>
        <p:spPr/>
        <p:txBody>
          <a:bodyPr/>
          <a:lstStyle/>
          <a:p>
            <a:fld id="{5499C5EE-F8EB-498A-AC7D-8F0652B7BF21}" type="slidenum">
              <a:rPr lang="en-US" smtClean="0"/>
              <a:t>32</a:t>
            </a:fld>
            <a:endParaRPr lang="en-US"/>
          </a:p>
        </p:txBody>
      </p:sp>
    </p:spTree>
    <p:extLst>
      <p:ext uri="{BB962C8B-B14F-4D97-AF65-F5344CB8AC3E}">
        <p14:creationId xmlns:p14="http://schemas.microsoft.com/office/powerpoint/2010/main" val="3635376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4942AB-09F0-DF49-8803-688EDAC3AB16}" type="slidenum">
              <a:rPr lang="en-US" smtClean="0"/>
              <a:t>34</a:t>
            </a:fld>
            <a:endParaRPr lang="en-US"/>
          </a:p>
        </p:txBody>
      </p:sp>
    </p:spTree>
    <p:extLst>
      <p:ext uri="{BB962C8B-B14F-4D97-AF65-F5344CB8AC3E}">
        <p14:creationId xmlns:p14="http://schemas.microsoft.com/office/powerpoint/2010/main" val="1777185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84529C-8801-5A4D-934C-EDA2330AA1BE}" type="datetimeFigureOut">
              <a:rPr lang="en-US" smtClean="0"/>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1780205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4529C-8801-5A4D-934C-EDA2330AA1BE}" type="datetimeFigureOut">
              <a:rPr lang="en-US" smtClean="0"/>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3248383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84529C-8801-5A4D-934C-EDA2330AA1BE}" type="datetimeFigureOut">
              <a:rPr lang="en-US" smtClean="0"/>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1879924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84529C-8801-5A4D-934C-EDA2330AA1BE}" type="datetimeFigureOut">
              <a:rPr lang="en-US" smtClean="0"/>
              <a:t>1/26/15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1000944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84529C-8801-5A4D-934C-EDA2330AA1BE}" type="datetimeFigureOut">
              <a:rPr lang="en-US" smtClean="0"/>
              <a:t>1/26/15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2846331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84529C-8801-5A4D-934C-EDA2330AA1BE}" type="datetimeFigureOut">
              <a:rPr lang="en-US" smtClean="0"/>
              <a:t>1/26/15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3948237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84529C-8801-5A4D-934C-EDA2330AA1BE}" type="datetimeFigureOut">
              <a:rPr lang="en-US" smtClean="0"/>
              <a:t>1/26/15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3357227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4529C-8801-5A4D-934C-EDA2330AA1BE}" type="datetimeFigureOut">
              <a:rPr lang="en-US" smtClean="0"/>
              <a:t>1/26/15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3151058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4529C-8801-5A4D-934C-EDA2330AA1BE}" type="datetimeFigureOut">
              <a:rPr lang="en-US" smtClean="0"/>
              <a:t>1/26/15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187079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4529C-8801-5A4D-934C-EDA2330AA1BE}" type="datetimeFigureOut">
              <a:rPr lang="en-US" smtClean="0"/>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1343874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4529C-8801-5A4D-934C-EDA2330AA1BE}" type="datetimeFigureOut">
              <a:rPr lang="en-US" smtClean="0"/>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935132-B57E-AD49-8F3A-9E7CCAA9EFED}" type="slidenum">
              <a:rPr lang="en-US" smtClean="0"/>
              <a:t>‹#›</a:t>
            </a:fld>
            <a:endParaRPr lang="en-US"/>
          </a:p>
        </p:txBody>
      </p:sp>
    </p:spTree>
    <p:extLst>
      <p:ext uri="{BB962C8B-B14F-4D97-AF65-F5344CB8AC3E}">
        <p14:creationId xmlns:p14="http://schemas.microsoft.com/office/powerpoint/2010/main" val="24833844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6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84529C-8801-5A4D-934C-EDA2330AA1BE}" type="datetimeFigureOut">
              <a:rPr lang="en-US" smtClean="0"/>
              <a:t>1/26/15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935132-B57E-AD49-8F3A-9E7CCAA9EFED}" type="slidenum">
              <a:rPr lang="en-US" smtClean="0"/>
              <a:t>‹#›</a:t>
            </a:fld>
            <a:endParaRPr lang="en-US"/>
          </a:p>
        </p:txBody>
      </p:sp>
    </p:spTree>
    <p:extLst>
      <p:ext uri="{BB962C8B-B14F-4D97-AF65-F5344CB8AC3E}">
        <p14:creationId xmlns:p14="http://schemas.microsoft.com/office/powerpoint/2010/main" val="2364948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 Id="rId3"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4"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jp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 Id="rId3"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2.xml"/><Relationship Id="rId5" Type="http://schemas.openxmlformats.org/officeDocument/2006/relationships/image" Target="../media/image44.jpg"/><Relationship Id="rId6" Type="http://schemas.openxmlformats.org/officeDocument/2006/relationships/image" Target="../media/image27.jpg"/><Relationship Id="rId7" Type="http://schemas.openxmlformats.org/officeDocument/2006/relationships/image" Target="../media/image45.png"/><Relationship Id="rId1" Type="http://schemas.microsoft.com/office/2007/relationships/media" Target="../media/media1.mp4"/><Relationship Id="rId2"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84345"/>
            <a:ext cx="8856257" cy="1785104"/>
          </a:xfrm>
          <a:prstGeom prst="rect">
            <a:avLst/>
          </a:prstGeom>
          <a:noFill/>
        </p:spPr>
        <p:txBody>
          <a:bodyPr wrap="square" rtlCol="0">
            <a:spAutoFit/>
          </a:bodyPr>
          <a:lstStyle/>
          <a:p>
            <a:r>
              <a:rPr lang="en-US" sz="5500" b="1" dirty="0" smtClean="0">
                <a:latin typeface="Verdana"/>
                <a:cs typeface="Verdana"/>
              </a:rPr>
              <a:t>Neural systems supporting navigation</a:t>
            </a:r>
            <a:endParaRPr lang="en-US" sz="5500" b="1" dirty="0">
              <a:latin typeface="Verdana"/>
              <a:cs typeface="Verdana"/>
            </a:endParaRPr>
          </a:p>
        </p:txBody>
      </p:sp>
      <p:sp>
        <p:nvSpPr>
          <p:cNvPr id="5" name="Rectangle 4"/>
          <p:cNvSpPr/>
          <p:nvPr/>
        </p:nvSpPr>
        <p:spPr>
          <a:xfrm>
            <a:off x="4275043" y="3811719"/>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4108347" y="2949945"/>
            <a:ext cx="5035653" cy="830997"/>
          </a:xfrm>
          <a:prstGeom prst="rect">
            <a:avLst/>
          </a:prstGeom>
          <a:noFill/>
        </p:spPr>
        <p:txBody>
          <a:bodyPr wrap="none" rtlCol="0">
            <a:spAutoFit/>
          </a:bodyPr>
          <a:lstStyle/>
          <a:p>
            <a:pPr algn="r"/>
            <a:r>
              <a:rPr lang="en-US" i="1" dirty="0" smtClean="0"/>
              <a:t/>
            </a:r>
            <a:br>
              <a:rPr lang="en-US" i="1" dirty="0" smtClean="0"/>
            </a:br>
            <a:r>
              <a:rPr lang="en-US" sz="1500" i="1" dirty="0" smtClean="0"/>
              <a:t>A 2014  Current Opinion in Behavioral Science publication by</a:t>
            </a:r>
          </a:p>
          <a:p>
            <a:pPr algn="r"/>
            <a:r>
              <a:rPr lang="en-US" sz="1500" i="1" dirty="0" smtClean="0"/>
              <a:t>Hugo J Spiers and Caswell Barry at UCL</a:t>
            </a:r>
            <a:endParaRPr lang="en-US" sz="1500" i="1" dirty="0"/>
          </a:p>
        </p:txBody>
      </p:sp>
      <p:sp>
        <p:nvSpPr>
          <p:cNvPr id="7" name="TextBox 6"/>
          <p:cNvSpPr txBox="1"/>
          <p:nvPr/>
        </p:nvSpPr>
        <p:spPr>
          <a:xfrm>
            <a:off x="6180716" y="5963501"/>
            <a:ext cx="2963284" cy="784830"/>
          </a:xfrm>
          <a:prstGeom prst="rect">
            <a:avLst/>
          </a:prstGeom>
          <a:noFill/>
        </p:spPr>
        <p:txBody>
          <a:bodyPr wrap="none" rtlCol="0">
            <a:spAutoFit/>
          </a:bodyPr>
          <a:lstStyle/>
          <a:p>
            <a:pPr algn="r"/>
            <a:r>
              <a:rPr lang="en-US" sz="1500" dirty="0" smtClean="0">
                <a:latin typeface="Calibri"/>
                <a:cs typeface="Calibri"/>
              </a:rPr>
              <a:t>Presented for Rissman Lab Meeting</a:t>
            </a:r>
            <a:br>
              <a:rPr lang="en-US" sz="1500" dirty="0" smtClean="0">
                <a:latin typeface="Calibri"/>
                <a:cs typeface="Calibri"/>
              </a:rPr>
            </a:br>
            <a:r>
              <a:rPr lang="en-US" sz="1500" dirty="0" smtClean="0">
                <a:latin typeface="Calibri"/>
                <a:cs typeface="Calibri"/>
              </a:rPr>
              <a:t>Monday January 26, 2015</a:t>
            </a:r>
          </a:p>
          <a:p>
            <a:pPr algn="r"/>
            <a:r>
              <a:rPr lang="en-US" sz="1500" dirty="0" smtClean="0">
                <a:latin typeface="Calibri"/>
                <a:cs typeface="Calibri"/>
              </a:rPr>
              <a:t>Nicco Reggente</a:t>
            </a:r>
            <a:endParaRPr lang="en-US" sz="1500" dirty="0">
              <a:latin typeface="Calibri"/>
              <a:cs typeface="Calibri"/>
            </a:endParaRPr>
          </a:p>
        </p:txBody>
      </p:sp>
      <p:pic>
        <p:nvPicPr>
          <p:cNvPr id="8" name="Picture 7" descr="Entorhinal_GRid_Overlap_pretty_cov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618" y="2949945"/>
            <a:ext cx="1979920" cy="2506729"/>
          </a:xfrm>
          <a:prstGeom prst="rect">
            <a:avLst/>
          </a:prstGeom>
        </p:spPr>
      </p:pic>
    </p:spTree>
    <p:extLst>
      <p:ext uri="{BB962C8B-B14F-4D97-AF65-F5344CB8AC3E}">
        <p14:creationId xmlns:p14="http://schemas.microsoft.com/office/powerpoint/2010/main" val="2386604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3299301" cy="707886"/>
          </a:xfrm>
          <a:prstGeom prst="rect">
            <a:avLst/>
          </a:prstGeom>
          <a:noFill/>
        </p:spPr>
        <p:txBody>
          <a:bodyPr wrap="none" rtlCol="0">
            <a:spAutoFit/>
          </a:bodyPr>
          <a:lstStyle/>
          <a:p>
            <a:r>
              <a:rPr lang="en-US" sz="4000" b="1" dirty="0" smtClean="0">
                <a:solidFill>
                  <a:prstClr val="black"/>
                </a:solidFill>
                <a:latin typeface="Verdana"/>
                <a:cs typeface="Verdana"/>
              </a:rPr>
              <a:t>Navigation</a:t>
            </a:r>
            <a:endParaRPr lang="en-US" sz="4000" dirty="0"/>
          </a:p>
        </p:txBody>
      </p:sp>
      <p:pic>
        <p:nvPicPr>
          <p:cNvPr id="1026" name="Picture 2" descr="http://upload.wikimedia.org/wikipedia/commons/thumb/9/98/Bluebell_tunicates_Nick_Hobgood.jpg/1920px-Bluebell_tunicates_Nick_Hobgoo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9382" y="2629992"/>
            <a:ext cx="3011301" cy="24090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29381" y="5057648"/>
            <a:ext cx="3011301" cy="369332"/>
          </a:xfrm>
          <a:prstGeom prst="rect">
            <a:avLst/>
          </a:prstGeom>
          <a:noFill/>
        </p:spPr>
        <p:txBody>
          <a:bodyPr wrap="square" rtlCol="0">
            <a:spAutoFit/>
          </a:bodyPr>
          <a:lstStyle/>
          <a:p>
            <a:pPr algn="ctr"/>
            <a:r>
              <a:rPr lang="en-US" i="1" dirty="0"/>
              <a:t>t</a:t>
            </a:r>
            <a:r>
              <a:rPr lang="en-US" i="1" dirty="0" smtClean="0"/>
              <a:t>he bluebell tunicate</a:t>
            </a:r>
            <a:endParaRPr lang="en-US" i="1" dirty="0"/>
          </a:p>
        </p:txBody>
      </p:sp>
      <p:sp>
        <p:nvSpPr>
          <p:cNvPr id="7" name="TextBox 6"/>
          <p:cNvSpPr txBox="1"/>
          <p:nvPr/>
        </p:nvSpPr>
        <p:spPr>
          <a:xfrm>
            <a:off x="0" y="3134322"/>
            <a:ext cx="4864341" cy="1400383"/>
          </a:xfrm>
          <a:prstGeom prst="rect">
            <a:avLst/>
          </a:prstGeom>
          <a:noFill/>
        </p:spPr>
        <p:txBody>
          <a:bodyPr wrap="square" rtlCol="0">
            <a:spAutoFit/>
          </a:bodyPr>
          <a:lstStyle/>
          <a:p>
            <a:pPr algn="r"/>
            <a:r>
              <a:rPr lang="en-US" sz="1700" dirty="0" smtClean="0"/>
              <a:t>We have a brain for one reason and one reason only--  to produce adaptable and complex movements…movement is the only way you have of affecting the world around you.</a:t>
            </a:r>
          </a:p>
          <a:p>
            <a:pPr algn="r"/>
            <a:r>
              <a:rPr lang="en-US" sz="1700" dirty="0" smtClean="0"/>
              <a:t>-Daniel Wolpert</a:t>
            </a:r>
            <a:endParaRPr lang="en-US" sz="1700" dirty="0"/>
          </a:p>
        </p:txBody>
      </p:sp>
    </p:spTree>
    <p:extLst>
      <p:ext uri="{BB962C8B-B14F-4D97-AF65-F5344CB8AC3E}">
        <p14:creationId xmlns:p14="http://schemas.microsoft.com/office/powerpoint/2010/main" val="1616767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3299301" cy="707886"/>
          </a:xfrm>
          <a:prstGeom prst="rect">
            <a:avLst/>
          </a:prstGeom>
          <a:noFill/>
        </p:spPr>
        <p:txBody>
          <a:bodyPr wrap="none" rtlCol="0">
            <a:spAutoFit/>
          </a:bodyPr>
          <a:lstStyle/>
          <a:p>
            <a:r>
              <a:rPr lang="en-US" sz="4000" b="1" dirty="0" smtClean="0">
                <a:solidFill>
                  <a:prstClr val="black"/>
                </a:solidFill>
                <a:latin typeface="Verdana"/>
                <a:cs typeface="Verdana"/>
              </a:rPr>
              <a:t>Navigation</a:t>
            </a:r>
            <a:endParaRPr lang="en-US" sz="4000" dirty="0"/>
          </a:p>
        </p:txBody>
      </p:sp>
      <p:sp>
        <p:nvSpPr>
          <p:cNvPr id="8" name="TextBox 7"/>
          <p:cNvSpPr txBox="1"/>
          <p:nvPr/>
        </p:nvSpPr>
        <p:spPr>
          <a:xfrm>
            <a:off x="436120" y="3230564"/>
            <a:ext cx="3123640" cy="1785104"/>
          </a:xfrm>
          <a:prstGeom prst="rect">
            <a:avLst/>
          </a:prstGeom>
          <a:noFill/>
        </p:spPr>
        <p:txBody>
          <a:bodyPr wrap="square" rtlCol="0">
            <a:spAutoFit/>
          </a:bodyPr>
          <a:lstStyle/>
          <a:p>
            <a:r>
              <a:rPr lang="en-US" sz="2200" b="1" dirty="0" smtClean="0"/>
              <a:t>Where am I?</a:t>
            </a:r>
          </a:p>
          <a:p>
            <a:endParaRPr lang="en-US" sz="2200" b="1" dirty="0"/>
          </a:p>
          <a:p>
            <a:r>
              <a:rPr lang="en-US" sz="2200" b="1" dirty="0" smtClean="0"/>
              <a:t>Where am I going?</a:t>
            </a:r>
          </a:p>
          <a:p>
            <a:endParaRPr lang="en-US" sz="2200" b="1" dirty="0"/>
          </a:p>
          <a:p>
            <a:r>
              <a:rPr lang="en-US" sz="2200" b="1" dirty="0" smtClean="0"/>
              <a:t>How do I get there? </a:t>
            </a:r>
            <a:endParaRPr lang="en-US" sz="2200" b="1" dirty="0"/>
          </a:p>
        </p:txBody>
      </p:sp>
      <p:sp>
        <p:nvSpPr>
          <p:cNvPr id="9" name="TextBox 8"/>
          <p:cNvSpPr txBox="1"/>
          <p:nvPr/>
        </p:nvSpPr>
        <p:spPr>
          <a:xfrm>
            <a:off x="4208111" y="2558265"/>
            <a:ext cx="4806187" cy="3477875"/>
          </a:xfrm>
          <a:prstGeom prst="rect">
            <a:avLst/>
          </a:prstGeom>
          <a:noFill/>
        </p:spPr>
        <p:txBody>
          <a:bodyPr wrap="square" rtlCol="0">
            <a:spAutoFit/>
          </a:bodyPr>
          <a:lstStyle/>
          <a:p>
            <a:r>
              <a:rPr lang="en-US" sz="2200" b="1" dirty="0" smtClean="0"/>
              <a:t>An internal representation of position in space.</a:t>
            </a:r>
          </a:p>
          <a:p>
            <a:endParaRPr lang="en-US" sz="2200" b="1" dirty="0"/>
          </a:p>
          <a:p>
            <a:r>
              <a:rPr lang="en-US" sz="2200" b="1" dirty="0" smtClean="0"/>
              <a:t>A representation of “goals” in space.</a:t>
            </a:r>
          </a:p>
          <a:p>
            <a:endParaRPr lang="en-US" sz="2200" b="1" dirty="0"/>
          </a:p>
          <a:p>
            <a:r>
              <a:rPr lang="en-US" sz="2200" b="1" dirty="0" smtClean="0"/>
              <a:t>An internal representation of speed and direction of movement.</a:t>
            </a:r>
          </a:p>
          <a:p>
            <a:endParaRPr lang="en-US" sz="2200" b="1" dirty="0"/>
          </a:p>
          <a:p>
            <a:r>
              <a:rPr lang="en-US" sz="2200" b="1" dirty="0" smtClean="0"/>
              <a:t>A mechanism for shifting the encoded position by the right amount.</a:t>
            </a:r>
            <a:endParaRPr lang="en-US" sz="2200" b="1" dirty="0"/>
          </a:p>
        </p:txBody>
      </p:sp>
    </p:spTree>
    <p:extLst>
      <p:ext uri="{BB962C8B-B14F-4D97-AF65-F5344CB8AC3E}">
        <p14:creationId xmlns:p14="http://schemas.microsoft.com/office/powerpoint/2010/main" val="3384510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4334841" cy="707886"/>
          </a:xfrm>
          <a:prstGeom prst="rect">
            <a:avLst/>
          </a:prstGeom>
          <a:noFill/>
        </p:spPr>
        <p:txBody>
          <a:bodyPr wrap="none" rtlCol="0">
            <a:spAutoFit/>
          </a:bodyPr>
          <a:lstStyle/>
          <a:p>
            <a:r>
              <a:rPr lang="en-US" sz="4000" b="1" dirty="0" smtClean="0">
                <a:solidFill>
                  <a:prstClr val="black"/>
                </a:solidFill>
                <a:latin typeface="Verdana"/>
                <a:cs typeface="Verdana"/>
              </a:rPr>
              <a:t>Brain </a:t>
            </a:r>
            <a:r>
              <a:rPr lang="en-US" sz="4000" b="1" i="1" dirty="0" smtClean="0">
                <a:solidFill>
                  <a:prstClr val="black"/>
                </a:solidFill>
                <a:latin typeface="Verdana"/>
                <a:cs typeface="Verdana"/>
              </a:rPr>
              <a:t>Map</a:t>
            </a:r>
            <a:r>
              <a:rPr lang="en-US" sz="4000" b="1" dirty="0" smtClean="0">
                <a:solidFill>
                  <a:prstClr val="black"/>
                </a:solidFill>
                <a:latin typeface="Verdana"/>
                <a:cs typeface="Verdana"/>
              </a:rPr>
              <a:t>ping</a:t>
            </a:r>
            <a:endParaRPr lang="en-US" sz="4000" dirty="0"/>
          </a:p>
        </p:txBody>
      </p:sp>
      <p:sp>
        <p:nvSpPr>
          <p:cNvPr id="3" name="Rectangle 2"/>
          <p:cNvSpPr/>
          <p:nvPr/>
        </p:nvSpPr>
        <p:spPr>
          <a:xfrm>
            <a:off x="0" y="3528372"/>
            <a:ext cx="4868957" cy="830997"/>
          </a:xfrm>
          <a:prstGeom prst="rect">
            <a:avLst/>
          </a:prstGeom>
        </p:spPr>
        <p:txBody>
          <a:bodyPr wrap="square">
            <a:spAutoFit/>
          </a:bodyPr>
          <a:lstStyle/>
          <a:p>
            <a:pPr algn="r"/>
            <a:r>
              <a:rPr lang="en-US" sz="1600" dirty="0">
                <a:ea typeface="Cambria" panose="02040503050406030204" pitchFamily="18" charset="0"/>
                <a:cs typeface="Times New Roman" panose="02020603050405020304" pitchFamily="18" charset="0"/>
              </a:rPr>
              <a:t>The medial pallium, whose allocortex forms the hippocampal formation, evolved alongside human navigation into novel </a:t>
            </a:r>
            <a:r>
              <a:rPr lang="en-US" sz="1600" dirty="0" smtClean="0">
                <a:ea typeface="Cambria" panose="02040503050406030204" pitchFamily="18" charset="0"/>
                <a:cs typeface="Times New Roman" panose="02020603050405020304" pitchFamily="18" charset="0"/>
              </a:rPr>
              <a:t>terrain. (Jacobs, 2003)</a:t>
            </a:r>
            <a:endParaRPr lang="en-US" sz="1600" dirty="0"/>
          </a:p>
        </p:txBody>
      </p:sp>
      <p:pic>
        <p:nvPicPr>
          <p:cNvPr id="2050" name="Picture 2" descr="http://upload.wikimedia.org/wikipedia/commons/thumb/7/73/Vertebrate_pallium.svg/200px-Vertebrate_pallium.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2682" y="2266927"/>
            <a:ext cx="3134472" cy="3353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01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4334841" cy="707886"/>
          </a:xfrm>
          <a:prstGeom prst="rect">
            <a:avLst/>
          </a:prstGeom>
          <a:noFill/>
        </p:spPr>
        <p:txBody>
          <a:bodyPr wrap="none" rtlCol="0">
            <a:spAutoFit/>
          </a:bodyPr>
          <a:lstStyle/>
          <a:p>
            <a:r>
              <a:rPr lang="en-US" sz="4000" b="1" dirty="0" smtClean="0">
                <a:solidFill>
                  <a:prstClr val="black"/>
                </a:solidFill>
                <a:latin typeface="Verdana"/>
                <a:cs typeface="Verdana"/>
              </a:rPr>
              <a:t>Brain </a:t>
            </a:r>
            <a:r>
              <a:rPr lang="en-US" sz="4000" b="1" i="1" dirty="0" smtClean="0">
                <a:solidFill>
                  <a:prstClr val="black"/>
                </a:solidFill>
                <a:latin typeface="Verdana"/>
                <a:cs typeface="Verdana"/>
              </a:rPr>
              <a:t>Map</a:t>
            </a:r>
            <a:r>
              <a:rPr lang="en-US" sz="4000" b="1" dirty="0" smtClean="0">
                <a:solidFill>
                  <a:prstClr val="black"/>
                </a:solidFill>
                <a:latin typeface="Verdana"/>
                <a:cs typeface="Verdana"/>
              </a:rPr>
              <a:t>ping</a:t>
            </a:r>
            <a:endParaRPr lang="en-US" sz="4000" dirty="0"/>
          </a:p>
        </p:txBody>
      </p:sp>
      <p:pic>
        <p:nvPicPr>
          <p:cNvPr id="4098" name="Picture 2" descr="http://www.drugabuse.gov/sites/default/files/images/Striatum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068" y="2392507"/>
            <a:ext cx="4126164" cy="18388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1068" y="4329952"/>
            <a:ext cx="4126164" cy="1477328"/>
          </a:xfrm>
          <a:prstGeom prst="rect">
            <a:avLst/>
          </a:prstGeom>
          <a:noFill/>
        </p:spPr>
        <p:txBody>
          <a:bodyPr wrap="square" rtlCol="0">
            <a:spAutoFit/>
          </a:bodyPr>
          <a:lstStyle/>
          <a:p>
            <a:r>
              <a:rPr lang="en-US" b="1" dirty="0" smtClean="0"/>
              <a:t>Stimulus-response associations </a:t>
            </a:r>
            <a:r>
              <a:rPr lang="en-US" dirty="0" smtClean="0"/>
              <a:t>stored in the dorsal striatum allow an animal to determine in </a:t>
            </a:r>
            <a:r>
              <a:rPr lang="en-US" b="1" dirty="0" smtClean="0"/>
              <a:t>which direction to proceed </a:t>
            </a:r>
            <a:r>
              <a:rPr lang="en-US" dirty="0" smtClean="0"/>
              <a:t>and when they have travelled </a:t>
            </a:r>
            <a:r>
              <a:rPr lang="en-US" b="1" dirty="0" smtClean="0"/>
              <a:t>far enough </a:t>
            </a:r>
            <a:r>
              <a:rPr lang="en-US" dirty="0" smtClean="0"/>
              <a:t>to arrive at the goal.</a:t>
            </a:r>
            <a:endParaRPr lang="en-US" dirty="0"/>
          </a:p>
        </p:txBody>
      </p:sp>
      <p:sp>
        <p:nvSpPr>
          <p:cNvPr id="8" name="TextBox 7"/>
          <p:cNvSpPr txBox="1"/>
          <p:nvPr/>
        </p:nvSpPr>
        <p:spPr>
          <a:xfrm>
            <a:off x="4804263" y="4329952"/>
            <a:ext cx="4190858" cy="1200329"/>
          </a:xfrm>
          <a:prstGeom prst="rect">
            <a:avLst/>
          </a:prstGeom>
          <a:noFill/>
        </p:spPr>
        <p:txBody>
          <a:bodyPr wrap="square" rtlCol="0">
            <a:spAutoFit/>
          </a:bodyPr>
          <a:lstStyle/>
          <a:p>
            <a:r>
              <a:rPr lang="en-US" b="1" dirty="0" smtClean="0"/>
              <a:t>Determine self-location </a:t>
            </a:r>
            <a:r>
              <a:rPr lang="en-US" dirty="0" smtClean="0"/>
              <a:t>in an environment and </a:t>
            </a:r>
            <a:r>
              <a:rPr lang="en-US" b="1" dirty="0" smtClean="0"/>
              <a:t>compute the spatial relationship to the goal </a:t>
            </a:r>
            <a:r>
              <a:rPr lang="en-US" dirty="0" smtClean="0"/>
              <a:t>required MTL regions such as the hippocampus and entorhinal cortices.</a:t>
            </a:r>
            <a:endParaRPr lang="en-US" dirty="0"/>
          </a:p>
        </p:txBody>
      </p:sp>
      <p:pic>
        <p:nvPicPr>
          <p:cNvPr id="4100" name="Picture 4" descr="http://whyfiles.org/shorties/144downs_alz/images/preclinical_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4263" y="2392507"/>
            <a:ext cx="4190858" cy="1838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96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4334841" cy="707886"/>
          </a:xfrm>
          <a:prstGeom prst="rect">
            <a:avLst/>
          </a:prstGeom>
          <a:noFill/>
        </p:spPr>
        <p:txBody>
          <a:bodyPr wrap="none" rtlCol="0">
            <a:spAutoFit/>
          </a:bodyPr>
          <a:lstStyle/>
          <a:p>
            <a:r>
              <a:rPr lang="en-US" sz="4000" b="1" dirty="0" smtClean="0">
                <a:solidFill>
                  <a:prstClr val="black"/>
                </a:solidFill>
                <a:latin typeface="Verdana"/>
                <a:cs typeface="Verdana"/>
              </a:rPr>
              <a:t>Brain </a:t>
            </a:r>
            <a:r>
              <a:rPr lang="en-US" sz="4000" b="1" i="1" dirty="0" smtClean="0">
                <a:solidFill>
                  <a:prstClr val="black"/>
                </a:solidFill>
                <a:latin typeface="Verdana"/>
                <a:cs typeface="Verdana"/>
              </a:rPr>
              <a:t>Map</a:t>
            </a:r>
            <a:r>
              <a:rPr lang="en-US" sz="4000" b="1" dirty="0" smtClean="0">
                <a:solidFill>
                  <a:prstClr val="black"/>
                </a:solidFill>
                <a:latin typeface="Verdana"/>
                <a:cs typeface="Verdana"/>
              </a:rPr>
              <a:t>ping</a:t>
            </a:r>
            <a:endParaRPr lang="en-US" sz="4000" dirty="0"/>
          </a:p>
        </p:txBody>
      </p:sp>
      <p:pic>
        <p:nvPicPr>
          <p:cNvPr id="6" name="Picture 5"/>
          <p:cNvPicPr>
            <a:picLocks noChangeAspect="1"/>
          </p:cNvPicPr>
          <p:nvPr/>
        </p:nvPicPr>
        <p:blipFill>
          <a:blip r:embed="rId2"/>
          <a:stretch>
            <a:fillRect/>
          </a:stretch>
        </p:blipFill>
        <p:spPr>
          <a:xfrm>
            <a:off x="5078030" y="2377774"/>
            <a:ext cx="3731880" cy="2208959"/>
          </a:xfrm>
          <a:prstGeom prst="rect">
            <a:avLst/>
          </a:prstGeom>
        </p:spPr>
      </p:pic>
      <p:sp>
        <p:nvSpPr>
          <p:cNvPr id="7" name="TextBox 6"/>
          <p:cNvSpPr txBox="1"/>
          <p:nvPr/>
        </p:nvSpPr>
        <p:spPr>
          <a:xfrm>
            <a:off x="5078030" y="4640521"/>
            <a:ext cx="3731880" cy="646331"/>
          </a:xfrm>
          <a:prstGeom prst="rect">
            <a:avLst/>
          </a:prstGeom>
          <a:noFill/>
        </p:spPr>
        <p:txBody>
          <a:bodyPr wrap="square" rtlCol="0">
            <a:spAutoFit/>
          </a:bodyPr>
          <a:lstStyle/>
          <a:p>
            <a:r>
              <a:rPr lang="en-US" dirty="0" smtClean="0"/>
              <a:t>Parahippocampal cortex supports the </a:t>
            </a:r>
            <a:r>
              <a:rPr lang="en-US" b="1" dirty="0" smtClean="0"/>
              <a:t>recognition of specific views</a:t>
            </a:r>
            <a:endParaRPr lang="en-US" b="1" dirty="0"/>
          </a:p>
        </p:txBody>
      </p:sp>
      <p:pic>
        <p:nvPicPr>
          <p:cNvPr id="9" name="Picture 8"/>
          <p:cNvPicPr>
            <a:picLocks noChangeAspect="1"/>
          </p:cNvPicPr>
          <p:nvPr/>
        </p:nvPicPr>
        <p:blipFill>
          <a:blip r:embed="rId3"/>
          <a:stretch>
            <a:fillRect/>
          </a:stretch>
        </p:blipFill>
        <p:spPr>
          <a:xfrm>
            <a:off x="568538" y="2377774"/>
            <a:ext cx="3731880" cy="2208959"/>
          </a:xfrm>
          <a:prstGeom prst="rect">
            <a:avLst/>
          </a:prstGeom>
        </p:spPr>
      </p:pic>
      <p:sp>
        <p:nvSpPr>
          <p:cNvPr id="13" name="TextBox 12"/>
          <p:cNvSpPr txBox="1"/>
          <p:nvPr/>
        </p:nvSpPr>
        <p:spPr>
          <a:xfrm>
            <a:off x="568538" y="4686688"/>
            <a:ext cx="3738694" cy="1754326"/>
          </a:xfrm>
          <a:prstGeom prst="rect">
            <a:avLst/>
          </a:prstGeom>
          <a:noFill/>
        </p:spPr>
        <p:txBody>
          <a:bodyPr wrap="square" rtlCol="0">
            <a:spAutoFit/>
          </a:bodyPr>
          <a:lstStyle/>
          <a:p>
            <a:r>
              <a:rPr lang="en-US" dirty="0" smtClean="0"/>
              <a:t>Retrosplenial cortex </a:t>
            </a:r>
            <a:r>
              <a:rPr lang="en-US" b="1" dirty="0" smtClean="0"/>
              <a:t>converts</a:t>
            </a:r>
            <a:r>
              <a:rPr lang="en-US" dirty="0" smtClean="0"/>
              <a:t> between </a:t>
            </a:r>
            <a:r>
              <a:rPr lang="en-US" b="1" dirty="0" smtClean="0"/>
              <a:t>allocentric</a:t>
            </a:r>
            <a:r>
              <a:rPr lang="en-US" dirty="0" smtClean="0"/>
              <a:t> (environment-bound) representations in hippocampal-entorhinal regions to </a:t>
            </a:r>
            <a:r>
              <a:rPr lang="en-US" b="1" dirty="0" smtClean="0"/>
              <a:t>egocentric</a:t>
            </a:r>
            <a:r>
              <a:rPr lang="en-US" dirty="0" smtClean="0"/>
              <a:t> representations in posterior parietal cortex.</a:t>
            </a:r>
            <a:endParaRPr lang="en-US" dirty="0"/>
          </a:p>
        </p:txBody>
      </p:sp>
    </p:spTree>
    <p:extLst>
      <p:ext uri="{BB962C8B-B14F-4D97-AF65-F5344CB8AC3E}">
        <p14:creationId xmlns:p14="http://schemas.microsoft.com/office/powerpoint/2010/main" val="2541575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4334841" cy="707886"/>
          </a:xfrm>
          <a:prstGeom prst="rect">
            <a:avLst/>
          </a:prstGeom>
          <a:noFill/>
        </p:spPr>
        <p:txBody>
          <a:bodyPr wrap="none" rtlCol="0">
            <a:spAutoFit/>
          </a:bodyPr>
          <a:lstStyle/>
          <a:p>
            <a:r>
              <a:rPr lang="en-US" sz="4000" b="1" dirty="0" smtClean="0">
                <a:solidFill>
                  <a:prstClr val="black"/>
                </a:solidFill>
                <a:latin typeface="Verdana"/>
                <a:cs typeface="Verdana"/>
              </a:rPr>
              <a:t>Brain </a:t>
            </a:r>
            <a:r>
              <a:rPr lang="en-US" sz="4000" b="1" i="1" dirty="0" smtClean="0">
                <a:solidFill>
                  <a:prstClr val="black"/>
                </a:solidFill>
                <a:latin typeface="Verdana"/>
                <a:cs typeface="Verdana"/>
              </a:rPr>
              <a:t>Map</a:t>
            </a:r>
            <a:r>
              <a:rPr lang="en-US" sz="4000" b="1" dirty="0" smtClean="0">
                <a:solidFill>
                  <a:prstClr val="black"/>
                </a:solidFill>
                <a:latin typeface="Verdana"/>
                <a:cs typeface="Verdana"/>
              </a:rPr>
              <a:t>ping</a:t>
            </a:r>
            <a:endParaRPr lang="en-US" sz="4000" dirty="0"/>
          </a:p>
        </p:txBody>
      </p:sp>
      <p:sp>
        <p:nvSpPr>
          <p:cNvPr id="7" name="TextBox 6"/>
          <p:cNvSpPr txBox="1"/>
          <p:nvPr/>
        </p:nvSpPr>
        <p:spPr>
          <a:xfrm>
            <a:off x="5309498" y="4640521"/>
            <a:ext cx="3268943" cy="923330"/>
          </a:xfrm>
          <a:prstGeom prst="rect">
            <a:avLst/>
          </a:prstGeom>
          <a:noFill/>
        </p:spPr>
        <p:txBody>
          <a:bodyPr wrap="square" rtlCol="0">
            <a:spAutoFit/>
          </a:bodyPr>
          <a:lstStyle/>
          <a:p>
            <a:r>
              <a:rPr lang="en-US" dirty="0" smtClean="0"/>
              <a:t>The cerebellum is required when navigation involves </a:t>
            </a:r>
            <a:r>
              <a:rPr lang="en-US" b="1" dirty="0" smtClean="0"/>
              <a:t>self-monitoring</a:t>
            </a:r>
            <a:r>
              <a:rPr lang="en-US" dirty="0" smtClean="0"/>
              <a:t> motion.</a:t>
            </a:r>
            <a:endParaRPr lang="en-US" b="1" dirty="0"/>
          </a:p>
        </p:txBody>
      </p:sp>
      <p:sp>
        <p:nvSpPr>
          <p:cNvPr id="13" name="TextBox 12"/>
          <p:cNvSpPr txBox="1"/>
          <p:nvPr/>
        </p:nvSpPr>
        <p:spPr>
          <a:xfrm>
            <a:off x="568538" y="4686688"/>
            <a:ext cx="3658159" cy="1200329"/>
          </a:xfrm>
          <a:prstGeom prst="rect">
            <a:avLst/>
          </a:prstGeom>
          <a:noFill/>
        </p:spPr>
        <p:txBody>
          <a:bodyPr wrap="square" rtlCol="0">
            <a:spAutoFit/>
          </a:bodyPr>
          <a:lstStyle/>
          <a:p>
            <a:r>
              <a:rPr lang="en-US" dirty="0" smtClean="0"/>
              <a:t>Prefrontal cortex is thought to aid </a:t>
            </a:r>
            <a:r>
              <a:rPr lang="en-US" b="1" dirty="0" smtClean="0"/>
              <a:t>route planning</a:t>
            </a:r>
            <a:r>
              <a:rPr lang="en-US" dirty="0" smtClean="0"/>
              <a:t>, </a:t>
            </a:r>
            <a:r>
              <a:rPr lang="en-US" b="1" dirty="0" smtClean="0"/>
              <a:t>decision-making</a:t>
            </a:r>
            <a:r>
              <a:rPr lang="en-US" dirty="0" smtClean="0"/>
              <a:t> and </a:t>
            </a:r>
            <a:r>
              <a:rPr lang="en-US" b="1" dirty="0" smtClean="0"/>
              <a:t>switching</a:t>
            </a:r>
            <a:r>
              <a:rPr lang="en-US" dirty="0" smtClean="0"/>
              <a:t> between navigation </a:t>
            </a:r>
            <a:r>
              <a:rPr lang="en-US" b="1" dirty="0" smtClean="0"/>
              <a:t>strategies</a:t>
            </a:r>
            <a:r>
              <a:rPr lang="en-US" dirty="0" smtClean="0"/>
              <a:t>.</a:t>
            </a:r>
            <a:endParaRPr lang="en-US" dirty="0"/>
          </a:p>
        </p:txBody>
      </p:sp>
      <p:pic>
        <p:nvPicPr>
          <p:cNvPr id="3" name="Picture 2"/>
          <p:cNvPicPr>
            <a:picLocks noChangeAspect="1"/>
          </p:cNvPicPr>
          <p:nvPr/>
        </p:nvPicPr>
        <p:blipFill>
          <a:blip r:embed="rId2"/>
          <a:stretch>
            <a:fillRect/>
          </a:stretch>
        </p:blipFill>
        <p:spPr>
          <a:xfrm>
            <a:off x="568538" y="2426759"/>
            <a:ext cx="3658159" cy="2259929"/>
          </a:xfrm>
          <a:prstGeom prst="rect">
            <a:avLst/>
          </a:prstGeom>
        </p:spPr>
      </p:pic>
      <p:pic>
        <p:nvPicPr>
          <p:cNvPr id="5122" name="Picture 2" descr="http://www.ib.bioninja.com.au/_Media/brain.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9498" y="2426760"/>
            <a:ext cx="3268943" cy="2264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132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6991016" cy="707886"/>
          </a:xfrm>
          <a:prstGeom prst="rect">
            <a:avLst/>
          </a:prstGeom>
          <a:noFill/>
        </p:spPr>
        <p:txBody>
          <a:bodyPr wrap="none" rtlCol="0">
            <a:spAutoFit/>
          </a:bodyPr>
          <a:lstStyle/>
          <a:p>
            <a:r>
              <a:rPr lang="en-US" sz="4000" b="1" dirty="0" smtClean="0">
                <a:solidFill>
                  <a:prstClr val="black"/>
                </a:solidFill>
                <a:latin typeface="Verdana"/>
                <a:cs typeface="Verdana"/>
              </a:rPr>
              <a:t>Neural Representations</a:t>
            </a:r>
            <a:endParaRPr lang="en-US" sz="4000" dirty="0"/>
          </a:p>
        </p:txBody>
      </p:sp>
      <p:grpSp>
        <p:nvGrpSpPr>
          <p:cNvPr id="4" name="Group 3"/>
          <p:cNvGrpSpPr/>
          <p:nvPr/>
        </p:nvGrpSpPr>
        <p:grpSpPr>
          <a:xfrm>
            <a:off x="382307" y="2841811"/>
            <a:ext cx="4126939" cy="2444300"/>
            <a:chOff x="1135343" y="3320047"/>
            <a:chExt cx="5148916" cy="3242118"/>
          </a:xfrm>
        </p:grpSpPr>
        <p:pic>
          <p:nvPicPr>
            <p:cNvPr id="11266" name="Picture 2" descr="http://www.frontiersin.org/files/Articles/33381/fnhum-06-00290-HTML/image_m/fnhum-06-00290-g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343" y="3334911"/>
              <a:ext cx="2421965" cy="3227254"/>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www.frontiersin.org/files/Articles/33381/fnhum-06-00290-HTML/image_m/fnhum-06-00290-g0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7308" y="3320047"/>
              <a:ext cx="2726951" cy="3242118"/>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p:cNvSpPr txBox="1"/>
          <p:nvPr/>
        </p:nvSpPr>
        <p:spPr>
          <a:xfrm>
            <a:off x="2105927" y="1721282"/>
            <a:ext cx="5526059" cy="646331"/>
          </a:xfrm>
          <a:prstGeom prst="rect">
            <a:avLst/>
          </a:prstGeom>
          <a:noFill/>
        </p:spPr>
        <p:txBody>
          <a:bodyPr wrap="square" rtlCol="0">
            <a:spAutoFit/>
          </a:bodyPr>
          <a:lstStyle/>
          <a:p>
            <a:r>
              <a:rPr lang="en-US" b="1" dirty="0" smtClean="0"/>
              <a:t>Place cells </a:t>
            </a:r>
            <a:r>
              <a:rPr lang="en-US" dirty="0" smtClean="0"/>
              <a:t>found in hippocampal regions CA3 and CA1 signal an animal’s </a:t>
            </a:r>
            <a:r>
              <a:rPr lang="en-US" b="1" dirty="0" smtClean="0"/>
              <a:t>presence</a:t>
            </a:r>
            <a:r>
              <a:rPr lang="en-US" dirty="0" smtClean="0"/>
              <a:t> in particular </a:t>
            </a:r>
            <a:r>
              <a:rPr lang="en-US" b="1" dirty="0" smtClean="0"/>
              <a:t>regions</a:t>
            </a:r>
            <a:r>
              <a:rPr lang="en-US" dirty="0" smtClean="0"/>
              <a:t> of space.</a:t>
            </a:r>
            <a:endParaRPr lang="en-US" dirty="0"/>
          </a:p>
        </p:txBody>
      </p:sp>
      <p:pic>
        <p:nvPicPr>
          <p:cNvPr id="9" name="Picture 8"/>
          <p:cNvPicPr>
            <a:picLocks noChangeAspect="1"/>
          </p:cNvPicPr>
          <p:nvPr/>
        </p:nvPicPr>
        <p:blipFill>
          <a:blip r:embed="rId5"/>
          <a:stretch>
            <a:fillRect/>
          </a:stretch>
        </p:blipFill>
        <p:spPr>
          <a:xfrm>
            <a:off x="4615495" y="3175180"/>
            <a:ext cx="4455838" cy="1685925"/>
          </a:xfrm>
          <a:prstGeom prst="rect">
            <a:avLst/>
          </a:prstGeom>
        </p:spPr>
      </p:pic>
    </p:spTree>
    <p:extLst>
      <p:ext uri="{BB962C8B-B14F-4D97-AF65-F5344CB8AC3E}">
        <p14:creationId xmlns:p14="http://schemas.microsoft.com/office/powerpoint/2010/main" val="1181371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6991016" cy="707886"/>
          </a:xfrm>
          <a:prstGeom prst="rect">
            <a:avLst/>
          </a:prstGeom>
          <a:noFill/>
        </p:spPr>
        <p:txBody>
          <a:bodyPr wrap="none" rtlCol="0">
            <a:spAutoFit/>
          </a:bodyPr>
          <a:lstStyle/>
          <a:p>
            <a:r>
              <a:rPr lang="en-US" sz="4000" b="1" dirty="0" smtClean="0">
                <a:solidFill>
                  <a:prstClr val="black"/>
                </a:solidFill>
                <a:latin typeface="Verdana"/>
                <a:cs typeface="Verdana"/>
              </a:rPr>
              <a:t>Neural Representations</a:t>
            </a:r>
            <a:endParaRPr lang="en-US" sz="4000" dirty="0"/>
          </a:p>
        </p:txBody>
      </p:sp>
      <p:sp>
        <p:nvSpPr>
          <p:cNvPr id="6" name="TextBox 5"/>
          <p:cNvSpPr txBox="1"/>
          <p:nvPr/>
        </p:nvSpPr>
        <p:spPr>
          <a:xfrm>
            <a:off x="2105927" y="1721282"/>
            <a:ext cx="5526059" cy="923330"/>
          </a:xfrm>
          <a:prstGeom prst="rect">
            <a:avLst/>
          </a:prstGeom>
          <a:noFill/>
        </p:spPr>
        <p:txBody>
          <a:bodyPr wrap="square" rtlCol="0">
            <a:spAutoFit/>
          </a:bodyPr>
          <a:lstStyle/>
          <a:p>
            <a:r>
              <a:rPr lang="en-US" b="1" dirty="0" smtClean="0"/>
              <a:t>Grid cells</a:t>
            </a:r>
            <a:r>
              <a:rPr lang="en-US" dirty="0" smtClean="0"/>
              <a:t>, identified in entorhinal, pre-subiculum, and para-subiculum signal </a:t>
            </a:r>
            <a:r>
              <a:rPr lang="en-US" b="1" dirty="0" smtClean="0"/>
              <a:t>self-location</a:t>
            </a:r>
            <a:r>
              <a:rPr lang="en-US" dirty="0" smtClean="0"/>
              <a:t>, but repeatedly in </a:t>
            </a:r>
            <a:r>
              <a:rPr lang="en-US" b="1" dirty="0" smtClean="0"/>
              <a:t>hexagonal arrays </a:t>
            </a:r>
            <a:r>
              <a:rPr lang="en-US" dirty="0" smtClean="0"/>
              <a:t>across an environment.</a:t>
            </a:r>
            <a:endParaRPr lang="en-US" dirty="0"/>
          </a:p>
        </p:txBody>
      </p:sp>
      <p:pic>
        <p:nvPicPr>
          <p:cNvPr id="10" name="Picture 9"/>
          <p:cNvPicPr>
            <a:picLocks noChangeAspect="1"/>
          </p:cNvPicPr>
          <p:nvPr/>
        </p:nvPicPr>
        <p:blipFill>
          <a:blip r:embed="rId2"/>
          <a:stretch>
            <a:fillRect/>
          </a:stretch>
        </p:blipFill>
        <p:spPr>
          <a:xfrm>
            <a:off x="3553079" y="2694754"/>
            <a:ext cx="4840569" cy="2779535"/>
          </a:xfrm>
          <a:prstGeom prst="rect">
            <a:avLst/>
          </a:prstGeom>
        </p:spPr>
      </p:pic>
      <p:pic>
        <p:nvPicPr>
          <p:cNvPr id="12292" name="Picture 4" descr="http://michaeldmann.net/pix_18/limbic.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41" y="3273444"/>
            <a:ext cx="3144743" cy="20173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4250851" y="5474289"/>
            <a:ext cx="3445023" cy="1292498"/>
          </a:xfrm>
          <a:prstGeom prst="rect">
            <a:avLst/>
          </a:prstGeom>
        </p:spPr>
      </p:pic>
    </p:spTree>
    <p:extLst>
      <p:ext uri="{BB962C8B-B14F-4D97-AF65-F5344CB8AC3E}">
        <p14:creationId xmlns:p14="http://schemas.microsoft.com/office/powerpoint/2010/main" val="3202092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6991016" cy="707886"/>
          </a:xfrm>
          <a:prstGeom prst="rect">
            <a:avLst/>
          </a:prstGeom>
          <a:noFill/>
        </p:spPr>
        <p:txBody>
          <a:bodyPr wrap="none" rtlCol="0">
            <a:spAutoFit/>
          </a:bodyPr>
          <a:lstStyle/>
          <a:p>
            <a:r>
              <a:rPr lang="en-US" sz="4000" b="1" dirty="0" smtClean="0">
                <a:solidFill>
                  <a:prstClr val="black"/>
                </a:solidFill>
                <a:latin typeface="Verdana"/>
                <a:cs typeface="Verdana"/>
              </a:rPr>
              <a:t>Neural Representations</a:t>
            </a:r>
            <a:endParaRPr lang="en-US" sz="4000" dirty="0"/>
          </a:p>
        </p:txBody>
      </p:sp>
      <p:sp>
        <p:nvSpPr>
          <p:cNvPr id="6" name="TextBox 5"/>
          <p:cNvSpPr txBox="1"/>
          <p:nvPr/>
        </p:nvSpPr>
        <p:spPr>
          <a:xfrm>
            <a:off x="1978759" y="1515391"/>
            <a:ext cx="5887503" cy="1477328"/>
          </a:xfrm>
          <a:prstGeom prst="rect">
            <a:avLst/>
          </a:prstGeom>
          <a:noFill/>
        </p:spPr>
        <p:txBody>
          <a:bodyPr wrap="square" rtlCol="0">
            <a:spAutoFit/>
          </a:bodyPr>
          <a:lstStyle/>
          <a:p>
            <a:r>
              <a:rPr lang="en-US" b="1" dirty="0" smtClean="0"/>
              <a:t>Head Direction cells</a:t>
            </a:r>
            <a:r>
              <a:rPr lang="en-US" dirty="0"/>
              <a:t> </a:t>
            </a:r>
            <a:r>
              <a:rPr lang="en-US" dirty="0" smtClean="0"/>
              <a:t>found in the post-subiculum, retrosplenial, thalamus, mammillary nuclei, striatum, and entorhinal cortex provide a signal facing direction, where each cell responds only when an animal’s head is within a narrow range of </a:t>
            </a:r>
            <a:r>
              <a:rPr lang="en-US" b="1" dirty="0" smtClean="0"/>
              <a:t>orientation</a:t>
            </a:r>
            <a:r>
              <a:rPr lang="en-US" dirty="0" smtClean="0"/>
              <a:t> in the horizontal plane.</a:t>
            </a:r>
            <a:endParaRPr lang="en-US" dirty="0"/>
          </a:p>
        </p:txBody>
      </p:sp>
      <p:pic>
        <p:nvPicPr>
          <p:cNvPr id="3" name="Picture 2"/>
          <p:cNvPicPr>
            <a:picLocks noChangeAspect="1"/>
          </p:cNvPicPr>
          <p:nvPr/>
        </p:nvPicPr>
        <p:blipFill>
          <a:blip r:embed="rId2"/>
          <a:stretch>
            <a:fillRect/>
          </a:stretch>
        </p:blipFill>
        <p:spPr>
          <a:xfrm>
            <a:off x="549743" y="3492799"/>
            <a:ext cx="2997781" cy="2541882"/>
          </a:xfrm>
          <a:prstGeom prst="rect">
            <a:avLst/>
          </a:prstGeom>
        </p:spPr>
      </p:pic>
      <p:pic>
        <p:nvPicPr>
          <p:cNvPr id="4" name="Picture 3"/>
          <p:cNvPicPr>
            <a:picLocks noChangeAspect="1"/>
          </p:cNvPicPr>
          <p:nvPr/>
        </p:nvPicPr>
        <p:blipFill rotWithShape="1">
          <a:blip r:embed="rId3"/>
          <a:srcRect t="47397" r="48502"/>
          <a:stretch/>
        </p:blipFill>
        <p:spPr>
          <a:xfrm>
            <a:off x="5325841" y="3072705"/>
            <a:ext cx="2697867" cy="3382069"/>
          </a:xfrm>
          <a:prstGeom prst="rect">
            <a:avLst/>
          </a:prstGeom>
        </p:spPr>
      </p:pic>
    </p:spTree>
    <p:extLst>
      <p:ext uri="{BB962C8B-B14F-4D97-AF65-F5344CB8AC3E}">
        <p14:creationId xmlns:p14="http://schemas.microsoft.com/office/powerpoint/2010/main" val="3458377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6991016" cy="707886"/>
          </a:xfrm>
          <a:prstGeom prst="rect">
            <a:avLst/>
          </a:prstGeom>
          <a:noFill/>
        </p:spPr>
        <p:txBody>
          <a:bodyPr wrap="none" rtlCol="0">
            <a:spAutoFit/>
          </a:bodyPr>
          <a:lstStyle/>
          <a:p>
            <a:r>
              <a:rPr lang="en-US" sz="4000" b="1" dirty="0" smtClean="0">
                <a:solidFill>
                  <a:prstClr val="black"/>
                </a:solidFill>
                <a:latin typeface="Verdana"/>
                <a:cs typeface="Verdana"/>
              </a:rPr>
              <a:t>Neural Representations</a:t>
            </a:r>
            <a:endParaRPr lang="en-US" sz="4000" dirty="0"/>
          </a:p>
        </p:txBody>
      </p:sp>
      <p:sp>
        <p:nvSpPr>
          <p:cNvPr id="6" name="TextBox 5"/>
          <p:cNvSpPr txBox="1"/>
          <p:nvPr/>
        </p:nvSpPr>
        <p:spPr>
          <a:xfrm>
            <a:off x="1978759" y="1515391"/>
            <a:ext cx="5887503" cy="923330"/>
          </a:xfrm>
          <a:prstGeom prst="rect">
            <a:avLst/>
          </a:prstGeom>
          <a:noFill/>
        </p:spPr>
        <p:txBody>
          <a:bodyPr wrap="square" rtlCol="0">
            <a:spAutoFit/>
          </a:bodyPr>
          <a:lstStyle/>
          <a:p>
            <a:r>
              <a:rPr lang="en-US" b="1" dirty="0" smtClean="0"/>
              <a:t>Boundary Cells </a:t>
            </a:r>
            <a:r>
              <a:rPr lang="en-US" dirty="0" smtClean="0"/>
              <a:t>are found in the subiculum and entorhinal cortex and respond only when an animal is in the presence of an environmental boundary.</a:t>
            </a:r>
            <a:endParaRPr lang="en-US" dirty="0"/>
          </a:p>
        </p:txBody>
      </p:sp>
      <p:pic>
        <p:nvPicPr>
          <p:cNvPr id="7" name="Picture 6"/>
          <p:cNvPicPr>
            <a:picLocks noChangeAspect="1"/>
          </p:cNvPicPr>
          <p:nvPr/>
        </p:nvPicPr>
        <p:blipFill>
          <a:blip r:embed="rId2"/>
          <a:stretch>
            <a:fillRect/>
          </a:stretch>
        </p:blipFill>
        <p:spPr>
          <a:xfrm>
            <a:off x="2566198" y="3114414"/>
            <a:ext cx="4605518" cy="2302759"/>
          </a:xfrm>
          <a:prstGeom prst="rect">
            <a:avLst/>
          </a:prstGeom>
        </p:spPr>
      </p:pic>
    </p:spTree>
    <p:extLst>
      <p:ext uri="{BB962C8B-B14F-4D97-AF65-F5344CB8AC3E}">
        <p14:creationId xmlns:p14="http://schemas.microsoft.com/office/powerpoint/2010/main" val="3496412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4602542" cy="707886"/>
          </a:xfrm>
          <a:prstGeom prst="rect">
            <a:avLst/>
          </a:prstGeom>
          <a:noFill/>
        </p:spPr>
        <p:txBody>
          <a:bodyPr wrap="none" rtlCol="0">
            <a:spAutoFit/>
          </a:bodyPr>
          <a:lstStyle/>
          <a:p>
            <a:r>
              <a:rPr lang="en-US" sz="4000" b="1" dirty="0" smtClean="0">
                <a:solidFill>
                  <a:prstClr val="black"/>
                </a:solidFill>
                <a:latin typeface="Verdana"/>
                <a:cs typeface="Verdana"/>
              </a:rPr>
              <a:t>Reaching Goals</a:t>
            </a:r>
            <a:endParaRPr lang="en-US" sz="4000" dirty="0"/>
          </a:p>
        </p:txBody>
      </p:sp>
      <p:sp>
        <p:nvSpPr>
          <p:cNvPr id="7" name="TextBox 6"/>
          <p:cNvSpPr txBox="1"/>
          <p:nvPr/>
        </p:nvSpPr>
        <p:spPr>
          <a:xfrm>
            <a:off x="243235" y="1524241"/>
            <a:ext cx="5032228" cy="923330"/>
          </a:xfrm>
          <a:prstGeom prst="rect">
            <a:avLst/>
          </a:prstGeom>
          <a:noFill/>
        </p:spPr>
        <p:txBody>
          <a:bodyPr wrap="square" rtlCol="0">
            <a:spAutoFit/>
          </a:bodyPr>
          <a:lstStyle/>
          <a:p>
            <a:r>
              <a:rPr lang="en-US" dirty="0" smtClean="0"/>
              <a:t>Error in the head-direction and place cell systems predict the bearing rats take when attempting to reach a goal.</a:t>
            </a:r>
            <a:endParaRPr lang="en-US" dirty="0"/>
          </a:p>
        </p:txBody>
      </p:sp>
      <p:sp>
        <p:nvSpPr>
          <p:cNvPr id="9" name="TextBox 8"/>
          <p:cNvSpPr txBox="1"/>
          <p:nvPr/>
        </p:nvSpPr>
        <p:spPr>
          <a:xfrm>
            <a:off x="237798" y="2794380"/>
            <a:ext cx="5032228" cy="2308324"/>
          </a:xfrm>
          <a:prstGeom prst="rect">
            <a:avLst/>
          </a:prstGeom>
          <a:noFill/>
        </p:spPr>
        <p:txBody>
          <a:bodyPr wrap="square" rtlCol="0">
            <a:spAutoFit/>
          </a:bodyPr>
          <a:lstStyle/>
          <a:p>
            <a:r>
              <a:rPr lang="en-US" dirty="0" smtClean="0"/>
              <a:t>Place cells can also encode intended destination while at a starting location</a:t>
            </a:r>
          </a:p>
          <a:p>
            <a:endParaRPr lang="en-US" dirty="0" smtClean="0"/>
          </a:p>
          <a:p>
            <a:endParaRPr lang="en-US" dirty="0" smtClean="0"/>
          </a:p>
          <a:p>
            <a:endParaRPr lang="en-US" dirty="0" smtClean="0"/>
          </a:p>
          <a:p>
            <a:endParaRPr lang="en-US" dirty="0"/>
          </a:p>
          <a:p>
            <a:r>
              <a:rPr lang="en-US" dirty="0" smtClean="0"/>
              <a:t>CA1, but not CA3 showed shifts in firing towards newly learned goal locations.</a:t>
            </a:r>
            <a:endParaRPr lang="en-US" dirty="0"/>
          </a:p>
        </p:txBody>
      </p:sp>
      <p:pic>
        <p:nvPicPr>
          <p:cNvPr id="6" name="Picture 5"/>
          <p:cNvPicPr>
            <a:picLocks noChangeAspect="1"/>
          </p:cNvPicPr>
          <p:nvPr/>
        </p:nvPicPr>
        <p:blipFill>
          <a:blip r:embed="rId3"/>
          <a:stretch>
            <a:fillRect/>
          </a:stretch>
        </p:blipFill>
        <p:spPr>
          <a:xfrm>
            <a:off x="4868957" y="4026723"/>
            <a:ext cx="1707687" cy="1193141"/>
          </a:xfrm>
          <a:prstGeom prst="rect">
            <a:avLst/>
          </a:prstGeom>
        </p:spPr>
      </p:pic>
      <p:sp>
        <p:nvSpPr>
          <p:cNvPr id="10" name="TextBox 9"/>
          <p:cNvSpPr txBox="1"/>
          <p:nvPr/>
        </p:nvSpPr>
        <p:spPr>
          <a:xfrm>
            <a:off x="5497268" y="5190323"/>
            <a:ext cx="1133644" cy="246221"/>
          </a:xfrm>
          <a:prstGeom prst="rect">
            <a:avLst/>
          </a:prstGeom>
          <a:noFill/>
        </p:spPr>
        <p:txBody>
          <a:bodyPr wrap="square" rtlCol="0">
            <a:spAutoFit/>
          </a:bodyPr>
          <a:lstStyle/>
          <a:p>
            <a:pPr algn="r"/>
            <a:r>
              <a:rPr lang="en-US" sz="1000" dirty="0" err="1" smtClean="0"/>
              <a:t>Hok</a:t>
            </a:r>
            <a:r>
              <a:rPr lang="en-US" sz="1000" dirty="0" smtClean="0"/>
              <a:t>, 2007</a:t>
            </a:r>
            <a:endParaRPr lang="en-US" sz="1000" dirty="0"/>
          </a:p>
        </p:txBody>
      </p:sp>
      <p:sp>
        <p:nvSpPr>
          <p:cNvPr id="11" name="Rectangle 10"/>
          <p:cNvSpPr/>
          <p:nvPr/>
        </p:nvSpPr>
        <p:spPr>
          <a:xfrm>
            <a:off x="243235" y="5740034"/>
            <a:ext cx="4572000" cy="923330"/>
          </a:xfrm>
          <a:prstGeom prst="rect">
            <a:avLst/>
          </a:prstGeom>
        </p:spPr>
        <p:txBody>
          <a:bodyPr>
            <a:spAutoFit/>
          </a:bodyPr>
          <a:lstStyle/>
          <a:p>
            <a:r>
              <a:rPr lang="en-US" dirty="0" smtClean="0"/>
              <a:t>Pre-limbic frontal cortex shows activity clustered around goal locations in open areas when void of visual cues.</a:t>
            </a:r>
            <a:endParaRPr lang="en-US" dirty="0"/>
          </a:p>
        </p:txBody>
      </p:sp>
      <p:pic>
        <p:nvPicPr>
          <p:cNvPr id="12" name="Picture 11"/>
          <p:cNvPicPr>
            <a:picLocks noChangeAspect="1"/>
          </p:cNvPicPr>
          <p:nvPr/>
        </p:nvPicPr>
        <p:blipFill>
          <a:blip r:embed="rId4"/>
          <a:stretch>
            <a:fillRect/>
          </a:stretch>
        </p:blipFill>
        <p:spPr>
          <a:xfrm>
            <a:off x="5412168" y="5566673"/>
            <a:ext cx="2437488" cy="993051"/>
          </a:xfrm>
          <a:prstGeom prst="rect">
            <a:avLst/>
          </a:prstGeom>
        </p:spPr>
      </p:pic>
      <p:sp>
        <p:nvSpPr>
          <p:cNvPr id="13" name="TextBox 12"/>
          <p:cNvSpPr txBox="1"/>
          <p:nvPr/>
        </p:nvSpPr>
        <p:spPr>
          <a:xfrm>
            <a:off x="6782628" y="6500641"/>
            <a:ext cx="1133644" cy="246221"/>
          </a:xfrm>
          <a:prstGeom prst="rect">
            <a:avLst/>
          </a:prstGeom>
          <a:noFill/>
        </p:spPr>
        <p:txBody>
          <a:bodyPr wrap="square" rtlCol="0">
            <a:spAutoFit/>
          </a:bodyPr>
          <a:lstStyle/>
          <a:p>
            <a:pPr algn="r"/>
            <a:r>
              <a:rPr lang="en-US" sz="1000" dirty="0" err="1" smtClean="0"/>
              <a:t>Hok</a:t>
            </a:r>
            <a:r>
              <a:rPr lang="en-US" sz="1000" dirty="0" smtClean="0"/>
              <a:t>, 2004</a:t>
            </a:r>
            <a:endParaRPr lang="en-US" sz="1000" dirty="0"/>
          </a:p>
        </p:txBody>
      </p:sp>
      <p:pic>
        <p:nvPicPr>
          <p:cNvPr id="14" name="Picture 13"/>
          <p:cNvPicPr>
            <a:picLocks noChangeAspect="1"/>
          </p:cNvPicPr>
          <p:nvPr/>
        </p:nvPicPr>
        <p:blipFill>
          <a:blip r:embed="rId5"/>
          <a:stretch>
            <a:fillRect/>
          </a:stretch>
        </p:blipFill>
        <p:spPr>
          <a:xfrm>
            <a:off x="6685413" y="4264582"/>
            <a:ext cx="2458587" cy="717422"/>
          </a:xfrm>
          <a:prstGeom prst="rect">
            <a:avLst/>
          </a:prstGeom>
        </p:spPr>
      </p:pic>
      <p:sp>
        <p:nvSpPr>
          <p:cNvPr id="15" name="TextBox 14"/>
          <p:cNvSpPr txBox="1"/>
          <p:nvPr/>
        </p:nvSpPr>
        <p:spPr>
          <a:xfrm>
            <a:off x="8010356" y="4986781"/>
            <a:ext cx="1133644" cy="246221"/>
          </a:xfrm>
          <a:prstGeom prst="rect">
            <a:avLst/>
          </a:prstGeom>
          <a:noFill/>
        </p:spPr>
        <p:txBody>
          <a:bodyPr wrap="square" rtlCol="0">
            <a:spAutoFit/>
          </a:bodyPr>
          <a:lstStyle/>
          <a:p>
            <a:pPr algn="r"/>
            <a:r>
              <a:rPr lang="en-US" sz="1000" dirty="0" err="1" smtClean="0"/>
              <a:t>Dupret</a:t>
            </a:r>
            <a:r>
              <a:rPr lang="en-US" sz="1000" dirty="0" smtClean="0"/>
              <a:t>, 2010</a:t>
            </a:r>
            <a:endParaRPr lang="en-US" sz="1000" dirty="0"/>
          </a:p>
        </p:txBody>
      </p:sp>
      <p:pic>
        <p:nvPicPr>
          <p:cNvPr id="17" name="Picture 16"/>
          <p:cNvPicPr>
            <a:picLocks noChangeAspect="1"/>
          </p:cNvPicPr>
          <p:nvPr/>
        </p:nvPicPr>
        <p:blipFill>
          <a:blip r:embed="rId6"/>
          <a:stretch>
            <a:fillRect/>
          </a:stretch>
        </p:blipFill>
        <p:spPr>
          <a:xfrm>
            <a:off x="5180463" y="2379790"/>
            <a:ext cx="3009900" cy="1352550"/>
          </a:xfrm>
          <a:prstGeom prst="rect">
            <a:avLst/>
          </a:prstGeom>
        </p:spPr>
      </p:pic>
      <p:sp>
        <p:nvSpPr>
          <p:cNvPr id="18" name="TextBox 17"/>
          <p:cNvSpPr txBox="1"/>
          <p:nvPr/>
        </p:nvSpPr>
        <p:spPr>
          <a:xfrm>
            <a:off x="7115133" y="3678495"/>
            <a:ext cx="1133644" cy="246221"/>
          </a:xfrm>
          <a:prstGeom prst="rect">
            <a:avLst/>
          </a:prstGeom>
          <a:noFill/>
        </p:spPr>
        <p:txBody>
          <a:bodyPr wrap="square" rtlCol="0">
            <a:spAutoFit/>
          </a:bodyPr>
          <a:lstStyle/>
          <a:p>
            <a:pPr algn="r"/>
            <a:r>
              <a:rPr lang="en-US" sz="1000" dirty="0" smtClean="0"/>
              <a:t>Ainge, 2007</a:t>
            </a:r>
            <a:endParaRPr lang="en-US" sz="1000" dirty="0"/>
          </a:p>
        </p:txBody>
      </p:sp>
    </p:spTree>
    <p:extLst>
      <p:ext uri="{BB962C8B-B14F-4D97-AF65-F5344CB8AC3E}">
        <p14:creationId xmlns:p14="http://schemas.microsoft.com/office/powerpoint/2010/main" val="1627874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4602542" cy="707886"/>
          </a:xfrm>
          <a:prstGeom prst="rect">
            <a:avLst/>
          </a:prstGeom>
          <a:noFill/>
        </p:spPr>
        <p:txBody>
          <a:bodyPr wrap="none" rtlCol="0">
            <a:spAutoFit/>
          </a:bodyPr>
          <a:lstStyle/>
          <a:p>
            <a:r>
              <a:rPr lang="en-US" sz="4000" b="1" dirty="0" smtClean="0">
                <a:solidFill>
                  <a:prstClr val="black"/>
                </a:solidFill>
                <a:latin typeface="Verdana"/>
                <a:cs typeface="Verdana"/>
              </a:rPr>
              <a:t>Reaching Goals</a:t>
            </a:r>
            <a:endParaRPr lang="en-US" sz="4000" dirty="0"/>
          </a:p>
        </p:txBody>
      </p:sp>
      <p:sp>
        <p:nvSpPr>
          <p:cNvPr id="3" name="TextBox 2"/>
          <p:cNvSpPr txBox="1"/>
          <p:nvPr/>
        </p:nvSpPr>
        <p:spPr>
          <a:xfrm>
            <a:off x="212651" y="3109557"/>
            <a:ext cx="4656306" cy="1754326"/>
          </a:xfrm>
          <a:prstGeom prst="rect">
            <a:avLst/>
          </a:prstGeom>
          <a:noFill/>
        </p:spPr>
        <p:txBody>
          <a:bodyPr wrap="square" rtlCol="0">
            <a:spAutoFit/>
          </a:bodyPr>
          <a:lstStyle/>
          <a:p>
            <a:r>
              <a:rPr lang="en-US" dirty="0" smtClean="0"/>
              <a:t>Before goal-directed navigation, the rat hippocampus (CA1) generates brief sequences encoding spatial trajectories strongly biased to progress from the subject’s current location to a known goal location. This could be seen as a </a:t>
            </a:r>
            <a:r>
              <a:rPr lang="en-US" b="1" dirty="0" smtClean="0"/>
              <a:t>“trajectory finding mechanism”.</a:t>
            </a:r>
            <a:endParaRPr lang="en-US" b="1" dirty="0"/>
          </a:p>
        </p:txBody>
      </p:sp>
      <p:pic>
        <p:nvPicPr>
          <p:cNvPr id="4" name="Picture 3"/>
          <p:cNvPicPr>
            <a:picLocks noChangeAspect="1"/>
          </p:cNvPicPr>
          <p:nvPr/>
        </p:nvPicPr>
        <p:blipFill>
          <a:blip r:embed="rId3"/>
          <a:stretch>
            <a:fillRect/>
          </a:stretch>
        </p:blipFill>
        <p:spPr>
          <a:xfrm>
            <a:off x="4868957" y="1624520"/>
            <a:ext cx="4352925" cy="4724400"/>
          </a:xfrm>
          <a:prstGeom prst="rect">
            <a:avLst/>
          </a:prstGeom>
        </p:spPr>
      </p:pic>
    </p:spTree>
    <p:extLst>
      <p:ext uri="{BB962C8B-B14F-4D97-AF65-F5344CB8AC3E}">
        <p14:creationId xmlns:p14="http://schemas.microsoft.com/office/powerpoint/2010/main" val="1924971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3881191" cy="707886"/>
          </a:xfrm>
          <a:prstGeom prst="rect">
            <a:avLst/>
          </a:prstGeom>
          <a:noFill/>
        </p:spPr>
        <p:txBody>
          <a:bodyPr wrap="none" rtlCol="0">
            <a:spAutoFit/>
          </a:bodyPr>
          <a:lstStyle/>
          <a:p>
            <a:r>
              <a:rPr lang="en-US" sz="4000" b="1" dirty="0" smtClean="0">
                <a:solidFill>
                  <a:prstClr val="black"/>
                </a:solidFill>
                <a:latin typeface="Verdana"/>
                <a:cs typeface="Verdana"/>
              </a:rPr>
              <a:t>Computation</a:t>
            </a:r>
            <a:endParaRPr lang="en-US" sz="4000" dirty="0"/>
          </a:p>
        </p:txBody>
      </p:sp>
      <p:sp>
        <p:nvSpPr>
          <p:cNvPr id="3" name="TextBox 2"/>
          <p:cNvSpPr txBox="1"/>
          <p:nvPr/>
        </p:nvSpPr>
        <p:spPr>
          <a:xfrm>
            <a:off x="375448" y="3033240"/>
            <a:ext cx="8199322" cy="646331"/>
          </a:xfrm>
          <a:prstGeom prst="rect">
            <a:avLst/>
          </a:prstGeom>
          <a:noFill/>
        </p:spPr>
        <p:txBody>
          <a:bodyPr wrap="square" rtlCol="0">
            <a:spAutoFit/>
          </a:bodyPr>
          <a:lstStyle/>
          <a:p>
            <a:r>
              <a:rPr lang="en-US" b="1" dirty="0" smtClean="0"/>
              <a:t>Path integration / dead-reckoning </a:t>
            </a:r>
            <a:r>
              <a:rPr lang="en-US" dirty="0" smtClean="0"/>
              <a:t>uses recent motion, expressed as a vector, to update an allocentric representation of self-location.</a:t>
            </a:r>
            <a:endParaRPr lang="en-US" dirty="0"/>
          </a:p>
        </p:txBody>
      </p:sp>
      <p:sp>
        <p:nvSpPr>
          <p:cNvPr id="10" name="TextBox 9"/>
          <p:cNvSpPr txBox="1"/>
          <p:nvPr/>
        </p:nvSpPr>
        <p:spPr>
          <a:xfrm>
            <a:off x="375448" y="4684019"/>
            <a:ext cx="8199322" cy="369332"/>
          </a:xfrm>
          <a:prstGeom prst="rect">
            <a:avLst/>
          </a:prstGeom>
          <a:noFill/>
        </p:spPr>
        <p:txBody>
          <a:bodyPr wrap="square" rtlCol="0">
            <a:spAutoFit/>
          </a:bodyPr>
          <a:lstStyle/>
          <a:p>
            <a:r>
              <a:rPr lang="en-US" b="1" dirty="0" smtClean="0"/>
              <a:t>Navigation </a:t>
            </a:r>
            <a:r>
              <a:rPr lang="en-US" dirty="0" smtClean="0"/>
              <a:t>requires the calculation of the vector between two allocentric locations.</a:t>
            </a:r>
          </a:p>
        </p:txBody>
      </p:sp>
    </p:spTree>
    <p:extLst>
      <p:ext uri="{BB962C8B-B14F-4D97-AF65-F5344CB8AC3E}">
        <p14:creationId xmlns:p14="http://schemas.microsoft.com/office/powerpoint/2010/main" val="799792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3881191" cy="707886"/>
          </a:xfrm>
          <a:prstGeom prst="rect">
            <a:avLst/>
          </a:prstGeom>
          <a:noFill/>
        </p:spPr>
        <p:txBody>
          <a:bodyPr wrap="none" rtlCol="0">
            <a:spAutoFit/>
          </a:bodyPr>
          <a:lstStyle/>
          <a:p>
            <a:r>
              <a:rPr lang="en-US" sz="4000" b="1" dirty="0" smtClean="0">
                <a:solidFill>
                  <a:prstClr val="black"/>
                </a:solidFill>
                <a:latin typeface="Verdana"/>
                <a:cs typeface="Verdana"/>
              </a:rPr>
              <a:t>Computation</a:t>
            </a:r>
            <a:endParaRPr lang="en-US" sz="4000" dirty="0"/>
          </a:p>
        </p:txBody>
      </p:sp>
      <p:sp>
        <p:nvSpPr>
          <p:cNvPr id="4" name="TextBox 3"/>
          <p:cNvSpPr txBox="1"/>
          <p:nvPr/>
        </p:nvSpPr>
        <p:spPr>
          <a:xfrm>
            <a:off x="345204" y="2623318"/>
            <a:ext cx="4610910" cy="1200329"/>
          </a:xfrm>
          <a:prstGeom prst="rect">
            <a:avLst/>
          </a:prstGeom>
          <a:noFill/>
        </p:spPr>
        <p:txBody>
          <a:bodyPr wrap="square" rtlCol="0">
            <a:spAutoFit/>
          </a:bodyPr>
          <a:lstStyle/>
          <a:p>
            <a:r>
              <a:rPr lang="en-US" dirty="0" smtClean="0"/>
              <a:t>Perhaps CA3’s recurrent collaterals allow for place cells with nearby fields to strengthen connections. This could aid in path-integration. </a:t>
            </a:r>
            <a:r>
              <a:rPr lang="en-US" dirty="0"/>
              <a:t>	</a:t>
            </a:r>
          </a:p>
        </p:txBody>
      </p:sp>
      <p:pic>
        <p:nvPicPr>
          <p:cNvPr id="6" name="Picture 5"/>
          <p:cNvPicPr>
            <a:picLocks noChangeAspect="1"/>
          </p:cNvPicPr>
          <p:nvPr/>
        </p:nvPicPr>
        <p:blipFill>
          <a:blip r:embed="rId3"/>
          <a:stretch>
            <a:fillRect/>
          </a:stretch>
        </p:blipFill>
        <p:spPr>
          <a:xfrm>
            <a:off x="4931243" y="2587553"/>
            <a:ext cx="3086338" cy="3111128"/>
          </a:xfrm>
          <a:prstGeom prst="rect">
            <a:avLst/>
          </a:prstGeom>
        </p:spPr>
      </p:pic>
      <p:sp>
        <p:nvSpPr>
          <p:cNvPr id="7" name="Freeform 6"/>
          <p:cNvSpPr/>
          <p:nvPr/>
        </p:nvSpPr>
        <p:spPr>
          <a:xfrm>
            <a:off x="5155053" y="2744443"/>
            <a:ext cx="2638719" cy="1970229"/>
          </a:xfrm>
          <a:custGeom>
            <a:avLst/>
            <a:gdLst>
              <a:gd name="connsiteX0" fmla="*/ 0 w 2638719"/>
              <a:gd name="connsiteY0" fmla="*/ 1847012 h 1970229"/>
              <a:gd name="connsiteX1" fmla="*/ 168613 w 2638719"/>
              <a:gd name="connsiteY1" fmla="*/ 1853497 h 1970229"/>
              <a:gd name="connsiteX2" fmla="*/ 239949 w 2638719"/>
              <a:gd name="connsiteY2" fmla="*/ 1872952 h 1970229"/>
              <a:gd name="connsiteX3" fmla="*/ 291830 w 2638719"/>
              <a:gd name="connsiteY3" fmla="*/ 1879438 h 1970229"/>
              <a:gd name="connsiteX4" fmla="*/ 395592 w 2638719"/>
              <a:gd name="connsiteY4" fmla="*/ 1898893 h 1970229"/>
              <a:gd name="connsiteX5" fmla="*/ 453958 w 2638719"/>
              <a:gd name="connsiteY5" fmla="*/ 1905378 h 1970229"/>
              <a:gd name="connsiteX6" fmla="*/ 869005 w 2638719"/>
              <a:gd name="connsiteY6" fmla="*/ 1911863 h 1970229"/>
              <a:gd name="connsiteX7" fmla="*/ 894945 w 2638719"/>
              <a:gd name="connsiteY7" fmla="*/ 1892408 h 1970229"/>
              <a:gd name="connsiteX8" fmla="*/ 914400 w 2638719"/>
              <a:gd name="connsiteY8" fmla="*/ 1885923 h 1970229"/>
              <a:gd name="connsiteX9" fmla="*/ 959796 w 2638719"/>
              <a:gd name="connsiteY9" fmla="*/ 1834042 h 1970229"/>
              <a:gd name="connsiteX10" fmla="*/ 979251 w 2638719"/>
              <a:gd name="connsiteY10" fmla="*/ 1801616 h 1970229"/>
              <a:gd name="connsiteX11" fmla="*/ 1005192 w 2638719"/>
              <a:gd name="connsiteY11" fmla="*/ 1756221 h 1970229"/>
              <a:gd name="connsiteX12" fmla="*/ 1024647 w 2638719"/>
              <a:gd name="connsiteY12" fmla="*/ 1704340 h 1970229"/>
              <a:gd name="connsiteX13" fmla="*/ 1031132 w 2638719"/>
              <a:gd name="connsiteY13" fmla="*/ 1684884 h 1970229"/>
              <a:gd name="connsiteX14" fmla="*/ 1050588 w 2638719"/>
              <a:gd name="connsiteY14" fmla="*/ 1665429 h 1970229"/>
              <a:gd name="connsiteX15" fmla="*/ 1057073 w 2638719"/>
              <a:gd name="connsiteY15" fmla="*/ 1639489 h 1970229"/>
              <a:gd name="connsiteX16" fmla="*/ 1070043 w 2638719"/>
              <a:gd name="connsiteY16" fmla="*/ 1626518 h 1970229"/>
              <a:gd name="connsiteX17" fmla="*/ 1076528 w 2638719"/>
              <a:gd name="connsiteY17" fmla="*/ 1574638 h 1970229"/>
              <a:gd name="connsiteX18" fmla="*/ 1063558 w 2638719"/>
              <a:gd name="connsiteY18" fmla="*/ 1490331 h 1970229"/>
              <a:gd name="connsiteX19" fmla="*/ 1057073 w 2638719"/>
              <a:gd name="connsiteY19" fmla="*/ 1470876 h 1970229"/>
              <a:gd name="connsiteX20" fmla="*/ 1037617 w 2638719"/>
              <a:gd name="connsiteY20" fmla="*/ 1464391 h 1970229"/>
              <a:gd name="connsiteX21" fmla="*/ 1018162 w 2638719"/>
              <a:gd name="connsiteY21" fmla="*/ 1451421 h 1970229"/>
              <a:gd name="connsiteX22" fmla="*/ 998707 w 2638719"/>
              <a:gd name="connsiteY22" fmla="*/ 1431965 h 1970229"/>
              <a:gd name="connsiteX23" fmla="*/ 972766 w 2638719"/>
              <a:gd name="connsiteY23" fmla="*/ 1418995 h 1970229"/>
              <a:gd name="connsiteX24" fmla="*/ 946826 w 2638719"/>
              <a:gd name="connsiteY24" fmla="*/ 1386570 h 1970229"/>
              <a:gd name="connsiteX25" fmla="*/ 907915 w 2638719"/>
              <a:gd name="connsiteY25" fmla="*/ 1373599 h 1970229"/>
              <a:gd name="connsiteX26" fmla="*/ 862519 w 2638719"/>
              <a:gd name="connsiteY26" fmla="*/ 1354144 h 1970229"/>
              <a:gd name="connsiteX27" fmla="*/ 817124 w 2638719"/>
              <a:gd name="connsiteY27" fmla="*/ 1334689 h 1970229"/>
              <a:gd name="connsiteX28" fmla="*/ 797668 w 2638719"/>
              <a:gd name="connsiteY28" fmla="*/ 1321718 h 1970229"/>
              <a:gd name="connsiteX29" fmla="*/ 758758 w 2638719"/>
              <a:gd name="connsiteY29" fmla="*/ 1315233 h 1970229"/>
              <a:gd name="connsiteX30" fmla="*/ 680936 w 2638719"/>
              <a:gd name="connsiteY30" fmla="*/ 1269838 h 1970229"/>
              <a:gd name="connsiteX31" fmla="*/ 648511 w 2638719"/>
              <a:gd name="connsiteY31" fmla="*/ 1250382 h 1970229"/>
              <a:gd name="connsiteX32" fmla="*/ 616085 w 2638719"/>
              <a:gd name="connsiteY32" fmla="*/ 1211472 h 1970229"/>
              <a:gd name="connsiteX33" fmla="*/ 577175 w 2638719"/>
              <a:gd name="connsiteY33" fmla="*/ 1198501 h 1970229"/>
              <a:gd name="connsiteX34" fmla="*/ 557719 w 2638719"/>
              <a:gd name="connsiteY34" fmla="*/ 1166076 h 1970229"/>
              <a:gd name="connsiteX35" fmla="*/ 538264 w 2638719"/>
              <a:gd name="connsiteY35" fmla="*/ 1159591 h 1970229"/>
              <a:gd name="connsiteX36" fmla="*/ 505839 w 2638719"/>
              <a:gd name="connsiteY36" fmla="*/ 1133650 h 1970229"/>
              <a:gd name="connsiteX37" fmla="*/ 492868 w 2638719"/>
              <a:gd name="connsiteY37" fmla="*/ 1120680 h 1970229"/>
              <a:gd name="connsiteX38" fmla="*/ 473413 w 2638719"/>
              <a:gd name="connsiteY38" fmla="*/ 1114195 h 1970229"/>
              <a:gd name="connsiteX39" fmla="*/ 447473 w 2638719"/>
              <a:gd name="connsiteY39" fmla="*/ 1068799 h 1970229"/>
              <a:gd name="connsiteX40" fmla="*/ 428017 w 2638719"/>
              <a:gd name="connsiteY40" fmla="*/ 1049344 h 1970229"/>
              <a:gd name="connsiteX41" fmla="*/ 402077 w 2638719"/>
              <a:gd name="connsiteY41" fmla="*/ 990978 h 1970229"/>
              <a:gd name="connsiteX42" fmla="*/ 382622 w 2638719"/>
              <a:gd name="connsiteY42" fmla="*/ 971523 h 1970229"/>
              <a:gd name="connsiteX43" fmla="*/ 376136 w 2638719"/>
              <a:gd name="connsiteY43" fmla="*/ 945582 h 1970229"/>
              <a:gd name="connsiteX44" fmla="*/ 363166 w 2638719"/>
              <a:gd name="connsiteY44" fmla="*/ 926127 h 1970229"/>
              <a:gd name="connsiteX45" fmla="*/ 350196 w 2638719"/>
              <a:gd name="connsiteY45" fmla="*/ 835335 h 1970229"/>
              <a:gd name="connsiteX46" fmla="*/ 356681 w 2638719"/>
              <a:gd name="connsiteY46" fmla="*/ 718604 h 1970229"/>
              <a:gd name="connsiteX47" fmla="*/ 408562 w 2638719"/>
              <a:gd name="connsiteY47" fmla="*/ 640782 h 1970229"/>
              <a:gd name="connsiteX48" fmla="*/ 434502 w 2638719"/>
              <a:gd name="connsiteY48" fmla="*/ 627812 h 1970229"/>
              <a:gd name="connsiteX49" fmla="*/ 518809 w 2638719"/>
              <a:gd name="connsiteY49" fmla="*/ 569446 h 1970229"/>
              <a:gd name="connsiteX50" fmla="*/ 570690 w 2638719"/>
              <a:gd name="connsiteY50" fmla="*/ 562961 h 1970229"/>
              <a:gd name="connsiteX51" fmla="*/ 739302 w 2638719"/>
              <a:gd name="connsiteY51" fmla="*/ 569446 h 1970229"/>
              <a:gd name="connsiteX52" fmla="*/ 771728 w 2638719"/>
              <a:gd name="connsiteY52" fmla="*/ 582416 h 1970229"/>
              <a:gd name="connsiteX53" fmla="*/ 791183 w 2638719"/>
              <a:gd name="connsiteY53" fmla="*/ 588901 h 1970229"/>
              <a:gd name="connsiteX54" fmla="*/ 830094 w 2638719"/>
              <a:gd name="connsiteY54" fmla="*/ 608357 h 1970229"/>
              <a:gd name="connsiteX55" fmla="*/ 849549 w 2638719"/>
              <a:gd name="connsiteY55" fmla="*/ 634297 h 1970229"/>
              <a:gd name="connsiteX56" fmla="*/ 901430 w 2638719"/>
              <a:gd name="connsiteY56" fmla="*/ 673208 h 1970229"/>
              <a:gd name="connsiteX57" fmla="*/ 927371 w 2638719"/>
              <a:gd name="connsiteY57" fmla="*/ 692663 h 1970229"/>
              <a:gd name="connsiteX58" fmla="*/ 946826 w 2638719"/>
              <a:gd name="connsiteY58" fmla="*/ 712118 h 1970229"/>
              <a:gd name="connsiteX59" fmla="*/ 966281 w 2638719"/>
              <a:gd name="connsiteY59" fmla="*/ 718604 h 1970229"/>
              <a:gd name="connsiteX60" fmla="*/ 985736 w 2638719"/>
              <a:gd name="connsiteY60" fmla="*/ 731574 h 1970229"/>
              <a:gd name="connsiteX61" fmla="*/ 1005192 w 2638719"/>
              <a:gd name="connsiteY61" fmla="*/ 763999 h 1970229"/>
              <a:gd name="connsiteX62" fmla="*/ 1057073 w 2638719"/>
              <a:gd name="connsiteY62" fmla="*/ 802910 h 1970229"/>
              <a:gd name="connsiteX63" fmla="*/ 1115439 w 2638719"/>
              <a:gd name="connsiteY63" fmla="*/ 841821 h 1970229"/>
              <a:gd name="connsiteX64" fmla="*/ 1134894 w 2638719"/>
              <a:gd name="connsiteY64" fmla="*/ 867761 h 1970229"/>
              <a:gd name="connsiteX65" fmla="*/ 1186775 w 2638719"/>
              <a:gd name="connsiteY65" fmla="*/ 906672 h 1970229"/>
              <a:gd name="connsiteX66" fmla="*/ 1225685 w 2638719"/>
              <a:gd name="connsiteY66" fmla="*/ 919642 h 1970229"/>
              <a:gd name="connsiteX67" fmla="*/ 1264596 w 2638719"/>
              <a:gd name="connsiteY67" fmla="*/ 952067 h 1970229"/>
              <a:gd name="connsiteX68" fmla="*/ 1290536 w 2638719"/>
              <a:gd name="connsiteY68" fmla="*/ 965038 h 1970229"/>
              <a:gd name="connsiteX69" fmla="*/ 1309992 w 2638719"/>
              <a:gd name="connsiteY69" fmla="*/ 978008 h 1970229"/>
              <a:gd name="connsiteX70" fmla="*/ 1329447 w 2638719"/>
              <a:gd name="connsiteY70" fmla="*/ 984493 h 1970229"/>
              <a:gd name="connsiteX71" fmla="*/ 1400783 w 2638719"/>
              <a:gd name="connsiteY71" fmla="*/ 1003948 h 1970229"/>
              <a:gd name="connsiteX72" fmla="*/ 1426724 w 2638719"/>
              <a:gd name="connsiteY72" fmla="*/ 1016918 h 1970229"/>
              <a:gd name="connsiteX73" fmla="*/ 1536971 w 2638719"/>
              <a:gd name="connsiteY73" fmla="*/ 1029889 h 1970229"/>
              <a:gd name="connsiteX74" fmla="*/ 1601822 w 2638719"/>
              <a:gd name="connsiteY74" fmla="*/ 1049344 h 1970229"/>
              <a:gd name="connsiteX75" fmla="*/ 1627762 w 2638719"/>
              <a:gd name="connsiteY75" fmla="*/ 1062314 h 1970229"/>
              <a:gd name="connsiteX76" fmla="*/ 1692613 w 2638719"/>
              <a:gd name="connsiteY76" fmla="*/ 1068799 h 1970229"/>
              <a:gd name="connsiteX77" fmla="*/ 1835285 w 2638719"/>
              <a:gd name="connsiteY77" fmla="*/ 1088255 h 1970229"/>
              <a:gd name="connsiteX78" fmla="*/ 2016868 w 2638719"/>
              <a:gd name="connsiteY78" fmla="*/ 1075284 h 1970229"/>
              <a:gd name="connsiteX79" fmla="*/ 2042809 w 2638719"/>
              <a:gd name="connsiteY79" fmla="*/ 1029889 h 1970229"/>
              <a:gd name="connsiteX80" fmla="*/ 2075234 w 2638719"/>
              <a:gd name="connsiteY80" fmla="*/ 984493 h 1970229"/>
              <a:gd name="connsiteX81" fmla="*/ 2081719 w 2638719"/>
              <a:gd name="connsiteY81" fmla="*/ 945582 h 1970229"/>
              <a:gd name="connsiteX82" fmla="*/ 2081719 w 2638719"/>
              <a:gd name="connsiteY82" fmla="*/ 738059 h 1970229"/>
              <a:gd name="connsiteX83" fmla="*/ 2062264 w 2638719"/>
              <a:gd name="connsiteY83" fmla="*/ 705633 h 1970229"/>
              <a:gd name="connsiteX84" fmla="*/ 2049294 w 2638719"/>
              <a:gd name="connsiteY84" fmla="*/ 686178 h 1970229"/>
              <a:gd name="connsiteX85" fmla="*/ 2023353 w 2638719"/>
              <a:gd name="connsiteY85" fmla="*/ 679693 h 1970229"/>
              <a:gd name="connsiteX86" fmla="*/ 2003898 w 2638719"/>
              <a:gd name="connsiteY86" fmla="*/ 673208 h 1970229"/>
              <a:gd name="connsiteX87" fmla="*/ 1984443 w 2638719"/>
              <a:gd name="connsiteY87" fmla="*/ 653752 h 1970229"/>
              <a:gd name="connsiteX88" fmla="*/ 1919592 w 2638719"/>
              <a:gd name="connsiteY88" fmla="*/ 627812 h 1970229"/>
              <a:gd name="connsiteX89" fmla="*/ 1867711 w 2638719"/>
              <a:gd name="connsiteY89" fmla="*/ 614842 h 1970229"/>
              <a:gd name="connsiteX90" fmla="*/ 1498060 w 2638719"/>
              <a:gd name="connsiteY90" fmla="*/ 608357 h 1970229"/>
              <a:gd name="connsiteX91" fmla="*/ 1459149 w 2638719"/>
              <a:gd name="connsiteY91" fmla="*/ 595387 h 1970229"/>
              <a:gd name="connsiteX92" fmla="*/ 1426724 w 2638719"/>
              <a:gd name="connsiteY92" fmla="*/ 588901 h 1970229"/>
              <a:gd name="connsiteX93" fmla="*/ 1348902 w 2638719"/>
              <a:gd name="connsiteY93" fmla="*/ 543506 h 1970229"/>
              <a:gd name="connsiteX94" fmla="*/ 1303507 w 2638719"/>
              <a:gd name="connsiteY94" fmla="*/ 524050 h 1970229"/>
              <a:gd name="connsiteX95" fmla="*/ 1271081 w 2638719"/>
              <a:gd name="connsiteY95" fmla="*/ 511080 h 1970229"/>
              <a:gd name="connsiteX96" fmla="*/ 1238656 w 2638719"/>
              <a:gd name="connsiteY96" fmla="*/ 504595 h 1970229"/>
              <a:gd name="connsiteX97" fmla="*/ 1212715 w 2638719"/>
              <a:gd name="connsiteY97" fmla="*/ 498110 h 1970229"/>
              <a:gd name="connsiteX98" fmla="*/ 1167319 w 2638719"/>
              <a:gd name="connsiteY98" fmla="*/ 478655 h 1970229"/>
              <a:gd name="connsiteX99" fmla="*/ 1147864 w 2638719"/>
              <a:gd name="connsiteY99" fmla="*/ 465684 h 1970229"/>
              <a:gd name="connsiteX100" fmla="*/ 1128409 w 2638719"/>
              <a:gd name="connsiteY100" fmla="*/ 459199 h 1970229"/>
              <a:gd name="connsiteX101" fmla="*/ 1095983 w 2638719"/>
              <a:gd name="connsiteY101" fmla="*/ 420289 h 1970229"/>
              <a:gd name="connsiteX102" fmla="*/ 1037617 w 2638719"/>
              <a:gd name="connsiteY102" fmla="*/ 355438 h 1970229"/>
              <a:gd name="connsiteX103" fmla="*/ 1018162 w 2638719"/>
              <a:gd name="connsiteY103" fmla="*/ 310042 h 1970229"/>
              <a:gd name="connsiteX104" fmla="*/ 1011677 w 2638719"/>
              <a:gd name="connsiteY104" fmla="*/ 290587 h 1970229"/>
              <a:gd name="connsiteX105" fmla="*/ 998707 w 2638719"/>
              <a:gd name="connsiteY105" fmla="*/ 277616 h 1970229"/>
              <a:gd name="connsiteX106" fmla="*/ 985736 w 2638719"/>
              <a:gd name="connsiteY106" fmla="*/ 180340 h 1970229"/>
              <a:gd name="connsiteX107" fmla="*/ 972766 w 2638719"/>
              <a:gd name="connsiteY107" fmla="*/ 154399 h 1970229"/>
              <a:gd name="connsiteX108" fmla="*/ 979251 w 2638719"/>
              <a:gd name="connsiteY108" fmla="*/ 89548 h 1970229"/>
              <a:gd name="connsiteX109" fmla="*/ 1005192 w 2638719"/>
              <a:gd name="connsiteY109" fmla="*/ 70093 h 1970229"/>
              <a:gd name="connsiteX110" fmla="*/ 1095983 w 2638719"/>
              <a:gd name="connsiteY110" fmla="*/ 44152 h 1970229"/>
              <a:gd name="connsiteX111" fmla="*/ 1309992 w 2638719"/>
              <a:gd name="connsiteY111" fmla="*/ 57123 h 1970229"/>
              <a:gd name="connsiteX112" fmla="*/ 1361873 w 2638719"/>
              <a:gd name="connsiteY112" fmla="*/ 76578 h 1970229"/>
              <a:gd name="connsiteX113" fmla="*/ 1400783 w 2638719"/>
              <a:gd name="connsiteY113" fmla="*/ 83063 h 1970229"/>
              <a:gd name="connsiteX114" fmla="*/ 1446179 w 2638719"/>
              <a:gd name="connsiteY114" fmla="*/ 96033 h 1970229"/>
              <a:gd name="connsiteX115" fmla="*/ 1465634 w 2638719"/>
              <a:gd name="connsiteY115" fmla="*/ 102518 h 1970229"/>
              <a:gd name="connsiteX116" fmla="*/ 1511030 w 2638719"/>
              <a:gd name="connsiteY116" fmla="*/ 109004 h 1970229"/>
              <a:gd name="connsiteX117" fmla="*/ 1673158 w 2638719"/>
              <a:gd name="connsiteY117" fmla="*/ 128459 h 1970229"/>
              <a:gd name="connsiteX118" fmla="*/ 1861226 w 2638719"/>
              <a:gd name="connsiteY118" fmla="*/ 115489 h 1970229"/>
              <a:gd name="connsiteX119" fmla="*/ 1880681 w 2638719"/>
              <a:gd name="connsiteY119" fmla="*/ 109004 h 1970229"/>
              <a:gd name="connsiteX120" fmla="*/ 1913107 w 2638719"/>
              <a:gd name="connsiteY120" fmla="*/ 89548 h 1970229"/>
              <a:gd name="connsiteX121" fmla="*/ 1958502 w 2638719"/>
              <a:gd name="connsiteY121" fmla="*/ 70093 h 1970229"/>
              <a:gd name="connsiteX122" fmla="*/ 1990928 w 2638719"/>
              <a:gd name="connsiteY122" fmla="*/ 50638 h 1970229"/>
              <a:gd name="connsiteX123" fmla="*/ 2042809 w 2638719"/>
              <a:gd name="connsiteY123" fmla="*/ 37667 h 1970229"/>
              <a:gd name="connsiteX124" fmla="*/ 2062264 w 2638719"/>
              <a:gd name="connsiteY124" fmla="*/ 18212 h 1970229"/>
              <a:gd name="connsiteX125" fmla="*/ 2230877 w 2638719"/>
              <a:gd name="connsiteY125" fmla="*/ 11727 h 1970229"/>
              <a:gd name="connsiteX126" fmla="*/ 2263302 w 2638719"/>
              <a:gd name="connsiteY126" fmla="*/ 37667 h 1970229"/>
              <a:gd name="connsiteX127" fmla="*/ 2295728 w 2638719"/>
              <a:gd name="connsiteY127" fmla="*/ 57123 h 1970229"/>
              <a:gd name="connsiteX128" fmla="*/ 2321668 w 2638719"/>
              <a:gd name="connsiteY128" fmla="*/ 83063 h 1970229"/>
              <a:gd name="connsiteX129" fmla="*/ 2373549 w 2638719"/>
              <a:gd name="connsiteY129" fmla="*/ 128459 h 1970229"/>
              <a:gd name="connsiteX130" fmla="*/ 2393005 w 2638719"/>
              <a:gd name="connsiteY130" fmla="*/ 160884 h 1970229"/>
              <a:gd name="connsiteX131" fmla="*/ 2412460 w 2638719"/>
              <a:gd name="connsiteY131" fmla="*/ 186825 h 1970229"/>
              <a:gd name="connsiteX132" fmla="*/ 2451371 w 2638719"/>
              <a:gd name="connsiteY132" fmla="*/ 258161 h 1970229"/>
              <a:gd name="connsiteX133" fmla="*/ 2470826 w 2638719"/>
              <a:gd name="connsiteY133" fmla="*/ 323012 h 1970229"/>
              <a:gd name="connsiteX134" fmla="*/ 2477311 w 2638719"/>
              <a:gd name="connsiteY134" fmla="*/ 342467 h 1970229"/>
              <a:gd name="connsiteX135" fmla="*/ 2483796 w 2638719"/>
              <a:gd name="connsiteY135" fmla="*/ 368408 h 1970229"/>
              <a:gd name="connsiteX136" fmla="*/ 2496766 w 2638719"/>
              <a:gd name="connsiteY136" fmla="*/ 387863 h 1970229"/>
              <a:gd name="connsiteX137" fmla="*/ 2516222 w 2638719"/>
              <a:gd name="connsiteY137" fmla="*/ 504595 h 1970229"/>
              <a:gd name="connsiteX138" fmla="*/ 2535677 w 2638719"/>
              <a:gd name="connsiteY138" fmla="*/ 569446 h 1970229"/>
              <a:gd name="connsiteX139" fmla="*/ 2548647 w 2638719"/>
              <a:gd name="connsiteY139" fmla="*/ 634297 h 1970229"/>
              <a:gd name="connsiteX140" fmla="*/ 2561617 w 2638719"/>
              <a:gd name="connsiteY140" fmla="*/ 653752 h 1970229"/>
              <a:gd name="connsiteX141" fmla="*/ 2568102 w 2638719"/>
              <a:gd name="connsiteY141" fmla="*/ 679693 h 1970229"/>
              <a:gd name="connsiteX142" fmla="*/ 2581073 w 2638719"/>
              <a:gd name="connsiteY142" fmla="*/ 712118 h 1970229"/>
              <a:gd name="connsiteX143" fmla="*/ 2594043 w 2638719"/>
              <a:gd name="connsiteY143" fmla="*/ 763999 h 1970229"/>
              <a:gd name="connsiteX144" fmla="*/ 2607013 w 2638719"/>
              <a:gd name="connsiteY144" fmla="*/ 997463 h 1970229"/>
              <a:gd name="connsiteX145" fmla="*/ 2613498 w 2638719"/>
              <a:gd name="connsiteY145" fmla="*/ 1042859 h 1970229"/>
              <a:gd name="connsiteX146" fmla="*/ 2626468 w 2638719"/>
              <a:gd name="connsiteY146" fmla="*/ 1088255 h 1970229"/>
              <a:gd name="connsiteX147" fmla="*/ 2619983 w 2638719"/>
              <a:gd name="connsiteY147" fmla="*/ 1633004 h 1970229"/>
              <a:gd name="connsiteX148" fmla="*/ 2600528 w 2638719"/>
              <a:gd name="connsiteY148" fmla="*/ 1678399 h 1970229"/>
              <a:gd name="connsiteX149" fmla="*/ 2594043 w 2638719"/>
              <a:gd name="connsiteY149" fmla="*/ 1697855 h 1970229"/>
              <a:gd name="connsiteX150" fmla="*/ 2587558 w 2638719"/>
              <a:gd name="connsiteY150" fmla="*/ 1723795 h 1970229"/>
              <a:gd name="connsiteX151" fmla="*/ 2574588 w 2638719"/>
              <a:gd name="connsiteY151" fmla="*/ 1743250 h 1970229"/>
              <a:gd name="connsiteX152" fmla="*/ 2568102 w 2638719"/>
              <a:gd name="connsiteY152" fmla="*/ 1762706 h 1970229"/>
              <a:gd name="connsiteX153" fmla="*/ 2555132 w 2638719"/>
              <a:gd name="connsiteY153" fmla="*/ 1788646 h 1970229"/>
              <a:gd name="connsiteX154" fmla="*/ 2548647 w 2638719"/>
              <a:gd name="connsiteY154" fmla="*/ 1808101 h 1970229"/>
              <a:gd name="connsiteX155" fmla="*/ 2529192 w 2638719"/>
              <a:gd name="connsiteY155" fmla="*/ 1827557 h 1970229"/>
              <a:gd name="connsiteX156" fmla="*/ 2509736 w 2638719"/>
              <a:gd name="connsiteY156" fmla="*/ 1872952 h 1970229"/>
              <a:gd name="connsiteX157" fmla="*/ 2490281 w 2638719"/>
              <a:gd name="connsiteY157" fmla="*/ 1879438 h 1970229"/>
              <a:gd name="connsiteX158" fmla="*/ 2438400 w 2638719"/>
              <a:gd name="connsiteY158" fmla="*/ 1937804 h 1970229"/>
              <a:gd name="connsiteX159" fmla="*/ 2418945 w 2638719"/>
              <a:gd name="connsiteY159" fmla="*/ 1944289 h 1970229"/>
              <a:gd name="connsiteX160" fmla="*/ 2380034 w 2638719"/>
              <a:gd name="connsiteY160" fmla="*/ 1970229 h 1970229"/>
              <a:gd name="connsiteX161" fmla="*/ 1738009 w 2638719"/>
              <a:gd name="connsiteY161" fmla="*/ 1970229 h 1970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2638719" h="1970229">
                <a:moveTo>
                  <a:pt x="0" y="1847012"/>
                </a:moveTo>
                <a:cubicBezTo>
                  <a:pt x="56204" y="1849174"/>
                  <a:pt x="112484" y="1849876"/>
                  <a:pt x="168613" y="1853497"/>
                </a:cubicBezTo>
                <a:cubicBezTo>
                  <a:pt x="204622" y="1855820"/>
                  <a:pt x="202765" y="1864984"/>
                  <a:pt x="239949" y="1872952"/>
                </a:cubicBezTo>
                <a:cubicBezTo>
                  <a:pt x="256990" y="1876604"/>
                  <a:pt x="274577" y="1876973"/>
                  <a:pt x="291830" y="1879438"/>
                </a:cubicBezTo>
                <a:cubicBezTo>
                  <a:pt x="386361" y="1892943"/>
                  <a:pt x="261055" y="1877651"/>
                  <a:pt x="395592" y="1898893"/>
                </a:cubicBezTo>
                <a:cubicBezTo>
                  <a:pt x="414928" y="1901946"/>
                  <a:pt x="434503" y="1903216"/>
                  <a:pt x="453958" y="1905378"/>
                </a:cubicBezTo>
                <a:cubicBezTo>
                  <a:pt x="614653" y="1945551"/>
                  <a:pt x="546740" y="1933347"/>
                  <a:pt x="869005" y="1911863"/>
                </a:cubicBezTo>
                <a:cubicBezTo>
                  <a:pt x="879789" y="1911144"/>
                  <a:pt x="885561" y="1897770"/>
                  <a:pt x="894945" y="1892408"/>
                </a:cubicBezTo>
                <a:cubicBezTo>
                  <a:pt x="900880" y="1889016"/>
                  <a:pt x="907915" y="1888085"/>
                  <a:pt x="914400" y="1885923"/>
                </a:cubicBezTo>
                <a:cubicBezTo>
                  <a:pt x="944664" y="1840527"/>
                  <a:pt x="927371" y="1855659"/>
                  <a:pt x="959796" y="1834042"/>
                </a:cubicBezTo>
                <a:cubicBezTo>
                  <a:pt x="966281" y="1823233"/>
                  <a:pt x="973129" y="1812635"/>
                  <a:pt x="979251" y="1801616"/>
                </a:cubicBezTo>
                <a:cubicBezTo>
                  <a:pt x="1006673" y="1752257"/>
                  <a:pt x="978019" y="1796980"/>
                  <a:pt x="1005192" y="1756221"/>
                </a:cubicBezTo>
                <a:cubicBezTo>
                  <a:pt x="1019912" y="1712059"/>
                  <a:pt x="1001384" y="1766377"/>
                  <a:pt x="1024647" y="1704340"/>
                </a:cubicBezTo>
                <a:cubicBezTo>
                  <a:pt x="1027047" y="1697939"/>
                  <a:pt x="1027340" y="1690572"/>
                  <a:pt x="1031132" y="1684884"/>
                </a:cubicBezTo>
                <a:cubicBezTo>
                  <a:pt x="1036219" y="1677253"/>
                  <a:pt x="1044103" y="1671914"/>
                  <a:pt x="1050588" y="1665429"/>
                </a:cubicBezTo>
                <a:cubicBezTo>
                  <a:pt x="1052750" y="1656782"/>
                  <a:pt x="1053087" y="1647461"/>
                  <a:pt x="1057073" y="1639489"/>
                </a:cubicBezTo>
                <a:cubicBezTo>
                  <a:pt x="1059807" y="1634020"/>
                  <a:pt x="1068286" y="1632374"/>
                  <a:pt x="1070043" y="1626518"/>
                </a:cubicBezTo>
                <a:cubicBezTo>
                  <a:pt x="1075051" y="1609825"/>
                  <a:pt x="1074366" y="1591931"/>
                  <a:pt x="1076528" y="1574638"/>
                </a:cubicBezTo>
                <a:cubicBezTo>
                  <a:pt x="1072205" y="1546536"/>
                  <a:pt x="1068798" y="1518277"/>
                  <a:pt x="1063558" y="1490331"/>
                </a:cubicBezTo>
                <a:cubicBezTo>
                  <a:pt x="1062298" y="1483612"/>
                  <a:pt x="1061907" y="1475710"/>
                  <a:pt x="1057073" y="1470876"/>
                </a:cubicBezTo>
                <a:cubicBezTo>
                  <a:pt x="1052239" y="1466042"/>
                  <a:pt x="1044102" y="1466553"/>
                  <a:pt x="1037617" y="1464391"/>
                </a:cubicBezTo>
                <a:cubicBezTo>
                  <a:pt x="1031132" y="1460068"/>
                  <a:pt x="1024149" y="1456411"/>
                  <a:pt x="1018162" y="1451421"/>
                </a:cubicBezTo>
                <a:cubicBezTo>
                  <a:pt x="1011116" y="1445549"/>
                  <a:pt x="1006170" y="1437296"/>
                  <a:pt x="998707" y="1431965"/>
                </a:cubicBezTo>
                <a:cubicBezTo>
                  <a:pt x="990840" y="1426346"/>
                  <a:pt x="981413" y="1423318"/>
                  <a:pt x="972766" y="1418995"/>
                </a:cubicBezTo>
                <a:cubicBezTo>
                  <a:pt x="964119" y="1408187"/>
                  <a:pt x="958165" y="1394508"/>
                  <a:pt x="946826" y="1386570"/>
                </a:cubicBezTo>
                <a:cubicBezTo>
                  <a:pt x="935625" y="1378730"/>
                  <a:pt x="907915" y="1373599"/>
                  <a:pt x="907915" y="1373599"/>
                </a:cubicBezTo>
                <a:cubicBezTo>
                  <a:pt x="859073" y="1341038"/>
                  <a:pt x="921147" y="1379270"/>
                  <a:pt x="862519" y="1354144"/>
                </a:cubicBezTo>
                <a:cubicBezTo>
                  <a:pt x="799817" y="1327272"/>
                  <a:pt x="891600" y="1353308"/>
                  <a:pt x="817124" y="1334689"/>
                </a:cubicBezTo>
                <a:cubicBezTo>
                  <a:pt x="810639" y="1330365"/>
                  <a:pt x="805062" y="1324183"/>
                  <a:pt x="797668" y="1321718"/>
                </a:cubicBezTo>
                <a:cubicBezTo>
                  <a:pt x="785194" y="1317560"/>
                  <a:pt x="770519" y="1321113"/>
                  <a:pt x="758758" y="1315233"/>
                </a:cubicBezTo>
                <a:cubicBezTo>
                  <a:pt x="640738" y="1256224"/>
                  <a:pt x="752179" y="1287648"/>
                  <a:pt x="680936" y="1269838"/>
                </a:cubicBezTo>
                <a:cubicBezTo>
                  <a:pt x="670128" y="1263353"/>
                  <a:pt x="658081" y="1258585"/>
                  <a:pt x="648511" y="1250382"/>
                </a:cubicBezTo>
                <a:cubicBezTo>
                  <a:pt x="623228" y="1228711"/>
                  <a:pt x="649554" y="1230066"/>
                  <a:pt x="616085" y="1211472"/>
                </a:cubicBezTo>
                <a:cubicBezTo>
                  <a:pt x="604134" y="1204832"/>
                  <a:pt x="577175" y="1198501"/>
                  <a:pt x="577175" y="1198501"/>
                </a:cubicBezTo>
                <a:cubicBezTo>
                  <a:pt x="570690" y="1187693"/>
                  <a:pt x="566632" y="1174989"/>
                  <a:pt x="557719" y="1166076"/>
                </a:cubicBezTo>
                <a:cubicBezTo>
                  <a:pt x="552885" y="1161242"/>
                  <a:pt x="543602" y="1163861"/>
                  <a:pt x="538264" y="1159591"/>
                </a:cubicBezTo>
                <a:cubicBezTo>
                  <a:pt x="496360" y="1126066"/>
                  <a:pt x="554739" y="1149950"/>
                  <a:pt x="505839" y="1133650"/>
                </a:cubicBezTo>
                <a:cubicBezTo>
                  <a:pt x="501515" y="1129327"/>
                  <a:pt x="498111" y="1123826"/>
                  <a:pt x="492868" y="1120680"/>
                </a:cubicBezTo>
                <a:cubicBezTo>
                  <a:pt x="487006" y="1117163"/>
                  <a:pt x="478751" y="1118465"/>
                  <a:pt x="473413" y="1114195"/>
                </a:cubicBezTo>
                <a:cubicBezTo>
                  <a:pt x="463200" y="1106025"/>
                  <a:pt x="453857" y="1077736"/>
                  <a:pt x="447473" y="1068799"/>
                </a:cubicBezTo>
                <a:cubicBezTo>
                  <a:pt x="442142" y="1061336"/>
                  <a:pt x="434502" y="1055829"/>
                  <a:pt x="428017" y="1049344"/>
                </a:cubicBezTo>
                <a:cubicBezTo>
                  <a:pt x="418591" y="1021066"/>
                  <a:pt x="419205" y="1011532"/>
                  <a:pt x="402077" y="990978"/>
                </a:cubicBezTo>
                <a:cubicBezTo>
                  <a:pt x="396206" y="983933"/>
                  <a:pt x="389107" y="978008"/>
                  <a:pt x="382622" y="971523"/>
                </a:cubicBezTo>
                <a:cubicBezTo>
                  <a:pt x="380460" y="962876"/>
                  <a:pt x="379647" y="953774"/>
                  <a:pt x="376136" y="945582"/>
                </a:cubicBezTo>
                <a:cubicBezTo>
                  <a:pt x="373066" y="938418"/>
                  <a:pt x="365903" y="933425"/>
                  <a:pt x="363166" y="926127"/>
                </a:cubicBezTo>
                <a:cubicBezTo>
                  <a:pt x="356646" y="908739"/>
                  <a:pt x="351143" y="843862"/>
                  <a:pt x="350196" y="835335"/>
                </a:cubicBezTo>
                <a:cubicBezTo>
                  <a:pt x="352358" y="796425"/>
                  <a:pt x="350274" y="757044"/>
                  <a:pt x="356681" y="718604"/>
                </a:cubicBezTo>
                <a:cubicBezTo>
                  <a:pt x="360371" y="696461"/>
                  <a:pt x="393998" y="653728"/>
                  <a:pt x="408562" y="640782"/>
                </a:cubicBezTo>
                <a:cubicBezTo>
                  <a:pt x="415787" y="634359"/>
                  <a:pt x="426458" y="633174"/>
                  <a:pt x="434502" y="627812"/>
                </a:cubicBezTo>
                <a:cubicBezTo>
                  <a:pt x="439687" y="624355"/>
                  <a:pt x="500954" y="574940"/>
                  <a:pt x="518809" y="569446"/>
                </a:cubicBezTo>
                <a:cubicBezTo>
                  <a:pt x="535467" y="564321"/>
                  <a:pt x="553396" y="565123"/>
                  <a:pt x="570690" y="562961"/>
                </a:cubicBezTo>
                <a:cubicBezTo>
                  <a:pt x="626894" y="565123"/>
                  <a:pt x="683318" y="564028"/>
                  <a:pt x="739302" y="569446"/>
                </a:cubicBezTo>
                <a:cubicBezTo>
                  <a:pt x="750889" y="570567"/>
                  <a:pt x="760828" y="578329"/>
                  <a:pt x="771728" y="582416"/>
                </a:cubicBezTo>
                <a:cubicBezTo>
                  <a:pt x="778129" y="584816"/>
                  <a:pt x="784698" y="586739"/>
                  <a:pt x="791183" y="588901"/>
                </a:cubicBezTo>
                <a:cubicBezTo>
                  <a:pt x="845973" y="643695"/>
                  <a:pt x="746445" y="548609"/>
                  <a:pt x="830094" y="608357"/>
                </a:cubicBezTo>
                <a:cubicBezTo>
                  <a:pt x="838889" y="614639"/>
                  <a:pt x="842368" y="626219"/>
                  <a:pt x="849549" y="634297"/>
                </a:cubicBezTo>
                <a:cubicBezTo>
                  <a:pt x="880926" y="669596"/>
                  <a:pt x="870105" y="662766"/>
                  <a:pt x="901430" y="673208"/>
                </a:cubicBezTo>
                <a:cubicBezTo>
                  <a:pt x="910077" y="679693"/>
                  <a:pt x="919164" y="685629"/>
                  <a:pt x="927371" y="692663"/>
                </a:cubicBezTo>
                <a:cubicBezTo>
                  <a:pt x="934334" y="698631"/>
                  <a:pt x="939195" y="707031"/>
                  <a:pt x="946826" y="712118"/>
                </a:cubicBezTo>
                <a:cubicBezTo>
                  <a:pt x="952514" y="715910"/>
                  <a:pt x="960167" y="715547"/>
                  <a:pt x="966281" y="718604"/>
                </a:cubicBezTo>
                <a:cubicBezTo>
                  <a:pt x="973252" y="722090"/>
                  <a:pt x="979251" y="727251"/>
                  <a:pt x="985736" y="731574"/>
                </a:cubicBezTo>
                <a:cubicBezTo>
                  <a:pt x="992221" y="742382"/>
                  <a:pt x="996279" y="755086"/>
                  <a:pt x="1005192" y="763999"/>
                </a:cubicBezTo>
                <a:cubicBezTo>
                  <a:pt x="1020478" y="779285"/>
                  <a:pt x="1038536" y="791788"/>
                  <a:pt x="1057073" y="802910"/>
                </a:cubicBezTo>
                <a:cubicBezTo>
                  <a:pt x="1072511" y="812173"/>
                  <a:pt x="1101929" y="828311"/>
                  <a:pt x="1115439" y="841821"/>
                </a:cubicBezTo>
                <a:cubicBezTo>
                  <a:pt x="1123082" y="849464"/>
                  <a:pt x="1127251" y="860118"/>
                  <a:pt x="1134894" y="867761"/>
                </a:cubicBezTo>
                <a:cubicBezTo>
                  <a:pt x="1137539" y="870406"/>
                  <a:pt x="1175999" y="901883"/>
                  <a:pt x="1186775" y="906672"/>
                </a:cubicBezTo>
                <a:cubicBezTo>
                  <a:pt x="1199268" y="912225"/>
                  <a:pt x="1212715" y="915319"/>
                  <a:pt x="1225685" y="919642"/>
                </a:cubicBezTo>
                <a:cubicBezTo>
                  <a:pt x="1238655" y="930450"/>
                  <a:pt x="1250765" y="942385"/>
                  <a:pt x="1264596" y="952067"/>
                </a:cubicBezTo>
                <a:cubicBezTo>
                  <a:pt x="1272516" y="957611"/>
                  <a:pt x="1282142" y="960242"/>
                  <a:pt x="1290536" y="965038"/>
                </a:cubicBezTo>
                <a:cubicBezTo>
                  <a:pt x="1297303" y="968905"/>
                  <a:pt x="1303021" y="974522"/>
                  <a:pt x="1309992" y="978008"/>
                </a:cubicBezTo>
                <a:cubicBezTo>
                  <a:pt x="1316106" y="981065"/>
                  <a:pt x="1323046" y="982093"/>
                  <a:pt x="1329447" y="984493"/>
                </a:cubicBezTo>
                <a:cubicBezTo>
                  <a:pt x="1379437" y="1003239"/>
                  <a:pt x="1344341" y="994541"/>
                  <a:pt x="1400783" y="1003948"/>
                </a:cubicBezTo>
                <a:cubicBezTo>
                  <a:pt x="1409430" y="1008271"/>
                  <a:pt x="1417397" y="1014374"/>
                  <a:pt x="1426724" y="1016918"/>
                </a:cubicBezTo>
                <a:cubicBezTo>
                  <a:pt x="1443332" y="1021448"/>
                  <a:pt x="1528392" y="1029031"/>
                  <a:pt x="1536971" y="1029889"/>
                </a:cubicBezTo>
                <a:cubicBezTo>
                  <a:pt x="1558588" y="1036374"/>
                  <a:pt x="1580568" y="1041753"/>
                  <a:pt x="1601822" y="1049344"/>
                </a:cubicBezTo>
                <a:cubicBezTo>
                  <a:pt x="1610926" y="1052595"/>
                  <a:pt x="1618309" y="1060288"/>
                  <a:pt x="1627762" y="1062314"/>
                </a:cubicBezTo>
                <a:cubicBezTo>
                  <a:pt x="1649005" y="1066866"/>
                  <a:pt x="1671087" y="1065864"/>
                  <a:pt x="1692613" y="1068799"/>
                </a:cubicBezTo>
                <a:cubicBezTo>
                  <a:pt x="1874572" y="1093613"/>
                  <a:pt x="1675941" y="1072321"/>
                  <a:pt x="1835285" y="1088255"/>
                </a:cubicBezTo>
                <a:cubicBezTo>
                  <a:pt x="1895813" y="1083931"/>
                  <a:pt x="1957292" y="1086815"/>
                  <a:pt x="2016868" y="1075284"/>
                </a:cubicBezTo>
                <a:cubicBezTo>
                  <a:pt x="2036372" y="1071509"/>
                  <a:pt x="2035470" y="1042121"/>
                  <a:pt x="2042809" y="1029889"/>
                </a:cubicBezTo>
                <a:cubicBezTo>
                  <a:pt x="2052376" y="1013943"/>
                  <a:pt x="2064426" y="999625"/>
                  <a:pt x="2075234" y="984493"/>
                </a:cubicBezTo>
                <a:cubicBezTo>
                  <a:pt x="2077396" y="971523"/>
                  <a:pt x="2080342" y="958659"/>
                  <a:pt x="2081719" y="945582"/>
                </a:cubicBezTo>
                <a:cubicBezTo>
                  <a:pt x="2088957" y="876820"/>
                  <a:pt x="2093192" y="806898"/>
                  <a:pt x="2081719" y="738059"/>
                </a:cubicBezTo>
                <a:cubicBezTo>
                  <a:pt x="2079647" y="725626"/>
                  <a:pt x="2068944" y="716322"/>
                  <a:pt x="2062264" y="705633"/>
                </a:cubicBezTo>
                <a:cubicBezTo>
                  <a:pt x="2058133" y="699024"/>
                  <a:pt x="2055779" y="690501"/>
                  <a:pt x="2049294" y="686178"/>
                </a:cubicBezTo>
                <a:cubicBezTo>
                  <a:pt x="2041878" y="681234"/>
                  <a:pt x="2031923" y="682142"/>
                  <a:pt x="2023353" y="679693"/>
                </a:cubicBezTo>
                <a:cubicBezTo>
                  <a:pt x="2016780" y="677815"/>
                  <a:pt x="2010383" y="675370"/>
                  <a:pt x="2003898" y="673208"/>
                </a:cubicBezTo>
                <a:cubicBezTo>
                  <a:pt x="1997413" y="666723"/>
                  <a:pt x="1991906" y="659083"/>
                  <a:pt x="1984443" y="653752"/>
                </a:cubicBezTo>
                <a:cubicBezTo>
                  <a:pt x="1969995" y="643432"/>
                  <a:pt x="1934128" y="631446"/>
                  <a:pt x="1919592" y="627812"/>
                </a:cubicBezTo>
                <a:cubicBezTo>
                  <a:pt x="1902298" y="623489"/>
                  <a:pt x="1885518" y="615664"/>
                  <a:pt x="1867711" y="614842"/>
                </a:cubicBezTo>
                <a:cubicBezTo>
                  <a:pt x="1744606" y="609160"/>
                  <a:pt x="1621277" y="610519"/>
                  <a:pt x="1498060" y="608357"/>
                </a:cubicBezTo>
                <a:cubicBezTo>
                  <a:pt x="1485090" y="604034"/>
                  <a:pt x="1472339" y="598984"/>
                  <a:pt x="1459149" y="595387"/>
                </a:cubicBezTo>
                <a:cubicBezTo>
                  <a:pt x="1448515" y="592487"/>
                  <a:pt x="1436023" y="594819"/>
                  <a:pt x="1426724" y="588901"/>
                </a:cubicBezTo>
                <a:cubicBezTo>
                  <a:pt x="1341196" y="534473"/>
                  <a:pt x="1432659" y="557465"/>
                  <a:pt x="1348902" y="543506"/>
                </a:cubicBezTo>
                <a:cubicBezTo>
                  <a:pt x="1303360" y="520733"/>
                  <a:pt x="1341670" y="538361"/>
                  <a:pt x="1303507" y="524050"/>
                </a:cubicBezTo>
                <a:cubicBezTo>
                  <a:pt x="1292607" y="519963"/>
                  <a:pt x="1282231" y="514425"/>
                  <a:pt x="1271081" y="511080"/>
                </a:cubicBezTo>
                <a:cubicBezTo>
                  <a:pt x="1260523" y="507913"/>
                  <a:pt x="1249416" y="506986"/>
                  <a:pt x="1238656" y="504595"/>
                </a:cubicBezTo>
                <a:cubicBezTo>
                  <a:pt x="1229955" y="502662"/>
                  <a:pt x="1221362" y="500272"/>
                  <a:pt x="1212715" y="498110"/>
                </a:cubicBezTo>
                <a:cubicBezTo>
                  <a:pt x="1163868" y="465545"/>
                  <a:pt x="1225952" y="503784"/>
                  <a:pt x="1167319" y="478655"/>
                </a:cubicBezTo>
                <a:cubicBezTo>
                  <a:pt x="1160155" y="475585"/>
                  <a:pt x="1154835" y="469170"/>
                  <a:pt x="1147864" y="465684"/>
                </a:cubicBezTo>
                <a:cubicBezTo>
                  <a:pt x="1141750" y="462627"/>
                  <a:pt x="1134894" y="461361"/>
                  <a:pt x="1128409" y="459199"/>
                </a:cubicBezTo>
                <a:cubicBezTo>
                  <a:pt x="1050351" y="381145"/>
                  <a:pt x="1159158" y="492490"/>
                  <a:pt x="1095983" y="420289"/>
                </a:cubicBezTo>
                <a:cubicBezTo>
                  <a:pt x="1075065" y="396383"/>
                  <a:pt x="1053824" y="383221"/>
                  <a:pt x="1037617" y="355438"/>
                </a:cubicBezTo>
                <a:cubicBezTo>
                  <a:pt x="1029322" y="341218"/>
                  <a:pt x="1024276" y="325328"/>
                  <a:pt x="1018162" y="310042"/>
                </a:cubicBezTo>
                <a:cubicBezTo>
                  <a:pt x="1015623" y="303695"/>
                  <a:pt x="1015194" y="296449"/>
                  <a:pt x="1011677" y="290587"/>
                </a:cubicBezTo>
                <a:cubicBezTo>
                  <a:pt x="1008531" y="285344"/>
                  <a:pt x="1003030" y="281940"/>
                  <a:pt x="998707" y="277616"/>
                </a:cubicBezTo>
                <a:cubicBezTo>
                  <a:pt x="998174" y="273353"/>
                  <a:pt x="987804" y="187923"/>
                  <a:pt x="985736" y="180340"/>
                </a:cubicBezTo>
                <a:cubicBezTo>
                  <a:pt x="983192" y="171013"/>
                  <a:pt x="977089" y="163046"/>
                  <a:pt x="972766" y="154399"/>
                </a:cubicBezTo>
                <a:cubicBezTo>
                  <a:pt x="974928" y="132782"/>
                  <a:pt x="971452" y="109825"/>
                  <a:pt x="979251" y="89548"/>
                </a:cubicBezTo>
                <a:cubicBezTo>
                  <a:pt x="983131" y="79460"/>
                  <a:pt x="995924" y="75654"/>
                  <a:pt x="1005192" y="70093"/>
                </a:cubicBezTo>
                <a:cubicBezTo>
                  <a:pt x="1048217" y="44278"/>
                  <a:pt x="1043502" y="50713"/>
                  <a:pt x="1095983" y="44152"/>
                </a:cubicBezTo>
                <a:lnTo>
                  <a:pt x="1309992" y="57123"/>
                </a:lnTo>
                <a:cubicBezTo>
                  <a:pt x="1384038" y="62969"/>
                  <a:pt x="1309219" y="59027"/>
                  <a:pt x="1361873" y="76578"/>
                </a:cubicBezTo>
                <a:cubicBezTo>
                  <a:pt x="1374347" y="80736"/>
                  <a:pt x="1387971" y="80106"/>
                  <a:pt x="1400783" y="83063"/>
                </a:cubicBezTo>
                <a:cubicBezTo>
                  <a:pt x="1416117" y="86602"/>
                  <a:pt x="1431105" y="91511"/>
                  <a:pt x="1446179" y="96033"/>
                </a:cubicBezTo>
                <a:cubicBezTo>
                  <a:pt x="1452727" y="97997"/>
                  <a:pt x="1458931" y="101177"/>
                  <a:pt x="1465634" y="102518"/>
                </a:cubicBezTo>
                <a:cubicBezTo>
                  <a:pt x="1480623" y="105516"/>
                  <a:pt x="1495952" y="106491"/>
                  <a:pt x="1511030" y="109004"/>
                </a:cubicBezTo>
                <a:cubicBezTo>
                  <a:pt x="1628306" y="128551"/>
                  <a:pt x="1538062" y="118809"/>
                  <a:pt x="1673158" y="128459"/>
                </a:cubicBezTo>
                <a:cubicBezTo>
                  <a:pt x="1735847" y="124136"/>
                  <a:pt x="1798662" y="121354"/>
                  <a:pt x="1861226" y="115489"/>
                </a:cubicBezTo>
                <a:cubicBezTo>
                  <a:pt x="1868032" y="114851"/>
                  <a:pt x="1874567" y="112061"/>
                  <a:pt x="1880681" y="109004"/>
                </a:cubicBezTo>
                <a:cubicBezTo>
                  <a:pt x="1891955" y="103367"/>
                  <a:pt x="1901833" y="95185"/>
                  <a:pt x="1913107" y="89548"/>
                </a:cubicBezTo>
                <a:cubicBezTo>
                  <a:pt x="1927832" y="82186"/>
                  <a:pt x="1943777" y="77455"/>
                  <a:pt x="1958502" y="70093"/>
                </a:cubicBezTo>
                <a:cubicBezTo>
                  <a:pt x="1969776" y="64456"/>
                  <a:pt x="1979163" y="55163"/>
                  <a:pt x="1990928" y="50638"/>
                </a:cubicBezTo>
                <a:cubicBezTo>
                  <a:pt x="2007566" y="44239"/>
                  <a:pt x="2042809" y="37667"/>
                  <a:pt x="2042809" y="37667"/>
                </a:cubicBezTo>
                <a:cubicBezTo>
                  <a:pt x="2049294" y="31182"/>
                  <a:pt x="2054801" y="23543"/>
                  <a:pt x="2062264" y="18212"/>
                </a:cubicBezTo>
                <a:cubicBezTo>
                  <a:pt x="2111458" y="-16926"/>
                  <a:pt x="2173722" y="9129"/>
                  <a:pt x="2230877" y="11727"/>
                </a:cubicBezTo>
                <a:cubicBezTo>
                  <a:pt x="2295796" y="27957"/>
                  <a:pt x="2229189" y="3554"/>
                  <a:pt x="2263302" y="37667"/>
                </a:cubicBezTo>
                <a:cubicBezTo>
                  <a:pt x="2272215" y="46580"/>
                  <a:pt x="2285778" y="49384"/>
                  <a:pt x="2295728" y="57123"/>
                </a:cubicBezTo>
                <a:cubicBezTo>
                  <a:pt x="2305380" y="64630"/>
                  <a:pt x="2312465" y="75011"/>
                  <a:pt x="2321668" y="83063"/>
                </a:cubicBezTo>
                <a:cubicBezTo>
                  <a:pt x="2347620" y="105770"/>
                  <a:pt x="2351022" y="99496"/>
                  <a:pt x="2373549" y="128459"/>
                </a:cubicBezTo>
                <a:cubicBezTo>
                  <a:pt x="2381288" y="138409"/>
                  <a:pt x="2386013" y="150396"/>
                  <a:pt x="2393005" y="160884"/>
                </a:cubicBezTo>
                <a:cubicBezTo>
                  <a:pt x="2399001" y="169877"/>
                  <a:pt x="2407284" y="177336"/>
                  <a:pt x="2412460" y="186825"/>
                </a:cubicBezTo>
                <a:cubicBezTo>
                  <a:pt x="2459880" y="273763"/>
                  <a:pt x="2406472" y="198299"/>
                  <a:pt x="2451371" y="258161"/>
                </a:cubicBezTo>
                <a:cubicBezTo>
                  <a:pt x="2461776" y="320593"/>
                  <a:pt x="2450262" y="275029"/>
                  <a:pt x="2470826" y="323012"/>
                </a:cubicBezTo>
                <a:cubicBezTo>
                  <a:pt x="2473519" y="329295"/>
                  <a:pt x="2475433" y="335894"/>
                  <a:pt x="2477311" y="342467"/>
                </a:cubicBezTo>
                <a:cubicBezTo>
                  <a:pt x="2479760" y="351037"/>
                  <a:pt x="2480285" y="360216"/>
                  <a:pt x="2483796" y="368408"/>
                </a:cubicBezTo>
                <a:cubicBezTo>
                  <a:pt x="2486866" y="375572"/>
                  <a:pt x="2492443" y="381378"/>
                  <a:pt x="2496766" y="387863"/>
                </a:cubicBezTo>
                <a:cubicBezTo>
                  <a:pt x="2507804" y="498242"/>
                  <a:pt x="2495701" y="408835"/>
                  <a:pt x="2516222" y="504595"/>
                </a:cubicBezTo>
                <a:cubicBezTo>
                  <a:pt x="2528334" y="561118"/>
                  <a:pt x="2513858" y="525807"/>
                  <a:pt x="2535677" y="569446"/>
                </a:cubicBezTo>
                <a:cubicBezTo>
                  <a:pt x="2537140" y="578224"/>
                  <a:pt x="2543370" y="621984"/>
                  <a:pt x="2548647" y="634297"/>
                </a:cubicBezTo>
                <a:cubicBezTo>
                  <a:pt x="2551717" y="641461"/>
                  <a:pt x="2557294" y="647267"/>
                  <a:pt x="2561617" y="653752"/>
                </a:cubicBezTo>
                <a:cubicBezTo>
                  <a:pt x="2563779" y="662399"/>
                  <a:pt x="2565283" y="671237"/>
                  <a:pt x="2568102" y="679693"/>
                </a:cubicBezTo>
                <a:cubicBezTo>
                  <a:pt x="2571783" y="690737"/>
                  <a:pt x="2577649" y="700992"/>
                  <a:pt x="2581073" y="712118"/>
                </a:cubicBezTo>
                <a:cubicBezTo>
                  <a:pt x="2586315" y="729156"/>
                  <a:pt x="2594043" y="763999"/>
                  <a:pt x="2594043" y="763999"/>
                </a:cubicBezTo>
                <a:cubicBezTo>
                  <a:pt x="2598366" y="841820"/>
                  <a:pt x="2601589" y="919711"/>
                  <a:pt x="2607013" y="997463"/>
                </a:cubicBezTo>
                <a:cubicBezTo>
                  <a:pt x="2608077" y="1012712"/>
                  <a:pt x="2610295" y="1027913"/>
                  <a:pt x="2613498" y="1042859"/>
                </a:cubicBezTo>
                <a:cubicBezTo>
                  <a:pt x="2616795" y="1058247"/>
                  <a:pt x="2622145" y="1073123"/>
                  <a:pt x="2626468" y="1088255"/>
                </a:cubicBezTo>
                <a:cubicBezTo>
                  <a:pt x="2648313" y="1306712"/>
                  <a:pt x="2637682" y="1172814"/>
                  <a:pt x="2619983" y="1633004"/>
                </a:cubicBezTo>
                <a:cubicBezTo>
                  <a:pt x="2619128" y="1655224"/>
                  <a:pt x="2611865" y="1661393"/>
                  <a:pt x="2600528" y="1678399"/>
                </a:cubicBezTo>
                <a:cubicBezTo>
                  <a:pt x="2598366" y="1684884"/>
                  <a:pt x="2595921" y="1691282"/>
                  <a:pt x="2594043" y="1697855"/>
                </a:cubicBezTo>
                <a:cubicBezTo>
                  <a:pt x="2591595" y="1706425"/>
                  <a:pt x="2591069" y="1715603"/>
                  <a:pt x="2587558" y="1723795"/>
                </a:cubicBezTo>
                <a:cubicBezTo>
                  <a:pt x="2584488" y="1730959"/>
                  <a:pt x="2578074" y="1736279"/>
                  <a:pt x="2574588" y="1743250"/>
                </a:cubicBezTo>
                <a:cubicBezTo>
                  <a:pt x="2571531" y="1749364"/>
                  <a:pt x="2570795" y="1756423"/>
                  <a:pt x="2568102" y="1762706"/>
                </a:cubicBezTo>
                <a:cubicBezTo>
                  <a:pt x="2564294" y="1771592"/>
                  <a:pt x="2558940" y="1779760"/>
                  <a:pt x="2555132" y="1788646"/>
                </a:cubicBezTo>
                <a:cubicBezTo>
                  <a:pt x="2552439" y="1794929"/>
                  <a:pt x="2552439" y="1802413"/>
                  <a:pt x="2548647" y="1808101"/>
                </a:cubicBezTo>
                <a:cubicBezTo>
                  <a:pt x="2543560" y="1815732"/>
                  <a:pt x="2535677" y="1821072"/>
                  <a:pt x="2529192" y="1827557"/>
                </a:cubicBezTo>
                <a:cubicBezTo>
                  <a:pt x="2525297" y="1843136"/>
                  <a:pt x="2523733" y="1861754"/>
                  <a:pt x="2509736" y="1872952"/>
                </a:cubicBezTo>
                <a:cubicBezTo>
                  <a:pt x="2504398" y="1877222"/>
                  <a:pt x="2496766" y="1877276"/>
                  <a:pt x="2490281" y="1879438"/>
                </a:cubicBezTo>
                <a:cubicBezTo>
                  <a:pt x="2477922" y="1897976"/>
                  <a:pt x="2457438" y="1931458"/>
                  <a:pt x="2438400" y="1937804"/>
                </a:cubicBezTo>
                <a:lnTo>
                  <a:pt x="2418945" y="1944289"/>
                </a:lnTo>
                <a:cubicBezTo>
                  <a:pt x="2410519" y="1969566"/>
                  <a:pt x="2416672" y="1969877"/>
                  <a:pt x="2380034" y="1970229"/>
                </a:cubicBezTo>
                <a:lnTo>
                  <a:pt x="1738009" y="1970229"/>
                </a:lnTo>
              </a:path>
            </a:pathLst>
          </a:cu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6174815" y="2697795"/>
            <a:ext cx="220494" cy="254166"/>
          </a:xfrm>
          <a:prstGeom prst="ellipse">
            <a:avLst/>
          </a:prstGeom>
          <a:solidFill>
            <a:srgbClr val="92D050">
              <a:tint val="66000"/>
              <a:satMod val="160000"/>
              <a:alpha val="54000"/>
            </a:srgbClr>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6508872" y="2697795"/>
            <a:ext cx="220494" cy="254166"/>
          </a:xfrm>
          <a:prstGeom prst="ellipse">
            <a:avLst/>
          </a:prstGeom>
          <a:solidFill>
            <a:srgbClr val="92D050">
              <a:tint val="66000"/>
              <a:satMod val="160000"/>
              <a:alpha val="54000"/>
            </a:srgbClr>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5792268" y="4587589"/>
            <a:ext cx="220494" cy="254166"/>
          </a:xfrm>
          <a:prstGeom prst="ellipse">
            <a:avLst/>
          </a:prstGeom>
          <a:solidFill>
            <a:schemeClr val="tx2">
              <a:lumMod val="75000"/>
              <a:alpha val="54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7637280" y="4195241"/>
            <a:ext cx="220494" cy="254166"/>
          </a:xfrm>
          <a:prstGeom prst="ellipse">
            <a:avLst/>
          </a:prstGeom>
          <a:solidFill>
            <a:schemeClr val="tx2">
              <a:lumMod val="75000"/>
              <a:alpha val="54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860270" y="4195241"/>
            <a:ext cx="365415" cy="392348"/>
          </a:xfrm>
          <a:prstGeom prst="ellipse">
            <a:avLst/>
          </a:prstGeom>
          <a:solidFill>
            <a:srgbClr val="92D050">
              <a:tint val="66000"/>
              <a:satMod val="160000"/>
              <a:alpha val="54000"/>
            </a:srgbClr>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860270" y="4841755"/>
            <a:ext cx="357862" cy="392348"/>
          </a:xfrm>
          <a:prstGeom prst="ellipse">
            <a:avLst/>
          </a:prstGeom>
          <a:solidFill>
            <a:schemeClr val="tx2">
              <a:lumMod val="75000"/>
              <a:alpha val="54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1206426" y="4206749"/>
            <a:ext cx="2430089" cy="369332"/>
          </a:xfrm>
          <a:prstGeom prst="rect">
            <a:avLst/>
          </a:prstGeom>
          <a:noFill/>
        </p:spPr>
        <p:txBody>
          <a:bodyPr wrap="none" rtlCol="0">
            <a:spAutoFit/>
          </a:bodyPr>
          <a:lstStyle/>
          <a:p>
            <a:r>
              <a:rPr lang="en-US" dirty="0" err="1" smtClean="0"/>
              <a:t>Hebbian</a:t>
            </a:r>
            <a:r>
              <a:rPr lang="en-US" dirty="0" smtClean="0"/>
              <a:t> Plasticity Likely</a:t>
            </a:r>
            <a:endParaRPr lang="en-US" dirty="0"/>
          </a:p>
        </p:txBody>
      </p:sp>
      <p:sp>
        <p:nvSpPr>
          <p:cNvPr id="16" name="Rectangle 15"/>
          <p:cNvSpPr/>
          <p:nvPr/>
        </p:nvSpPr>
        <p:spPr>
          <a:xfrm>
            <a:off x="1218132" y="4789601"/>
            <a:ext cx="2918428" cy="369332"/>
          </a:xfrm>
          <a:prstGeom prst="rect">
            <a:avLst/>
          </a:prstGeom>
        </p:spPr>
        <p:txBody>
          <a:bodyPr wrap="none">
            <a:spAutoFit/>
          </a:bodyPr>
          <a:lstStyle/>
          <a:p>
            <a:r>
              <a:rPr lang="en-US" dirty="0" err="1"/>
              <a:t>Hebbian</a:t>
            </a:r>
            <a:r>
              <a:rPr lang="en-US" dirty="0"/>
              <a:t> Plasticity </a:t>
            </a:r>
            <a:r>
              <a:rPr lang="en-US" dirty="0" smtClean="0"/>
              <a:t>Impossible</a:t>
            </a:r>
            <a:endParaRPr lang="en-US" dirty="0"/>
          </a:p>
        </p:txBody>
      </p:sp>
    </p:spTree>
    <p:extLst>
      <p:ext uri="{BB962C8B-B14F-4D97-AF65-F5344CB8AC3E}">
        <p14:creationId xmlns:p14="http://schemas.microsoft.com/office/powerpoint/2010/main" val="3144739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3881191" cy="707886"/>
          </a:xfrm>
          <a:prstGeom prst="rect">
            <a:avLst/>
          </a:prstGeom>
          <a:noFill/>
        </p:spPr>
        <p:txBody>
          <a:bodyPr wrap="none" rtlCol="0">
            <a:spAutoFit/>
          </a:bodyPr>
          <a:lstStyle/>
          <a:p>
            <a:r>
              <a:rPr lang="en-US" sz="4000" b="1" dirty="0" smtClean="0">
                <a:solidFill>
                  <a:prstClr val="black"/>
                </a:solidFill>
                <a:latin typeface="Verdana"/>
                <a:cs typeface="Verdana"/>
              </a:rPr>
              <a:t>Computation</a:t>
            </a:r>
            <a:endParaRPr lang="en-US" sz="4000" dirty="0"/>
          </a:p>
        </p:txBody>
      </p:sp>
      <p:sp>
        <p:nvSpPr>
          <p:cNvPr id="4" name="TextBox 3"/>
          <p:cNvSpPr txBox="1"/>
          <p:nvPr/>
        </p:nvSpPr>
        <p:spPr>
          <a:xfrm>
            <a:off x="526786" y="2483181"/>
            <a:ext cx="4610910" cy="923330"/>
          </a:xfrm>
          <a:prstGeom prst="rect">
            <a:avLst/>
          </a:prstGeom>
          <a:noFill/>
        </p:spPr>
        <p:txBody>
          <a:bodyPr wrap="square" rtlCol="0">
            <a:spAutoFit/>
          </a:bodyPr>
          <a:lstStyle/>
          <a:p>
            <a:r>
              <a:rPr lang="en-US" dirty="0" smtClean="0"/>
              <a:t>Grid cells’ repetitive firing fields are a cumulative representation of self-motion cues. </a:t>
            </a:r>
            <a:r>
              <a:rPr lang="en-US" dirty="0"/>
              <a:t>	</a:t>
            </a:r>
          </a:p>
        </p:txBody>
      </p:sp>
      <p:pic>
        <p:nvPicPr>
          <p:cNvPr id="3" name="Picture 2"/>
          <p:cNvPicPr>
            <a:picLocks noChangeAspect="1"/>
          </p:cNvPicPr>
          <p:nvPr/>
        </p:nvPicPr>
        <p:blipFill>
          <a:blip r:embed="rId3"/>
          <a:stretch>
            <a:fillRect/>
          </a:stretch>
        </p:blipFill>
        <p:spPr>
          <a:xfrm>
            <a:off x="6331117" y="1328210"/>
            <a:ext cx="2484980" cy="2538127"/>
          </a:xfrm>
          <a:prstGeom prst="rect">
            <a:avLst/>
          </a:prstGeom>
        </p:spPr>
      </p:pic>
      <p:sp>
        <p:nvSpPr>
          <p:cNvPr id="7" name="TextBox 6"/>
          <p:cNvSpPr txBox="1"/>
          <p:nvPr/>
        </p:nvSpPr>
        <p:spPr>
          <a:xfrm>
            <a:off x="526786" y="4315047"/>
            <a:ext cx="4914217" cy="923330"/>
          </a:xfrm>
          <a:prstGeom prst="rect">
            <a:avLst/>
          </a:prstGeom>
          <a:noFill/>
        </p:spPr>
        <p:txBody>
          <a:bodyPr wrap="square" rtlCol="0">
            <a:spAutoFit/>
          </a:bodyPr>
          <a:lstStyle/>
          <a:p>
            <a:r>
              <a:rPr lang="en-US" dirty="0" smtClean="0"/>
              <a:t>Entorhinal cortex has a unique combinations of fields and the contribution of head-direction cells.</a:t>
            </a:r>
            <a:r>
              <a:rPr lang="en-US" dirty="0"/>
              <a:t>	</a:t>
            </a:r>
          </a:p>
        </p:txBody>
      </p:sp>
      <p:pic>
        <p:nvPicPr>
          <p:cNvPr id="8" name="Picture 7" descr="Grid_multiple_nearby_grids.jpg"/>
          <p:cNvPicPr>
            <a:picLocks noChangeAspect="1"/>
          </p:cNvPicPr>
          <p:nvPr/>
        </p:nvPicPr>
        <p:blipFill rotWithShape="1">
          <a:blip r:embed="rId4">
            <a:extLst>
              <a:ext uri="{28A0092B-C50C-407E-A947-70E740481C1C}">
                <a14:useLocalDpi xmlns:a14="http://schemas.microsoft.com/office/drawing/2010/main" val="0"/>
              </a:ext>
            </a:extLst>
          </a:blip>
          <a:srcRect l="40335" t="17252" r="6187" b="5811"/>
          <a:stretch/>
        </p:blipFill>
        <p:spPr>
          <a:xfrm>
            <a:off x="6331117" y="3866338"/>
            <a:ext cx="2484980" cy="2685550"/>
          </a:xfrm>
          <a:prstGeom prst="rect">
            <a:avLst/>
          </a:prstGeom>
        </p:spPr>
      </p:pic>
    </p:spTree>
    <p:extLst>
      <p:ext uri="{BB962C8B-B14F-4D97-AF65-F5344CB8AC3E}">
        <p14:creationId xmlns:p14="http://schemas.microsoft.com/office/powerpoint/2010/main" val="3056725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3881191" cy="707886"/>
          </a:xfrm>
          <a:prstGeom prst="rect">
            <a:avLst/>
          </a:prstGeom>
          <a:noFill/>
        </p:spPr>
        <p:txBody>
          <a:bodyPr wrap="none" rtlCol="0">
            <a:spAutoFit/>
          </a:bodyPr>
          <a:lstStyle/>
          <a:p>
            <a:r>
              <a:rPr lang="en-US" sz="4000" b="1" dirty="0" smtClean="0">
                <a:solidFill>
                  <a:prstClr val="black"/>
                </a:solidFill>
                <a:latin typeface="Verdana"/>
                <a:cs typeface="Verdana"/>
              </a:rPr>
              <a:t>Computation</a:t>
            </a:r>
            <a:endParaRPr lang="en-US" sz="4000" dirty="0"/>
          </a:p>
        </p:txBody>
      </p:sp>
      <p:sp>
        <p:nvSpPr>
          <p:cNvPr id="8" name="TextBox 7"/>
          <p:cNvSpPr txBox="1"/>
          <p:nvPr/>
        </p:nvSpPr>
        <p:spPr>
          <a:xfrm>
            <a:off x="365729" y="1623268"/>
            <a:ext cx="8240007" cy="4801314"/>
          </a:xfrm>
          <a:prstGeom prst="rect">
            <a:avLst/>
          </a:prstGeom>
          <a:noFill/>
        </p:spPr>
        <p:txBody>
          <a:bodyPr wrap="square" rtlCol="0">
            <a:spAutoFit/>
          </a:bodyPr>
          <a:lstStyle/>
          <a:p>
            <a:r>
              <a:rPr lang="en-US" dirty="0" smtClean="0"/>
              <a:t>The Hippocampal </a:t>
            </a:r>
            <a:r>
              <a:rPr lang="en-US" dirty="0"/>
              <a:t>M</a:t>
            </a:r>
            <a:r>
              <a:rPr lang="en-US" dirty="0" smtClean="0"/>
              <a:t>ap receives two streams of information from the MEC about the animal’s location in its surrounding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a:t>
            </a:r>
            <a:r>
              <a:rPr lang="en-US" dirty="0" smtClean="0"/>
              <a:t>fixed landmarks</a:t>
            </a:r>
          </a:p>
          <a:p>
            <a:endParaRPr lang="en-US" dirty="0" smtClean="0"/>
          </a:p>
          <a:p>
            <a:pPr marL="285750" indent="-285750">
              <a:buFont typeface="Arial" panose="020B0604020202020204" pitchFamily="34" charset="0"/>
              <a:buChar char="•"/>
            </a:pPr>
            <a:r>
              <a:rPr lang="en-US" dirty="0"/>
              <a:t>	</a:t>
            </a:r>
            <a:r>
              <a:rPr lang="en-US" dirty="0" smtClean="0"/>
              <a:t>self-motion signals</a:t>
            </a:r>
            <a:r>
              <a:rPr lang="en-US" dirty="0"/>
              <a:t>	</a:t>
            </a:r>
            <a:endParaRPr lang="en-US" dirty="0" smtClean="0"/>
          </a:p>
          <a:p>
            <a:pPr marL="285750" indent="-285750">
              <a:buFont typeface="Arial" panose="020B0604020202020204" pitchFamily="34" charset="0"/>
              <a:buChar char="•"/>
            </a:pPr>
            <a:endParaRPr lang="en-US" dirty="0"/>
          </a:p>
          <a:p>
            <a:r>
              <a:rPr lang="en-US" dirty="0" smtClean="0"/>
              <a:t>The hippocampus can be viewed as a “final-common-pathway” for signals arriving along the two streams.</a:t>
            </a:r>
          </a:p>
          <a:p>
            <a:endParaRPr lang="en-US" dirty="0" smtClean="0"/>
          </a:p>
          <a:p>
            <a:r>
              <a:rPr lang="en-US" dirty="0"/>
              <a:t>MTL should compute allocentric direction then send off for conversion to egocentric direction to guide body movement through </a:t>
            </a:r>
            <a:r>
              <a:rPr lang="en-US" dirty="0" smtClean="0"/>
              <a:t>space</a:t>
            </a:r>
          </a:p>
          <a:p>
            <a:endParaRPr lang="en-US" dirty="0"/>
          </a:p>
          <a:p>
            <a:pPr marL="285750" indent="-285750">
              <a:buFont typeface="Arial" panose="020B0604020202020204" pitchFamily="34" charset="0"/>
              <a:buChar char="•"/>
            </a:pPr>
            <a:r>
              <a:rPr lang="en-US" dirty="0" smtClean="0"/>
              <a:t>ERC should contain allocentric spatial parameters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Hippocampus should reflect route based variables.</a:t>
            </a:r>
            <a:endParaRPr lang="en-US" dirty="0"/>
          </a:p>
          <a:p>
            <a:endParaRPr lang="en-US" dirty="0"/>
          </a:p>
        </p:txBody>
      </p:sp>
    </p:spTree>
    <p:extLst>
      <p:ext uri="{BB962C8B-B14F-4D97-AF65-F5344CB8AC3E}">
        <p14:creationId xmlns:p14="http://schemas.microsoft.com/office/powerpoint/2010/main" val="728412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3" name="TextBox 2"/>
          <p:cNvSpPr txBox="1"/>
          <p:nvPr/>
        </p:nvSpPr>
        <p:spPr>
          <a:xfrm>
            <a:off x="10182" y="1381328"/>
            <a:ext cx="4858776" cy="1015663"/>
          </a:xfrm>
          <a:prstGeom prst="rect">
            <a:avLst/>
          </a:prstGeom>
          <a:noFill/>
        </p:spPr>
        <p:txBody>
          <a:bodyPr wrap="square" rtlCol="0">
            <a:spAutoFit/>
          </a:bodyPr>
          <a:lstStyle/>
          <a:p>
            <a:pPr algn="r"/>
            <a:r>
              <a:rPr lang="en-US" sz="1200" i="1" dirty="0" smtClean="0"/>
              <a:t>At the neural level, it is still too early to predict how the activity of individual grid cells might be modulated during navigation. However, with the population level accessible to fMRI, it seems plausible that metabolic activity in [brain areas necessary for navigation should correlate with specific spatial parameters].</a:t>
            </a:r>
            <a:endParaRPr lang="en-US" sz="1200" i="1" dirty="0"/>
          </a:p>
        </p:txBody>
      </p:sp>
      <p:pic>
        <p:nvPicPr>
          <p:cNvPr id="4" name="Picture 3"/>
          <p:cNvPicPr>
            <a:picLocks noChangeAspect="1"/>
          </p:cNvPicPr>
          <p:nvPr/>
        </p:nvPicPr>
        <p:blipFill>
          <a:blip r:embed="rId3"/>
          <a:stretch>
            <a:fillRect/>
          </a:stretch>
        </p:blipFill>
        <p:spPr>
          <a:xfrm>
            <a:off x="4226060" y="2761372"/>
            <a:ext cx="4830699" cy="3121666"/>
          </a:xfrm>
          <a:prstGeom prst="rect">
            <a:avLst/>
          </a:prstGeom>
        </p:spPr>
      </p:pic>
      <p:pic>
        <p:nvPicPr>
          <p:cNvPr id="6" name="Picture 5"/>
          <p:cNvPicPr>
            <a:picLocks noChangeAspect="1"/>
          </p:cNvPicPr>
          <p:nvPr/>
        </p:nvPicPr>
        <p:blipFill>
          <a:blip r:embed="rId4"/>
          <a:stretch>
            <a:fillRect/>
          </a:stretch>
        </p:blipFill>
        <p:spPr>
          <a:xfrm>
            <a:off x="69107" y="2761372"/>
            <a:ext cx="4156953" cy="3121666"/>
          </a:xfrm>
          <a:prstGeom prst="rect">
            <a:avLst/>
          </a:prstGeom>
        </p:spPr>
      </p:pic>
    </p:spTree>
    <p:extLst>
      <p:ext uri="{BB962C8B-B14F-4D97-AF65-F5344CB8AC3E}">
        <p14:creationId xmlns:p14="http://schemas.microsoft.com/office/powerpoint/2010/main" val="3129423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pic>
        <p:nvPicPr>
          <p:cNvPr id="7" name="Picture 6"/>
          <p:cNvPicPr>
            <a:picLocks noChangeAspect="1"/>
          </p:cNvPicPr>
          <p:nvPr/>
        </p:nvPicPr>
        <p:blipFill>
          <a:blip r:embed="rId3"/>
          <a:stretch>
            <a:fillRect/>
          </a:stretch>
        </p:blipFill>
        <p:spPr>
          <a:xfrm>
            <a:off x="3284218" y="1650529"/>
            <a:ext cx="2780876" cy="5036192"/>
          </a:xfrm>
          <a:prstGeom prst="rect">
            <a:avLst/>
          </a:prstGeom>
        </p:spPr>
      </p:pic>
    </p:spTree>
    <p:extLst>
      <p:ext uri="{BB962C8B-B14F-4D97-AF65-F5344CB8AC3E}">
        <p14:creationId xmlns:p14="http://schemas.microsoft.com/office/powerpoint/2010/main" val="2037809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3" name="TextBox 2"/>
          <p:cNvSpPr txBox="1"/>
          <p:nvPr/>
        </p:nvSpPr>
        <p:spPr>
          <a:xfrm>
            <a:off x="315233" y="2547387"/>
            <a:ext cx="4976614" cy="341632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Mid to anterior hippocampus increases activity at the start of navigation when route planning was required.</a:t>
            </a:r>
          </a:p>
          <a:p>
            <a:endParaRPr lang="en-US" dirty="0" smtClean="0"/>
          </a:p>
          <a:p>
            <a:pPr marL="285750" indent="-285750">
              <a:buFont typeface="Arial" panose="020B0604020202020204" pitchFamily="34" charset="0"/>
              <a:buChar char="•"/>
            </a:pPr>
            <a:r>
              <a:rPr lang="en-US" dirty="0"/>
              <a:t>Posterior hippocampal activity is correlated with path distance</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ERC activity of London taxi drivers was positively correlated with the Euclidean distance to the goal during virtual navigation.</a:t>
            </a:r>
          </a:p>
          <a:p>
            <a:pPr marL="742950" lvl="1" indent="-285750">
              <a:buFont typeface="Arial" panose="020B0604020202020204" pitchFamily="34" charset="0"/>
              <a:buChar char="•"/>
            </a:pPr>
            <a:r>
              <a:rPr lang="en-US" dirty="0" smtClean="0"/>
              <a:t>ERC codes an allocentric vector to the goal.</a:t>
            </a:r>
          </a:p>
        </p:txBody>
      </p:sp>
      <p:pic>
        <p:nvPicPr>
          <p:cNvPr id="4" name="Picture 3"/>
          <p:cNvPicPr>
            <a:picLocks noChangeAspect="1"/>
          </p:cNvPicPr>
          <p:nvPr/>
        </p:nvPicPr>
        <p:blipFill>
          <a:blip r:embed="rId3"/>
          <a:stretch>
            <a:fillRect/>
          </a:stretch>
        </p:blipFill>
        <p:spPr>
          <a:xfrm>
            <a:off x="5550136" y="2854258"/>
            <a:ext cx="3400425" cy="2667000"/>
          </a:xfrm>
          <a:prstGeom prst="rect">
            <a:avLst/>
          </a:prstGeom>
        </p:spPr>
      </p:pic>
    </p:spTree>
    <p:extLst>
      <p:ext uri="{BB962C8B-B14F-4D97-AF65-F5344CB8AC3E}">
        <p14:creationId xmlns:p14="http://schemas.microsoft.com/office/powerpoint/2010/main" val="172389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a:solidFill>
                  <a:prstClr val="black"/>
                </a:solidFill>
                <a:latin typeface="Verdana"/>
                <a:cs typeface="Verdana"/>
              </a:rPr>
              <a:t>Insights from fMRI</a:t>
            </a:r>
            <a:endParaRPr lang="en-US" sz="4000" dirty="0"/>
          </a:p>
        </p:txBody>
      </p:sp>
      <p:sp>
        <p:nvSpPr>
          <p:cNvPr id="3" name="TextBox 2"/>
          <p:cNvSpPr txBox="1"/>
          <p:nvPr/>
        </p:nvSpPr>
        <p:spPr>
          <a:xfrm>
            <a:off x="336270" y="2944749"/>
            <a:ext cx="3670952"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Caudate activity when only one landmark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Hippocampal activity with a configuration of objects</a:t>
            </a:r>
            <a:endParaRPr lang="en-US" dirty="0"/>
          </a:p>
        </p:txBody>
      </p:sp>
      <p:pic>
        <p:nvPicPr>
          <p:cNvPr id="4" name="Picture 3"/>
          <p:cNvPicPr>
            <a:picLocks noChangeAspect="1"/>
          </p:cNvPicPr>
          <p:nvPr/>
        </p:nvPicPr>
        <p:blipFill>
          <a:blip r:embed="rId2"/>
          <a:stretch>
            <a:fillRect/>
          </a:stretch>
        </p:blipFill>
        <p:spPr>
          <a:xfrm>
            <a:off x="4007222" y="2087792"/>
            <a:ext cx="4184963" cy="3469944"/>
          </a:xfrm>
          <a:prstGeom prst="rect">
            <a:avLst/>
          </a:prstGeom>
        </p:spPr>
      </p:pic>
      <p:sp>
        <p:nvSpPr>
          <p:cNvPr id="7" name="Rectangle 6"/>
          <p:cNvSpPr/>
          <p:nvPr/>
        </p:nvSpPr>
        <p:spPr>
          <a:xfrm>
            <a:off x="7058285" y="5557736"/>
            <a:ext cx="1133900" cy="276999"/>
          </a:xfrm>
          <a:prstGeom prst="rect">
            <a:avLst/>
          </a:prstGeom>
        </p:spPr>
        <p:txBody>
          <a:bodyPr wrap="none">
            <a:spAutoFit/>
          </a:bodyPr>
          <a:lstStyle/>
          <a:p>
            <a:pPr lvl="0" algn="r"/>
            <a:r>
              <a:rPr lang="en-US" sz="1200" i="1" dirty="0" err="1">
                <a:solidFill>
                  <a:prstClr val="black"/>
                </a:solidFill>
              </a:rPr>
              <a:t>Wegman</a:t>
            </a:r>
            <a:r>
              <a:rPr lang="en-US" sz="1200" i="1" dirty="0">
                <a:solidFill>
                  <a:prstClr val="black"/>
                </a:solidFill>
              </a:rPr>
              <a:t>, 2014</a:t>
            </a:r>
          </a:p>
        </p:txBody>
      </p:sp>
    </p:spTree>
    <p:extLst>
      <p:ext uri="{BB962C8B-B14F-4D97-AF65-F5344CB8AC3E}">
        <p14:creationId xmlns:p14="http://schemas.microsoft.com/office/powerpoint/2010/main" val="4057721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3" name="TextBox 2"/>
          <p:cNvSpPr txBox="1"/>
          <p:nvPr/>
        </p:nvSpPr>
        <p:spPr>
          <a:xfrm>
            <a:off x="315233" y="2077295"/>
            <a:ext cx="4976614"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At path “choice points”, hippocampal activity is negatively correlated with the distance to the goal.</a:t>
            </a:r>
          </a:p>
          <a:p>
            <a:pPr marL="742950" lvl="1" indent="-285750">
              <a:buFont typeface="Arial" panose="020B0604020202020204" pitchFamily="34" charset="0"/>
              <a:buChar char="•"/>
            </a:pPr>
            <a:r>
              <a:rPr lang="en-US" dirty="0" smtClean="0"/>
              <a:t>Increased place cell activity clustered near goals?</a:t>
            </a:r>
          </a:p>
          <a:p>
            <a:pPr marL="742950" lvl="1" indent="-285750">
              <a:buFont typeface="Arial" panose="020B0604020202020204" pitchFamily="34" charset="0"/>
              <a:buChar char="•"/>
            </a:pPr>
            <a:r>
              <a:rPr lang="en-US" dirty="0"/>
              <a:t>Time Cells</a:t>
            </a:r>
            <a:r>
              <a:rPr lang="en-US" dirty="0" smtClean="0"/>
              <a:t>?</a:t>
            </a:r>
          </a:p>
          <a:p>
            <a:endParaRPr lang="en-US" dirty="0" smtClean="0"/>
          </a:p>
          <a:p>
            <a:pPr marL="285750" indent="-285750">
              <a:buFont typeface="Arial" panose="020B0604020202020204" pitchFamily="34" charset="0"/>
              <a:buChar char="•"/>
            </a:pPr>
            <a:r>
              <a:rPr lang="en-US" dirty="0" smtClean="0"/>
              <a:t>During “travel”, hippocampal activity was positively correlated with distance to the goal.</a:t>
            </a:r>
          </a:p>
          <a:p>
            <a:pPr marL="742950" lvl="1" indent="-285750">
              <a:buFont typeface="Arial" panose="020B0604020202020204" pitchFamily="34" charset="0"/>
              <a:buChar char="•"/>
            </a:pPr>
            <a:r>
              <a:rPr lang="en-US" dirty="0" smtClean="0"/>
              <a:t>Updating distance is harder when further?</a:t>
            </a:r>
          </a:p>
          <a:p>
            <a:pPr marL="1200150" lvl="2" indent="-285750">
              <a:buFont typeface="Arial" panose="020B0604020202020204" pitchFamily="34" charset="0"/>
              <a:buChar char="•"/>
            </a:pPr>
            <a:r>
              <a:rPr lang="en-US" dirty="0" smtClean="0"/>
              <a:t>More retrieval demands.</a:t>
            </a:r>
          </a:p>
          <a:p>
            <a:pPr marL="1200150" lvl="2" indent="-285750">
              <a:buFont typeface="Arial" panose="020B0604020202020204" pitchFamily="34" charset="0"/>
              <a:buChar char="•"/>
            </a:pPr>
            <a:endParaRPr lang="en-US" dirty="0"/>
          </a:p>
          <a:p>
            <a:pPr lvl="2"/>
            <a:endParaRPr lang="en-US" dirty="0" smtClean="0"/>
          </a:p>
          <a:p>
            <a:pPr marL="742950" lvl="1" indent="-285750">
              <a:buFont typeface="Arial" panose="020B0604020202020204" pitchFamily="34" charset="0"/>
              <a:buChar char="•"/>
            </a:pPr>
            <a:r>
              <a:rPr lang="en-US" dirty="0" smtClean="0"/>
              <a:t>More population firing from “trajectory finding mechanism”</a:t>
            </a:r>
          </a:p>
          <a:p>
            <a:pPr marL="1200150" lvl="2" indent="-285750">
              <a:buFont typeface="Arial" panose="020B0604020202020204" pitchFamily="34" charset="0"/>
              <a:buChar char="•"/>
            </a:pPr>
            <a:endParaRPr lang="en-US" dirty="0"/>
          </a:p>
          <a:p>
            <a:pPr marL="1200150" lvl="2" indent="-285750">
              <a:buFont typeface="Arial" panose="020B0604020202020204" pitchFamily="34" charset="0"/>
              <a:buChar char="•"/>
            </a:pPr>
            <a:endParaRPr lang="en-US" dirty="0" smtClean="0"/>
          </a:p>
          <a:p>
            <a:pPr marL="1200150" lvl="2" indent="-285750">
              <a:buFont typeface="Arial" panose="020B0604020202020204" pitchFamily="34" charset="0"/>
              <a:buChar char="•"/>
            </a:pPr>
            <a:endParaRPr lang="en-US" dirty="0" smtClean="0"/>
          </a:p>
        </p:txBody>
      </p:sp>
      <p:pic>
        <p:nvPicPr>
          <p:cNvPr id="6" name="Picture 5"/>
          <p:cNvPicPr>
            <a:picLocks noChangeAspect="1"/>
          </p:cNvPicPr>
          <p:nvPr/>
        </p:nvPicPr>
        <p:blipFill>
          <a:blip r:embed="rId3"/>
          <a:stretch>
            <a:fillRect/>
          </a:stretch>
        </p:blipFill>
        <p:spPr>
          <a:xfrm>
            <a:off x="5291847" y="2142372"/>
            <a:ext cx="3369841" cy="2330484"/>
          </a:xfrm>
          <a:prstGeom prst="rect">
            <a:avLst/>
          </a:prstGeom>
        </p:spPr>
      </p:pic>
      <p:sp>
        <p:nvSpPr>
          <p:cNvPr id="7" name="TextBox 6"/>
          <p:cNvSpPr txBox="1"/>
          <p:nvPr/>
        </p:nvSpPr>
        <p:spPr>
          <a:xfrm>
            <a:off x="1251626" y="6551976"/>
            <a:ext cx="7972439" cy="307777"/>
          </a:xfrm>
          <a:prstGeom prst="rect">
            <a:avLst/>
          </a:prstGeom>
          <a:noFill/>
        </p:spPr>
        <p:txBody>
          <a:bodyPr wrap="none" rtlCol="0">
            <a:spAutoFit/>
          </a:bodyPr>
          <a:lstStyle/>
          <a:p>
            <a:r>
              <a:rPr lang="en-US" sz="1400" i="1" dirty="0" smtClean="0"/>
              <a:t>*effects only seen during goal-directed navigation. Simply being led to the goal does not elicit these effects.</a:t>
            </a:r>
            <a:endParaRPr lang="en-US" sz="1400" i="1" dirty="0"/>
          </a:p>
        </p:txBody>
      </p:sp>
      <p:sp>
        <p:nvSpPr>
          <p:cNvPr id="8" name="Rectangle 7"/>
          <p:cNvSpPr/>
          <p:nvPr/>
        </p:nvSpPr>
        <p:spPr>
          <a:xfrm>
            <a:off x="564467" y="5221940"/>
            <a:ext cx="8764622" cy="369332"/>
          </a:xfrm>
          <a:prstGeom prst="rect">
            <a:avLst/>
          </a:prstGeom>
        </p:spPr>
        <p:txBody>
          <a:bodyPr wrap="square">
            <a:spAutoFit/>
          </a:bodyPr>
          <a:lstStyle/>
          <a:p>
            <a:pPr marL="1657350" lvl="3" indent="-285750">
              <a:buFont typeface="Arial" panose="020B0604020202020204" pitchFamily="34" charset="0"/>
              <a:buChar char="•"/>
            </a:pPr>
            <a:r>
              <a:rPr lang="en-US" dirty="0"/>
              <a:t>Does Hippocampus only retrieve stored knowledge of an environment?</a:t>
            </a:r>
          </a:p>
        </p:txBody>
      </p:sp>
    </p:spTree>
    <p:extLst>
      <p:ext uri="{BB962C8B-B14F-4D97-AF65-F5344CB8AC3E}">
        <p14:creationId xmlns:p14="http://schemas.microsoft.com/office/powerpoint/2010/main" val="1066215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pic>
        <p:nvPicPr>
          <p:cNvPr id="4" name="Picture 3"/>
          <p:cNvPicPr>
            <a:picLocks noChangeAspect="1"/>
          </p:cNvPicPr>
          <p:nvPr/>
        </p:nvPicPr>
        <p:blipFill>
          <a:blip r:embed="rId3"/>
          <a:stretch>
            <a:fillRect/>
          </a:stretch>
        </p:blipFill>
        <p:spPr>
          <a:xfrm>
            <a:off x="4868957" y="1474126"/>
            <a:ext cx="3651415" cy="5383874"/>
          </a:xfrm>
          <a:prstGeom prst="rect">
            <a:avLst/>
          </a:prstGeom>
        </p:spPr>
      </p:pic>
      <p:sp>
        <p:nvSpPr>
          <p:cNvPr id="9" name="TextBox 8"/>
          <p:cNvSpPr txBox="1"/>
          <p:nvPr/>
        </p:nvSpPr>
        <p:spPr>
          <a:xfrm>
            <a:off x="499353" y="3390036"/>
            <a:ext cx="3404681" cy="1200329"/>
          </a:xfrm>
          <a:prstGeom prst="rect">
            <a:avLst/>
          </a:prstGeom>
          <a:noFill/>
        </p:spPr>
        <p:txBody>
          <a:bodyPr wrap="square" rtlCol="0">
            <a:spAutoFit/>
          </a:bodyPr>
          <a:lstStyle/>
          <a:p>
            <a:r>
              <a:rPr lang="en-US" dirty="0" smtClean="0"/>
              <a:t>Activity patterns in posterior parietal cortex is associated with the </a:t>
            </a:r>
            <a:r>
              <a:rPr lang="en-US" b="1" dirty="0" smtClean="0"/>
              <a:t>egocentric direction to the goal</a:t>
            </a:r>
            <a:r>
              <a:rPr lang="en-US" dirty="0" smtClean="0"/>
              <a:t> during travel periods. </a:t>
            </a:r>
            <a:endParaRPr lang="en-US" dirty="0"/>
          </a:p>
        </p:txBody>
      </p:sp>
    </p:spTree>
    <p:extLst>
      <p:ext uri="{BB962C8B-B14F-4D97-AF65-F5344CB8AC3E}">
        <p14:creationId xmlns:p14="http://schemas.microsoft.com/office/powerpoint/2010/main" val="1650339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3" name="TextBox 2"/>
          <p:cNvSpPr txBox="1"/>
          <p:nvPr/>
        </p:nvSpPr>
        <p:spPr>
          <a:xfrm>
            <a:off x="0" y="1536971"/>
            <a:ext cx="9144000" cy="400110"/>
          </a:xfrm>
          <a:prstGeom prst="rect">
            <a:avLst/>
          </a:prstGeom>
          <a:noFill/>
        </p:spPr>
        <p:txBody>
          <a:bodyPr wrap="square" rtlCol="0">
            <a:spAutoFit/>
          </a:bodyPr>
          <a:lstStyle/>
          <a:p>
            <a:pPr algn="ctr"/>
            <a:r>
              <a:rPr lang="en-US" sz="2000" b="1" dirty="0" smtClean="0"/>
              <a:t>Novel vs. Familiar</a:t>
            </a:r>
            <a:endParaRPr lang="en-US" sz="2000" b="1" dirty="0"/>
          </a:p>
        </p:txBody>
      </p:sp>
      <p:sp>
        <p:nvSpPr>
          <p:cNvPr id="6" name="TextBox 5"/>
          <p:cNvSpPr txBox="1"/>
          <p:nvPr/>
        </p:nvSpPr>
        <p:spPr>
          <a:xfrm>
            <a:off x="2099917" y="1898868"/>
            <a:ext cx="4944166" cy="923330"/>
          </a:xfrm>
          <a:prstGeom prst="rect">
            <a:avLst/>
          </a:prstGeom>
          <a:noFill/>
        </p:spPr>
        <p:txBody>
          <a:bodyPr wrap="square" rtlCol="0">
            <a:spAutoFit/>
          </a:bodyPr>
          <a:lstStyle/>
          <a:p>
            <a:pPr algn="ctr"/>
            <a:r>
              <a:rPr lang="en-US" i="1" dirty="0" smtClean="0"/>
              <a:t>Learning a virtual environment activates different hippocampal areas than those activated during recall when learning is fully established. </a:t>
            </a:r>
            <a:endParaRPr lang="en-US" i="1" dirty="0"/>
          </a:p>
        </p:txBody>
      </p:sp>
      <p:sp>
        <p:nvSpPr>
          <p:cNvPr id="4" name="TextBox 3"/>
          <p:cNvSpPr txBox="1"/>
          <p:nvPr/>
        </p:nvSpPr>
        <p:spPr>
          <a:xfrm>
            <a:off x="594309" y="5330205"/>
            <a:ext cx="7799787" cy="646331"/>
          </a:xfrm>
          <a:prstGeom prst="rect">
            <a:avLst/>
          </a:prstGeom>
          <a:noFill/>
        </p:spPr>
        <p:txBody>
          <a:bodyPr wrap="square" rtlCol="0">
            <a:spAutoFit/>
          </a:bodyPr>
          <a:lstStyle/>
          <a:p>
            <a:r>
              <a:rPr lang="en-US" dirty="0" smtClean="0"/>
              <a:t>Patients with hippocampal / MTL damage cannot learn to navigate in a novel environment, but are able to navigate in environments learned before damage.</a:t>
            </a:r>
            <a:endParaRPr lang="en-US" dirty="0"/>
          </a:p>
        </p:txBody>
      </p:sp>
      <p:sp>
        <p:nvSpPr>
          <p:cNvPr id="7" name="TextBox 6"/>
          <p:cNvSpPr txBox="1"/>
          <p:nvPr/>
        </p:nvSpPr>
        <p:spPr>
          <a:xfrm>
            <a:off x="1390952" y="3616476"/>
            <a:ext cx="6537179" cy="923330"/>
          </a:xfrm>
          <a:prstGeom prst="rect">
            <a:avLst/>
          </a:prstGeom>
          <a:noFill/>
        </p:spPr>
        <p:txBody>
          <a:bodyPr wrap="none" rtlCol="0">
            <a:spAutoFit/>
          </a:bodyPr>
          <a:lstStyle/>
          <a:p>
            <a:r>
              <a:rPr lang="en-US" b="1" dirty="0" smtClean="0"/>
              <a:t>Hippocampal formation </a:t>
            </a:r>
            <a:r>
              <a:rPr lang="en-US" dirty="0" smtClean="0"/>
              <a:t>– recently acquired spatial knowledge*</a:t>
            </a:r>
          </a:p>
          <a:p>
            <a:endParaRPr lang="en-US" dirty="0" smtClean="0"/>
          </a:p>
          <a:p>
            <a:r>
              <a:rPr lang="en-US" b="1" dirty="0" smtClean="0"/>
              <a:t>Extra-hippocampal </a:t>
            </a:r>
            <a:r>
              <a:rPr lang="en-US" dirty="0" smtClean="0"/>
              <a:t>– engaged in recall of remote spatial knowledge</a:t>
            </a:r>
            <a:endParaRPr lang="en-US" dirty="0"/>
          </a:p>
        </p:txBody>
      </p:sp>
      <p:sp>
        <p:nvSpPr>
          <p:cNvPr id="8" name="TextBox 7"/>
          <p:cNvSpPr txBox="1"/>
          <p:nvPr/>
        </p:nvSpPr>
        <p:spPr>
          <a:xfrm>
            <a:off x="7005317" y="6495143"/>
            <a:ext cx="1845627" cy="307777"/>
          </a:xfrm>
          <a:prstGeom prst="rect">
            <a:avLst/>
          </a:prstGeom>
          <a:noFill/>
        </p:spPr>
        <p:txBody>
          <a:bodyPr wrap="none" rtlCol="0">
            <a:spAutoFit/>
          </a:bodyPr>
          <a:lstStyle/>
          <a:p>
            <a:r>
              <a:rPr lang="en-US" sz="1400" i="1" dirty="0" smtClean="0"/>
              <a:t>*not limited to recent.</a:t>
            </a:r>
            <a:endParaRPr lang="en-US" sz="1400" i="1" dirty="0"/>
          </a:p>
        </p:txBody>
      </p:sp>
    </p:spTree>
    <p:extLst>
      <p:ext uri="{BB962C8B-B14F-4D97-AF65-F5344CB8AC3E}">
        <p14:creationId xmlns:p14="http://schemas.microsoft.com/office/powerpoint/2010/main" val="3299731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3" name="TextBox 2"/>
          <p:cNvSpPr txBox="1"/>
          <p:nvPr/>
        </p:nvSpPr>
        <p:spPr>
          <a:xfrm>
            <a:off x="0" y="1536971"/>
            <a:ext cx="9144000" cy="400110"/>
          </a:xfrm>
          <a:prstGeom prst="rect">
            <a:avLst/>
          </a:prstGeom>
          <a:noFill/>
        </p:spPr>
        <p:txBody>
          <a:bodyPr wrap="square" rtlCol="0">
            <a:spAutoFit/>
          </a:bodyPr>
          <a:lstStyle/>
          <a:p>
            <a:pPr algn="ctr"/>
            <a:r>
              <a:rPr lang="en-US" sz="2000" b="1" dirty="0" smtClean="0"/>
              <a:t>Egocentric (Online and Offline) vs. Allocentric</a:t>
            </a:r>
            <a:endParaRPr lang="en-US" sz="2000" b="1" dirty="0"/>
          </a:p>
        </p:txBody>
      </p:sp>
      <p:sp>
        <p:nvSpPr>
          <p:cNvPr id="9" name="TextBox 8"/>
          <p:cNvSpPr txBox="1"/>
          <p:nvPr/>
        </p:nvSpPr>
        <p:spPr>
          <a:xfrm>
            <a:off x="1058957" y="3224168"/>
            <a:ext cx="7620000" cy="3416320"/>
          </a:xfrm>
          <a:prstGeom prst="rect">
            <a:avLst/>
          </a:prstGeom>
          <a:noFill/>
        </p:spPr>
        <p:txBody>
          <a:bodyPr wrap="square" rtlCol="0">
            <a:spAutoFit/>
          </a:bodyPr>
          <a:lstStyle/>
          <a:p>
            <a:r>
              <a:rPr lang="en-US" b="1" dirty="0" smtClean="0"/>
              <a:t>Anterior hippocampus </a:t>
            </a:r>
            <a:r>
              <a:rPr lang="en-US" dirty="0" smtClean="0"/>
              <a:t>– more active when participants acquired allocentric representations.</a:t>
            </a:r>
          </a:p>
          <a:p>
            <a:endParaRPr lang="en-US" dirty="0"/>
          </a:p>
          <a:p>
            <a:r>
              <a:rPr lang="en-US" b="1" dirty="0" smtClean="0"/>
              <a:t>Posterior hippocampus </a:t>
            </a:r>
            <a:r>
              <a:rPr lang="en-US" dirty="0" smtClean="0"/>
              <a:t>– more active when participants used the learned allocentric representation.</a:t>
            </a:r>
          </a:p>
          <a:p>
            <a:endParaRPr lang="en-US" dirty="0"/>
          </a:p>
          <a:p>
            <a:r>
              <a:rPr lang="en-US" b="1" dirty="0" smtClean="0"/>
              <a:t>Parahippocampus (PPA most likely) </a:t>
            </a:r>
            <a:r>
              <a:rPr lang="en-US" dirty="0" smtClean="0"/>
              <a:t>– egocentric navigation related to landmark knowledge.</a:t>
            </a:r>
          </a:p>
          <a:p>
            <a:endParaRPr lang="en-US" dirty="0"/>
          </a:p>
          <a:p>
            <a:r>
              <a:rPr lang="en-US" b="1" dirty="0" smtClean="0"/>
              <a:t>Parietal (</a:t>
            </a:r>
            <a:r>
              <a:rPr lang="en-US" b="1" dirty="0" err="1" smtClean="0"/>
              <a:t>precueneus</a:t>
            </a:r>
            <a:r>
              <a:rPr lang="en-US" b="1" dirty="0" smtClean="0"/>
              <a:t>, cuneus, IPL) </a:t>
            </a:r>
            <a:r>
              <a:rPr lang="en-US" dirty="0" smtClean="0"/>
              <a:t>– egocentric spatial representation.</a:t>
            </a:r>
          </a:p>
          <a:p>
            <a:endParaRPr lang="en-US" dirty="0"/>
          </a:p>
          <a:p>
            <a:r>
              <a:rPr lang="en-US" b="1" dirty="0" err="1" smtClean="0"/>
              <a:t>Retrosplenial</a:t>
            </a:r>
            <a:r>
              <a:rPr lang="en-US" b="1" dirty="0" smtClean="0"/>
              <a:t> </a:t>
            </a:r>
            <a:r>
              <a:rPr lang="en-US" dirty="0" smtClean="0"/>
              <a:t>– Egocentric heading direction (heading vectors).</a:t>
            </a:r>
          </a:p>
        </p:txBody>
      </p:sp>
      <p:sp>
        <p:nvSpPr>
          <p:cNvPr id="10" name="TextBox 9"/>
          <p:cNvSpPr txBox="1"/>
          <p:nvPr/>
        </p:nvSpPr>
        <p:spPr>
          <a:xfrm>
            <a:off x="2124080" y="1840320"/>
            <a:ext cx="4891158" cy="1200329"/>
          </a:xfrm>
          <a:prstGeom prst="rect">
            <a:avLst/>
          </a:prstGeom>
          <a:noFill/>
        </p:spPr>
        <p:txBody>
          <a:bodyPr wrap="square" rtlCol="0">
            <a:spAutoFit/>
          </a:bodyPr>
          <a:lstStyle/>
          <a:p>
            <a:pPr algn="ctr"/>
            <a:r>
              <a:rPr lang="en-US" i="1" dirty="0" smtClean="0"/>
              <a:t>A specific representation depends on task requirements. Is navigation guided or free? Are they replaying a route? Are there obstacles? Shortcuts needed?</a:t>
            </a:r>
            <a:endParaRPr lang="en-US" i="1" dirty="0"/>
          </a:p>
        </p:txBody>
      </p:sp>
    </p:spTree>
    <p:extLst>
      <p:ext uri="{BB962C8B-B14F-4D97-AF65-F5344CB8AC3E}">
        <p14:creationId xmlns:p14="http://schemas.microsoft.com/office/powerpoint/2010/main" val="3711723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3" name="TextBox 2"/>
          <p:cNvSpPr txBox="1"/>
          <p:nvPr/>
        </p:nvSpPr>
        <p:spPr>
          <a:xfrm>
            <a:off x="0" y="1536971"/>
            <a:ext cx="9144000" cy="400110"/>
          </a:xfrm>
          <a:prstGeom prst="rect">
            <a:avLst/>
          </a:prstGeom>
          <a:noFill/>
        </p:spPr>
        <p:txBody>
          <a:bodyPr wrap="square" rtlCol="0">
            <a:spAutoFit/>
          </a:bodyPr>
          <a:lstStyle/>
          <a:p>
            <a:pPr algn="ctr"/>
            <a:r>
              <a:rPr lang="en-US" sz="2000" b="1" dirty="0" smtClean="0"/>
              <a:t>Egocentric (Online and Offline) vs. Allocentric</a:t>
            </a:r>
            <a:endParaRPr lang="en-US" sz="2000" b="1" dirty="0"/>
          </a:p>
        </p:txBody>
      </p:sp>
      <p:pic>
        <p:nvPicPr>
          <p:cNvPr id="4" name="Picture 3" descr="Screenshot 2015-01-26 11.32.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5222" y="2528142"/>
            <a:ext cx="3930650" cy="3134244"/>
          </a:xfrm>
          <a:prstGeom prst="rect">
            <a:avLst/>
          </a:prstGeom>
        </p:spPr>
      </p:pic>
      <p:sp>
        <p:nvSpPr>
          <p:cNvPr id="6" name="TextBox 5"/>
          <p:cNvSpPr txBox="1"/>
          <p:nvPr/>
        </p:nvSpPr>
        <p:spPr>
          <a:xfrm>
            <a:off x="350763" y="3333685"/>
            <a:ext cx="4039808" cy="1200329"/>
          </a:xfrm>
          <a:prstGeom prst="rect">
            <a:avLst/>
          </a:prstGeom>
          <a:noFill/>
        </p:spPr>
        <p:txBody>
          <a:bodyPr wrap="square" rtlCol="0">
            <a:spAutoFit/>
          </a:bodyPr>
          <a:lstStyle/>
          <a:p>
            <a:r>
              <a:rPr lang="en-US" b="1" dirty="0" smtClean="0"/>
              <a:t>Egocentric</a:t>
            </a:r>
            <a:r>
              <a:rPr lang="en-US" dirty="0" smtClean="0"/>
              <a:t> unseen space (</a:t>
            </a:r>
            <a:r>
              <a:rPr lang="en-US" b="1" dirty="0" smtClean="0"/>
              <a:t>head direction</a:t>
            </a:r>
            <a:r>
              <a:rPr lang="en-US" dirty="0" smtClean="0"/>
              <a:t>) is represented by patterns of voxel activity in </a:t>
            </a:r>
            <a:r>
              <a:rPr lang="en-US" b="1" dirty="0" smtClean="0"/>
              <a:t>parietal cortex</a:t>
            </a:r>
            <a:r>
              <a:rPr lang="en-US" dirty="0" smtClean="0"/>
              <a:t>, independent of visual information. </a:t>
            </a:r>
            <a:endParaRPr lang="en-US" dirty="0"/>
          </a:p>
        </p:txBody>
      </p:sp>
      <p:sp>
        <p:nvSpPr>
          <p:cNvPr id="7" name="TextBox 6"/>
          <p:cNvSpPr txBox="1"/>
          <p:nvPr/>
        </p:nvSpPr>
        <p:spPr>
          <a:xfrm>
            <a:off x="7355716" y="5655175"/>
            <a:ext cx="1340156" cy="307777"/>
          </a:xfrm>
          <a:prstGeom prst="rect">
            <a:avLst/>
          </a:prstGeom>
          <a:noFill/>
        </p:spPr>
        <p:txBody>
          <a:bodyPr wrap="none" rtlCol="0">
            <a:spAutoFit/>
          </a:bodyPr>
          <a:lstStyle/>
          <a:p>
            <a:r>
              <a:rPr lang="en-US" sz="1400" i="1" dirty="0" smtClean="0"/>
              <a:t>Schindler, 2013</a:t>
            </a:r>
            <a:endParaRPr lang="en-US" sz="1400" i="1" dirty="0"/>
          </a:p>
        </p:txBody>
      </p:sp>
    </p:spTree>
    <p:extLst>
      <p:ext uri="{BB962C8B-B14F-4D97-AF65-F5344CB8AC3E}">
        <p14:creationId xmlns:p14="http://schemas.microsoft.com/office/powerpoint/2010/main" val="3000289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pic>
        <p:nvPicPr>
          <p:cNvPr id="8" name="Picture 7" descr="Screenshot 2015-01-26 11.41.4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217" y="2194906"/>
            <a:ext cx="7813479" cy="2445598"/>
          </a:xfrm>
          <a:prstGeom prst="rect">
            <a:avLst/>
          </a:prstGeom>
        </p:spPr>
      </p:pic>
      <p:sp>
        <p:nvSpPr>
          <p:cNvPr id="9" name="TextBox 8"/>
          <p:cNvSpPr txBox="1"/>
          <p:nvPr/>
        </p:nvSpPr>
        <p:spPr>
          <a:xfrm>
            <a:off x="962216" y="4914904"/>
            <a:ext cx="7813479" cy="1415772"/>
          </a:xfrm>
          <a:prstGeom prst="rect">
            <a:avLst/>
          </a:prstGeom>
          <a:noFill/>
        </p:spPr>
        <p:txBody>
          <a:bodyPr wrap="square" rtlCol="0">
            <a:spAutoFit/>
          </a:bodyPr>
          <a:lstStyle/>
          <a:p>
            <a:pPr algn="ctr"/>
            <a:endParaRPr lang="en-US" dirty="0"/>
          </a:p>
          <a:p>
            <a:pPr algn="ctr"/>
            <a:r>
              <a:rPr lang="en-US" dirty="0" smtClean="0"/>
              <a:t>MTL, parietal, occipital, cerebellum, frontal lobe.</a:t>
            </a:r>
          </a:p>
          <a:p>
            <a:pPr algn="ctr"/>
            <a:endParaRPr lang="en-US" dirty="0"/>
          </a:p>
          <a:p>
            <a:pPr algn="ctr"/>
            <a:r>
              <a:rPr lang="en-US" sz="1600" i="1" dirty="0" smtClean="0"/>
              <a:t>parahippocampus, anterior cerebellum, precuneus, SPL, IPL, superior/middle occipital gyrus, medial and middle frontal gyrus, IFG, </a:t>
            </a:r>
            <a:r>
              <a:rPr lang="en-US" sz="1600" i="1" dirty="0" err="1" smtClean="0"/>
              <a:t>precentral</a:t>
            </a:r>
            <a:r>
              <a:rPr lang="en-US" sz="1600" i="1" dirty="0" smtClean="0"/>
              <a:t>, lingual, caudate</a:t>
            </a:r>
            <a:endParaRPr lang="en-US" sz="1600" i="1" dirty="0"/>
          </a:p>
        </p:txBody>
      </p:sp>
      <p:sp>
        <p:nvSpPr>
          <p:cNvPr id="10" name="Rectangle 9"/>
          <p:cNvSpPr/>
          <p:nvPr/>
        </p:nvSpPr>
        <p:spPr>
          <a:xfrm>
            <a:off x="962216" y="1535702"/>
            <a:ext cx="7813479" cy="369332"/>
          </a:xfrm>
          <a:prstGeom prst="rect">
            <a:avLst/>
          </a:prstGeom>
        </p:spPr>
        <p:txBody>
          <a:bodyPr wrap="square">
            <a:spAutoFit/>
          </a:bodyPr>
          <a:lstStyle/>
          <a:p>
            <a:pPr algn="ctr"/>
            <a:r>
              <a:rPr lang="en-US" dirty="0"/>
              <a:t>Widespread areas subtending to the human ability to orient </a:t>
            </a:r>
            <a:r>
              <a:rPr lang="en-US" b="1" dirty="0"/>
              <a:t>navigation</a:t>
            </a:r>
            <a:r>
              <a:rPr lang="en-US" dirty="0"/>
              <a:t>.</a:t>
            </a:r>
          </a:p>
        </p:txBody>
      </p:sp>
    </p:spTree>
    <p:extLst>
      <p:ext uri="{BB962C8B-B14F-4D97-AF65-F5344CB8AC3E}">
        <p14:creationId xmlns:p14="http://schemas.microsoft.com/office/powerpoint/2010/main" val="489400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9" name="TextBox 8"/>
          <p:cNvSpPr txBox="1"/>
          <p:nvPr/>
        </p:nvSpPr>
        <p:spPr>
          <a:xfrm>
            <a:off x="962216" y="4914904"/>
            <a:ext cx="7452857" cy="1138773"/>
          </a:xfrm>
          <a:prstGeom prst="rect">
            <a:avLst/>
          </a:prstGeom>
          <a:noFill/>
        </p:spPr>
        <p:txBody>
          <a:bodyPr wrap="square" rtlCol="0">
            <a:spAutoFit/>
          </a:bodyPr>
          <a:lstStyle/>
          <a:p>
            <a:pPr algn="ctr"/>
            <a:r>
              <a:rPr lang="en-US" dirty="0" smtClean="0"/>
              <a:t>Parahippocampus, Precuneus, Superior Parietal Lobule</a:t>
            </a:r>
          </a:p>
          <a:p>
            <a:pPr algn="ctr"/>
            <a:endParaRPr lang="en-US" dirty="0"/>
          </a:p>
          <a:p>
            <a:pPr algn="ctr"/>
            <a:endParaRPr lang="en-US" dirty="0" smtClean="0"/>
          </a:p>
          <a:p>
            <a:pPr algn="ctr"/>
            <a:r>
              <a:rPr lang="en-US" sz="1400" i="1" dirty="0" smtClean="0"/>
              <a:t>Hippocampus, cuneus, middle occipital, lingual gyrus, IFG, SFG, MFG</a:t>
            </a:r>
          </a:p>
        </p:txBody>
      </p:sp>
      <p:sp>
        <p:nvSpPr>
          <p:cNvPr id="10" name="Rectangle 9"/>
          <p:cNvSpPr/>
          <p:nvPr/>
        </p:nvSpPr>
        <p:spPr>
          <a:xfrm>
            <a:off x="962216" y="1535702"/>
            <a:ext cx="7452857" cy="369332"/>
          </a:xfrm>
          <a:prstGeom prst="rect">
            <a:avLst/>
          </a:prstGeom>
        </p:spPr>
        <p:txBody>
          <a:bodyPr wrap="square">
            <a:spAutoFit/>
          </a:bodyPr>
          <a:lstStyle/>
          <a:p>
            <a:pPr algn="ctr"/>
            <a:r>
              <a:rPr lang="en-US" dirty="0" smtClean="0"/>
              <a:t>Activation for </a:t>
            </a:r>
            <a:r>
              <a:rPr lang="en-US" b="1" dirty="0" smtClean="0"/>
              <a:t>both familiar and recently learned</a:t>
            </a:r>
            <a:r>
              <a:rPr lang="en-US" dirty="0" smtClean="0"/>
              <a:t> environments.</a:t>
            </a:r>
            <a:endParaRPr lang="en-US" dirty="0"/>
          </a:p>
        </p:txBody>
      </p:sp>
      <p:pic>
        <p:nvPicPr>
          <p:cNvPr id="3" name="Picture 2" descr="Screenshot 2015-01-26 11.46.51.png"/>
          <p:cNvPicPr>
            <a:picLocks noChangeAspect="1"/>
          </p:cNvPicPr>
          <p:nvPr/>
        </p:nvPicPr>
        <p:blipFill rotWithShape="1">
          <a:blip r:embed="rId3">
            <a:extLst>
              <a:ext uri="{28A0092B-C50C-407E-A947-70E740481C1C}">
                <a14:useLocalDpi xmlns:a14="http://schemas.microsoft.com/office/drawing/2010/main" val="0"/>
              </a:ext>
            </a:extLst>
          </a:blip>
          <a:srcRect t="7192"/>
          <a:stretch/>
        </p:blipFill>
        <p:spPr>
          <a:xfrm>
            <a:off x="639814" y="2278325"/>
            <a:ext cx="8075221" cy="2511080"/>
          </a:xfrm>
          <a:prstGeom prst="rect">
            <a:avLst/>
          </a:prstGeom>
        </p:spPr>
      </p:pic>
    </p:spTree>
    <p:extLst>
      <p:ext uri="{BB962C8B-B14F-4D97-AF65-F5344CB8AC3E}">
        <p14:creationId xmlns:p14="http://schemas.microsoft.com/office/powerpoint/2010/main" val="2134302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10" name="Rectangle 9"/>
          <p:cNvSpPr/>
          <p:nvPr/>
        </p:nvSpPr>
        <p:spPr>
          <a:xfrm>
            <a:off x="962216" y="1535702"/>
            <a:ext cx="7452857" cy="369332"/>
          </a:xfrm>
          <a:prstGeom prst="rect">
            <a:avLst/>
          </a:prstGeom>
        </p:spPr>
        <p:txBody>
          <a:bodyPr wrap="square">
            <a:spAutoFit/>
          </a:bodyPr>
          <a:lstStyle/>
          <a:p>
            <a:pPr algn="ctr"/>
            <a:r>
              <a:rPr lang="en-US" dirty="0" smtClean="0"/>
              <a:t>Activation contrasting </a:t>
            </a:r>
            <a:r>
              <a:rPr lang="en-US" b="1" dirty="0" smtClean="0"/>
              <a:t>familiar and recently learned</a:t>
            </a:r>
            <a:r>
              <a:rPr lang="en-US" dirty="0" smtClean="0"/>
              <a:t> environments.</a:t>
            </a:r>
            <a:endParaRPr lang="en-US" dirty="0"/>
          </a:p>
        </p:txBody>
      </p:sp>
      <p:pic>
        <p:nvPicPr>
          <p:cNvPr id="4" name="Picture 3" descr="Screenshot 2015-01-26 11.56.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5889" y="2118448"/>
            <a:ext cx="5153679" cy="4304928"/>
          </a:xfrm>
          <a:prstGeom prst="rect">
            <a:avLst/>
          </a:prstGeom>
        </p:spPr>
      </p:pic>
      <p:sp>
        <p:nvSpPr>
          <p:cNvPr id="6" name="TextBox 5"/>
          <p:cNvSpPr txBox="1"/>
          <p:nvPr/>
        </p:nvSpPr>
        <p:spPr>
          <a:xfrm>
            <a:off x="98749" y="2618893"/>
            <a:ext cx="3337140" cy="923330"/>
          </a:xfrm>
          <a:prstGeom prst="rect">
            <a:avLst/>
          </a:prstGeom>
          <a:noFill/>
        </p:spPr>
        <p:txBody>
          <a:bodyPr wrap="square" rtlCol="0">
            <a:spAutoFit/>
          </a:bodyPr>
          <a:lstStyle/>
          <a:p>
            <a:r>
              <a:rPr lang="en-US" b="1" dirty="0" smtClean="0"/>
              <a:t>Familiarity</a:t>
            </a:r>
            <a:r>
              <a:rPr lang="en-US" dirty="0" smtClean="0"/>
              <a:t> – middle temporal gyrus, posterior cingulate, MFG, superior temporal gyrus.</a:t>
            </a:r>
            <a:endParaRPr lang="en-US" dirty="0"/>
          </a:p>
        </p:txBody>
      </p:sp>
      <p:sp>
        <p:nvSpPr>
          <p:cNvPr id="7" name="TextBox 6"/>
          <p:cNvSpPr txBox="1"/>
          <p:nvPr/>
        </p:nvSpPr>
        <p:spPr>
          <a:xfrm>
            <a:off x="213271" y="4814720"/>
            <a:ext cx="3222618" cy="923330"/>
          </a:xfrm>
          <a:prstGeom prst="rect">
            <a:avLst/>
          </a:prstGeom>
          <a:noFill/>
        </p:spPr>
        <p:txBody>
          <a:bodyPr wrap="square" rtlCol="0">
            <a:spAutoFit/>
          </a:bodyPr>
          <a:lstStyle/>
          <a:p>
            <a:r>
              <a:rPr lang="en-US" b="1" dirty="0" smtClean="0"/>
              <a:t>Novel</a:t>
            </a:r>
            <a:r>
              <a:rPr lang="en-US" dirty="0" smtClean="0"/>
              <a:t> – parahippocampus, precuneus, insula, IPL, cuneus, precuneus, lingual.</a:t>
            </a:r>
            <a:endParaRPr lang="en-US" dirty="0"/>
          </a:p>
        </p:txBody>
      </p:sp>
    </p:spTree>
    <p:extLst>
      <p:ext uri="{BB962C8B-B14F-4D97-AF65-F5344CB8AC3E}">
        <p14:creationId xmlns:p14="http://schemas.microsoft.com/office/powerpoint/2010/main" val="731606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9" name="TextBox 8"/>
          <p:cNvSpPr txBox="1"/>
          <p:nvPr/>
        </p:nvSpPr>
        <p:spPr>
          <a:xfrm>
            <a:off x="962216" y="4914904"/>
            <a:ext cx="7452857" cy="1477328"/>
          </a:xfrm>
          <a:prstGeom prst="rect">
            <a:avLst/>
          </a:prstGeom>
          <a:noFill/>
        </p:spPr>
        <p:txBody>
          <a:bodyPr wrap="square" rtlCol="0">
            <a:spAutoFit/>
          </a:bodyPr>
          <a:lstStyle/>
          <a:p>
            <a:pPr algn="ctr"/>
            <a:r>
              <a:rPr lang="en-US" dirty="0" smtClean="0"/>
              <a:t>Parahippocampus</a:t>
            </a:r>
            <a:r>
              <a:rPr lang="en-US" dirty="0"/>
              <a:t>, Occipital, Posterior Cingulate</a:t>
            </a:r>
          </a:p>
          <a:p>
            <a:pPr algn="ctr"/>
            <a:endParaRPr lang="en-US" dirty="0"/>
          </a:p>
          <a:p>
            <a:pPr algn="ctr"/>
            <a:endParaRPr lang="en-US" dirty="0"/>
          </a:p>
          <a:p>
            <a:pPr algn="ctr"/>
            <a:r>
              <a:rPr lang="en-US" i="1" dirty="0"/>
              <a:t>Superior middle gyrus, superior temporal gyrus, cingulate gyrus, precuneus, middle frontal, anterior cingulate, MFG, IFG, IPL, Superior occipital gyrus. </a:t>
            </a:r>
          </a:p>
        </p:txBody>
      </p:sp>
      <p:sp>
        <p:nvSpPr>
          <p:cNvPr id="10" name="Rectangle 9"/>
          <p:cNvSpPr/>
          <p:nvPr/>
        </p:nvSpPr>
        <p:spPr>
          <a:xfrm>
            <a:off x="962216" y="1535702"/>
            <a:ext cx="7452857" cy="369332"/>
          </a:xfrm>
          <a:prstGeom prst="rect">
            <a:avLst/>
          </a:prstGeom>
        </p:spPr>
        <p:txBody>
          <a:bodyPr wrap="square">
            <a:spAutoFit/>
          </a:bodyPr>
          <a:lstStyle/>
          <a:p>
            <a:pPr algn="ctr"/>
            <a:r>
              <a:rPr lang="en-US" dirty="0" smtClean="0"/>
              <a:t>Activation for </a:t>
            </a:r>
            <a:r>
              <a:rPr lang="en-US" b="1" dirty="0" smtClean="0"/>
              <a:t>both egocentric and allocentric </a:t>
            </a:r>
            <a:r>
              <a:rPr lang="en-US" dirty="0" smtClean="0"/>
              <a:t>spatial strategies.</a:t>
            </a:r>
            <a:endParaRPr lang="en-US" dirty="0"/>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t="7375"/>
          <a:stretch/>
        </p:blipFill>
        <p:spPr>
          <a:xfrm>
            <a:off x="962216" y="2375274"/>
            <a:ext cx="7452857" cy="2265229"/>
          </a:xfrm>
          <a:prstGeom prst="rect">
            <a:avLst/>
          </a:prstGeom>
        </p:spPr>
      </p:pic>
    </p:spTree>
    <p:extLst>
      <p:ext uri="{BB962C8B-B14F-4D97-AF65-F5344CB8AC3E}">
        <p14:creationId xmlns:p14="http://schemas.microsoft.com/office/powerpoint/2010/main" val="2761492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5673348" cy="707886"/>
          </a:xfrm>
          <a:prstGeom prst="rect">
            <a:avLst/>
          </a:prstGeom>
          <a:noFill/>
        </p:spPr>
        <p:txBody>
          <a:bodyPr wrap="none" rtlCol="0">
            <a:spAutoFit/>
          </a:bodyPr>
          <a:lstStyle/>
          <a:p>
            <a:r>
              <a:rPr lang="en-US" sz="4000" b="1" dirty="0" smtClean="0">
                <a:solidFill>
                  <a:prstClr val="black"/>
                </a:solidFill>
                <a:latin typeface="Verdana"/>
                <a:cs typeface="Verdana"/>
              </a:rPr>
              <a:t>Insights from fMRI</a:t>
            </a:r>
            <a:endParaRPr lang="en-US" sz="4000" dirty="0"/>
          </a:p>
        </p:txBody>
      </p:sp>
      <p:sp>
        <p:nvSpPr>
          <p:cNvPr id="10" name="Rectangle 9"/>
          <p:cNvSpPr/>
          <p:nvPr/>
        </p:nvSpPr>
        <p:spPr>
          <a:xfrm>
            <a:off x="962216" y="1535702"/>
            <a:ext cx="7452857" cy="369332"/>
          </a:xfrm>
          <a:prstGeom prst="rect">
            <a:avLst/>
          </a:prstGeom>
        </p:spPr>
        <p:txBody>
          <a:bodyPr wrap="square">
            <a:spAutoFit/>
          </a:bodyPr>
          <a:lstStyle/>
          <a:p>
            <a:pPr algn="ctr"/>
            <a:r>
              <a:rPr lang="en-US" dirty="0" smtClean="0"/>
              <a:t>Activation contrasting </a:t>
            </a:r>
            <a:r>
              <a:rPr lang="en-US" b="1" dirty="0" smtClean="0"/>
              <a:t>egocentric and allocentric </a:t>
            </a:r>
            <a:r>
              <a:rPr lang="en-US" dirty="0" smtClean="0"/>
              <a:t>spatial strategies.</a:t>
            </a:r>
            <a:endParaRPr lang="en-US" dirty="0"/>
          </a:p>
        </p:txBody>
      </p:sp>
      <p:pic>
        <p:nvPicPr>
          <p:cNvPr id="3" name="Picture 2" descr="Screenshot 2015-01-26 11.58.4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2791" y="2581935"/>
            <a:ext cx="3701983" cy="2619419"/>
          </a:xfrm>
          <a:prstGeom prst="rect">
            <a:avLst/>
          </a:prstGeom>
        </p:spPr>
      </p:pic>
      <p:sp>
        <p:nvSpPr>
          <p:cNvPr id="4" name="TextBox 3"/>
          <p:cNvSpPr txBox="1"/>
          <p:nvPr/>
        </p:nvSpPr>
        <p:spPr>
          <a:xfrm>
            <a:off x="242353" y="2720730"/>
            <a:ext cx="3790410" cy="2677656"/>
          </a:xfrm>
          <a:prstGeom prst="rect">
            <a:avLst/>
          </a:prstGeom>
          <a:noFill/>
        </p:spPr>
        <p:txBody>
          <a:bodyPr wrap="square" rtlCol="0">
            <a:spAutoFit/>
          </a:bodyPr>
          <a:lstStyle/>
          <a:p>
            <a:r>
              <a:rPr lang="en-US" b="1" dirty="0" smtClean="0"/>
              <a:t>Egocentric</a:t>
            </a:r>
            <a:r>
              <a:rPr lang="en-US" dirty="0" smtClean="0"/>
              <a:t> – </a:t>
            </a:r>
            <a:r>
              <a:rPr lang="en-US" dirty="0" err="1" smtClean="0"/>
              <a:t>parieto</a:t>
            </a:r>
            <a:r>
              <a:rPr lang="en-US" dirty="0" smtClean="0"/>
              <a:t>-occipital network that includes R superior occipital gyrus, angular gyrus, and precuneus.</a:t>
            </a:r>
          </a:p>
          <a:p>
            <a:endParaRPr lang="en-US" dirty="0"/>
          </a:p>
          <a:p>
            <a:r>
              <a:rPr lang="en-US" b="1" dirty="0" smtClean="0"/>
              <a:t>Allocentric –</a:t>
            </a:r>
            <a:r>
              <a:rPr lang="en-US" dirty="0" smtClean="0"/>
              <a:t> nothing.</a:t>
            </a:r>
          </a:p>
          <a:p>
            <a:endParaRPr lang="en-US" dirty="0" smtClean="0"/>
          </a:p>
          <a:p>
            <a:r>
              <a:rPr lang="en-US" sz="1400" i="1" dirty="0" smtClean="0"/>
              <a:t>Superior temporal gyrus makes use of allocentric representations through the processing of categorical spatial relations.( van Asselen, 208).</a:t>
            </a:r>
          </a:p>
          <a:p>
            <a:endParaRPr lang="en-US" b="1" dirty="0"/>
          </a:p>
        </p:txBody>
      </p:sp>
    </p:spTree>
    <p:extLst>
      <p:ext uri="{BB962C8B-B14F-4D97-AF65-F5344CB8AC3E}">
        <p14:creationId xmlns:p14="http://schemas.microsoft.com/office/powerpoint/2010/main" val="1997164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4334841" cy="707886"/>
          </a:xfrm>
          <a:prstGeom prst="rect">
            <a:avLst/>
          </a:prstGeom>
          <a:noFill/>
        </p:spPr>
        <p:txBody>
          <a:bodyPr wrap="none" rtlCol="0">
            <a:spAutoFit/>
          </a:bodyPr>
          <a:lstStyle/>
          <a:p>
            <a:r>
              <a:rPr lang="en-US" sz="4000" b="1" dirty="0" smtClean="0">
                <a:solidFill>
                  <a:prstClr val="black"/>
                </a:solidFill>
                <a:latin typeface="Verdana"/>
                <a:cs typeface="Verdana"/>
              </a:rPr>
              <a:t>Brain </a:t>
            </a:r>
            <a:r>
              <a:rPr lang="en-US" sz="4000" b="1" i="1" dirty="0" smtClean="0">
                <a:solidFill>
                  <a:prstClr val="black"/>
                </a:solidFill>
                <a:latin typeface="Verdana"/>
                <a:cs typeface="Verdana"/>
              </a:rPr>
              <a:t>Map</a:t>
            </a:r>
            <a:r>
              <a:rPr lang="en-US" sz="4000" b="1" dirty="0" smtClean="0">
                <a:solidFill>
                  <a:prstClr val="black"/>
                </a:solidFill>
                <a:latin typeface="Verdana"/>
                <a:cs typeface="Verdana"/>
              </a:rPr>
              <a:t>ping</a:t>
            </a:r>
            <a:endParaRPr lang="en-US" sz="4000" dirty="0"/>
          </a:p>
        </p:txBody>
      </p:sp>
      <p:pic>
        <p:nvPicPr>
          <p:cNvPr id="3" name="Picture 2" descr="Screenshot 2015-01-26 12.02.1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6699" y="1425165"/>
            <a:ext cx="4479748" cy="5357288"/>
          </a:xfrm>
          <a:prstGeom prst="rect">
            <a:avLst/>
          </a:prstGeom>
        </p:spPr>
      </p:pic>
      <p:pic>
        <p:nvPicPr>
          <p:cNvPr id="8" name="Picture 7"/>
          <p:cNvPicPr>
            <a:picLocks noChangeAspect="1"/>
          </p:cNvPicPr>
          <p:nvPr/>
        </p:nvPicPr>
        <p:blipFill>
          <a:blip r:embed="rId4"/>
          <a:stretch>
            <a:fillRect/>
          </a:stretch>
        </p:blipFill>
        <p:spPr>
          <a:xfrm>
            <a:off x="53933" y="2242044"/>
            <a:ext cx="4532766" cy="2683016"/>
          </a:xfrm>
          <a:prstGeom prst="rect">
            <a:avLst/>
          </a:prstGeom>
        </p:spPr>
      </p:pic>
    </p:spTree>
    <p:extLst>
      <p:ext uri="{BB962C8B-B14F-4D97-AF65-F5344CB8AC3E}">
        <p14:creationId xmlns:p14="http://schemas.microsoft.com/office/powerpoint/2010/main" val="2758145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27609" y="234757"/>
            <a:ext cx="4334841" cy="707886"/>
          </a:xfrm>
          <a:prstGeom prst="rect">
            <a:avLst/>
          </a:prstGeom>
          <a:noFill/>
        </p:spPr>
        <p:txBody>
          <a:bodyPr wrap="none" rtlCol="0">
            <a:spAutoFit/>
          </a:bodyPr>
          <a:lstStyle/>
          <a:p>
            <a:r>
              <a:rPr lang="en-US" sz="4000" b="1" dirty="0" smtClean="0">
                <a:solidFill>
                  <a:prstClr val="black"/>
                </a:solidFill>
                <a:latin typeface="Verdana"/>
                <a:cs typeface="Verdana"/>
              </a:rPr>
              <a:t>Brain </a:t>
            </a:r>
            <a:r>
              <a:rPr lang="en-US" sz="4000" b="1" i="1" dirty="0" smtClean="0">
                <a:solidFill>
                  <a:prstClr val="black"/>
                </a:solidFill>
                <a:latin typeface="Verdana"/>
                <a:cs typeface="Verdana"/>
              </a:rPr>
              <a:t>Map</a:t>
            </a:r>
            <a:r>
              <a:rPr lang="en-US" sz="4000" b="1" dirty="0" smtClean="0">
                <a:solidFill>
                  <a:prstClr val="black"/>
                </a:solidFill>
                <a:latin typeface="Verdana"/>
                <a:cs typeface="Verdana"/>
              </a:rPr>
              <a:t>ping</a:t>
            </a:r>
            <a:endParaRPr lang="en-US" sz="4000" dirty="0"/>
          </a:p>
        </p:txBody>
      </p:sp>
      <p:pic>
        <p:nvPicPr>
          <p:cNvPr id="6" name="Picture 5"/>
          <p:cNvPicPr>
            <a:picLocks noChangeAspect="1"/>
          </p:cNvPicPr>
          <p:nvPr/>
        </p:nvPicPr>
        <p:blipFill>
          <a:blip r:embed="rId2"/>
          <a:stretch>
            <a:fillRect/>
          </a:stretch>
        </p:blipFill>
        <p:spPr>
          <a:xfrm>
            <a:off x="4716725" y="2666290"/>
            <a:ext cx="4057650" cy="3133725"/>
          </a:xfrm>
          <a:prstGeom prst="rect">
            <a:avLst/>
          </a:prstGeom>
        </p:spPr>
      </p:pic>
      <p:pic>
        <p:nvPicPr>
          <p:cNvPr id="7" name="Picture 6"/>
          <p:cNvPicPr>
            <a:picLocks noChangeAspect="1"/>
          </p:cNvPicPr>
          <p:nvPr/>
        </p:nvPicPr>
        <p:blipFill>
          <a:blip r:embed="rId3"/>
          <a:stretch>
            <a:fillRect/>
          </a:stretch>
        </p:blipFill>
        <p:spPr>
          <a:xfrm>
            <a:off x="291019" y="2218614"/>
            <a:ext cx="4191000" cy="4029075"/>
          </a:xfrm>
          <a:prstGeom prst="rect">
            <a:avLst/>
          </a:prstGeom>
        </p:spPr>
      </p:pic>
    </p:spTree>
    <p:extLst>
      <p:ext uri="{BB962C8B-B14F-4D97-AF65-F5344CB8AC3E}">
        <p14:creationId xmlns:p14="http://schemas.microsoft.com/office/powerpoint/2010/main" val="2656798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idtoplac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2093" y="1790732"/>
            <a:ext cx="2668947" cy="3837282"/>
          </a:xfrm>
          <a:prstGeom prst="rect">
            <a:avLst/>
          </a:prstGeom>
        </p:spPr>
      </p:pic>
      <p:pic>
        <p:nvPicPr>
          <p:cNvPr id="6" name="Picture 5" descr="Grid_multiple_nearby_grids.jpg"/>
          <p:cNvPicPr>
            <a:picLocks noChangeAspect="1"/>
          </p:cNvPicPr>
          <p:nvPr/>
        </p:nvPicPr>
        <p:blipFill rotWithShape="1">
          <a:blip r:embed="rId6">
            <a:extLst>
              <a:ext uri="{28A0092B-C50C-407E-A947-70E740481C1C}">
                <a14:useLocalDpi xmlns:a14="http://schemas.microsoft.com/office/drawing/2010/main" val="0"/>
              </a:ext>
            </a:extLst>
          </a:blip>
          <a:srcRect l="40335" t="17252" r="6187" b="5811"/>
          <a:stretch/>
        </p:blipFill>
        <p:spPr>
          <a:xfrm>
            <a:off x="545179" y="1860602"/>
            <a:ext cx="3643690" cy="3937783"/>
          </a:xfrm>
          <a:prstGeom prst="rect">
            <a:avLst/>
          </a:prstGeom>
        </p:spPr>
      </p:pic>
      <p:pic>
        <p:nvPicPr>
          <p:cNvPr id="5" name="Simulated Entorhinal Conjunctive-Grid Cell Firing in a single modul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790843" y="2030975"/>
            <a:ext cx="4796052" cy="3597039"/>
          </a:xfrm>
          <a:prstGeom prst="rect">
            <a:avLst/>
          </a:prstGeom>
        </p:spPr>
      </p:pic>
      <p:sp>
        <p:nvSpPr>
          <p:cNvPr id="7" name="Rectangle 6"/>
          <p:cNvSpPr/>
          <p:nvPr/>
        </p:nvSpPr>
        <p:spPr>
          <a:xfrm>
            <a:off x="0" y="942643"/>
            <a:ext cx="4868957" cy="385568"/>
          </a:xfrm>
          <a:prstGeom prst="rect">
            <a:avLst/>
          </a:prstGeom>
          <a:solidFill>
            <a:schemeClr val="dk1">
              <a:alpha val="73000"/>
            </a:schemeClr>
          </a:solidFill>
          <a:ln>
            <a:noFill/>
          </a:ln>
          <a:effectLst>
            <a:outerShdw blurRad="50800" dist="38100" dir="18900000" algn="b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27609" y="234757"/>
            <a:ext cx="4049507" cy="707886"/>
          </a:xfrm>
          <a:prstGeom prst="rect">
            <a:avLst/>
          </a:prstGeom>
          <a:noFill/>
        </p:spPr>
        <p:txBody>
          <a:bodyPr wrap="none" rtlCol="0">
            <a:spAutoFit/>
          </a:bodyPr>
          <a:lstStyle/>
          <a:p>
            <a:r>
              <a:rPr lang="en-US" sz="4000" b="1" dirty="0" smtClean="0">
                <a:solidFill>
                  <a:prstClr val="black"/>
                </a:solidFill>
                <a:latin typeface="Verdana"/>
                <a:cs typeface="Verdana"/>
              </a:rPr>
              <a:t>Grid Theories</a:t>
            </a:r>
            <a:endParaRPr lang="en-US" sz="4000" dirty="0"/>
          </a:p>
        </p:txBody>
      </p:sp>
    </p:spTree>
    <p:extLst>
      <p:ext uri="{BB962C8B-B14F-4D97-AF65-F5344CB8AC3E}">
        <p14:creationId xmlns:p14="http://schemas.microsoft.com/office/powerpoint/2010/main" val="29328318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video>
              <p:cMediaNode vol="80000">
                <p:cTn id="18" fill="hold" display="0">
                  <p:stCondLst>
                    <p:cond delay="indefinite"/>
                  </p:stCondLst>
                </p:cTn>
                <p:tgtEl>
                  <p:spTgt spid="5"/>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2534</TotalTime>
  <Words>1917</Words>
  <Application>Microsoft Macintosh PowerPoint</Application>
  <PresentationFormat>On-screen Show (4:3)</PresentationFormat>
  <Paragraphs>232</Paragraphs>
  <Slides>34</Slides>
  <Notes>22</Notes>
  <HiddenSlides>0</HiddenSlides>
  <MMClips>1</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Nicco</dc:creator>
  <cp:lastModifiedBy>Nicco</cp:lastModifiedBy>
  <cp:revision>64</cp:revision>
  <dcterms:created xsi:type="dcterms:W3CDTF">2015-01-23T02:48:30Z</dcterms:created>
  <dcterms:modified xsi:type="dcterms:W3CDTF">2015-01-26T20:26:50Z</dcterms:modified>
</cp:coreProperties>
</file>