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xlsx" ContentType="application/vnd.openxmlformats-officedocument.spreadsheetml.sheet"/>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12.xml" ContentType="application/vnd.openxmlformats-officedocument.presentationml.notesSlide+xml"/>
  <Override PartName="/ppt/charts/chart3.xml" ContentType="application/vnd.openxmlformats-officedocument.drawingml.chart+xml"/>
  <Override PartName="/ppt/drawings/drawing2.xml" ContentType="application/vnd.openxmlformats-officedocument.drawingml.chartshapes+xml"/>
  <Override PartName="/ppt/notesSlides/notesSlide13.xml" ContentType="application/vnd.openxmlformats-officedocument.presentationml.notesSlide+xml"/>
  <Override PartName="/ppt/charts/chart4.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5.xml" ContentType="application/vnd.openxmlformats-officedocument.drawingml.chart+xml"/>
  <Override PartName="/ppt/theme/themeOverride2.xml" ContentType="application/vnd.openxmlformats-officedocument.themeOverride+xml"/>
  <Override PartName="/ppt/notesSlides/notesSlide20.xml" ContentType="application/vnd.openxmlformats-officedocument.presentationml.notesSlide+xml"/>
  <Override PartName="/ppt/charts/chart6.xml" ContentType="application/vnd.openxmlformats-officedocument.drawingml.chart+xml"/>
  <Override PartName="/ppt/theme/themeOverride3.xml" ContentType="application/vnd.openxmlformats-officedocument.themeOverride+xml"/>
  <Override PartName="/ppt/charts/chart7.xml" ContentType="application/vnd.openxmlformats-officedocument.drawingml.chart+xml"/>
  <Override PartName="/ppt/theme/themeOverride4.xml" ContentType="application/vnd.openxmlformats-officedocument.themeOverride+xml"/>
  <Override PartName="/ppt/notesSlides/notesSlide21.xml" ContentType="application/vnd.openxmlformats-officedocument.presentationml.notesSlide+xml"/>
  <Override PartName="/ppt/charts/chart8.xml" ContentType="application/vnd.openxmlformats-officedocument.drawingml.chart+xml"/>
  <Override PartName="/ppt/theme/themeOverride5.xml" ContentType="application/vnd.openxmlformats-officedocument.themeOverride+xml"/>
  <Override PartName="/ppt/notesSlides/notesSlide22.xml" ContentType="application/vnd.openxmlformats-officedocument.presentationml.notesSlide+xml"/>
  <Override PartName="/ppt/charts/chart9.xml" ContentType="application/vnd.openxmlformats-officedocument.drawingml.chart+xml"/>
  <Override PartName="/ppt/theme/themeOverride6.xml" ContentType="application/vnd.openxmlformats-officedocument.themeOverride+xml"/>
  <Override PartName="/ppt/notesSlides/notesSlide23.xml" ContentType="application/vnd.openxmlformats-officedocument.presentationml.notesSlide+xml"/>
  <Override PartName="/ppt/charts/chart10.xml" ContentType="application/vnd.openxmlformats-officedocument.drawingml.chart+xml"/>
  <Override PartName="/ppt/theme/themeOverride7.xml" ContentType="application/vnd.openxmlformats-officedocument.themeOverride+xml"/>
  <Override PartName="/ppt/notesSlides/notesSlide24.xml" ContentType="application/vnd.openxmlformats-officedocument.presentationml.notesSlide+xml"/>
  <Override PartName="/ppt/charts/chart11.xml" ContentType="application/vnd.openxmlformats-officedocument.drawingml.chart+xml"/>
  <Override PartName="/ppt/notesSlides/notesSlide25.xml" ContentType="application/vnd.openxmlformats-officedocument.presentationml.notesSlide+xml"/>
  <Override PartName="/ppt/charts/chart12.xml" ContentType="application/vnd.openxmlformats-officedocument.drawingml.chart+xml"/>
  <Override PartName="/ppt/theme/themeOverride8.xml" ContentType="application/vnd.openxmlformats-officedocument.themeOverride+xml"/>
  <Override PartName="/ppt/notesSlides/notesSlide26.xml" ContentType="application/vnd.openxmlformats-officedocument.presentationml.notesSlide+xml"/>
  <Override PartName="/ppt/charts/chart13.xml" ContentType="application/vnd.openxmlformats-officedocument.drawingml.chart+xml"/>
  <Override PartName="/ppt/notesSlides/notesSlide27.xml" ContentType="application/vnd.openxmlformats-officedocument.presentationml.notesSlide+xml"/>
  <Override PartName="/ppt/charts/chart14.xml" ContentType="application/vnd.openxmlformats-officedocument.drawingml.chart+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15.xml" ContentType="application/vnd.openxmlformats-officedocument.drawingml.chart+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Override PartName="/ppt/charts/style3.xml" ContentType="application/vnd.ms-office.chartstyle+xml"/>
  <Override PartName="/ppt/charts/colors3.xml" ContentType="application/vnd.ms-office.chartcolorstyl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5"/>
  </p:notesMasterIdLst>
  <p:sldIdLst>
    <p:sldId id="288" r:id="rId2"/>
    <p:sldId id="289" r:id="rId3"/>
    <p:sldId id="291" r:id="rId4"/>
    <p:sldId id="292" r:id="rId5"/>
    <p:sldId id="290" r:id="rId6"/>
    <p:sldId id="266" r:id="rId7"/>
    <p:sldId id="270" r:id="rId8"/>
    <p:sldId id="304" r:id="rId9"/>
    <p:sldId id="261" r:id="rId10"/>
    <p:sldId id="281" r:id="rId11"/>
    <p:sldId id="277" r:id="rId12"/>
    <p:sldId id="280" r:id="rId13"/>
    <p:sldId id="271" r:id="rId14"/>
    <p:sldId id="294" r:id="rId15"/>
    <p:sldId id="293" r:id="rId16"/>
    <p:sldId id="302" r:id="rId17"/>
    <p:sldId id="276" r:id="rId18"/>
    <p:sldId id="303" r:id="rId19"/>
    <p:sldId id="306" r:id="rId20"/>
    <p:sldId id="307" r:id="rId21"/>
    <p:sldId id="308" r:id="rId22"/>
    <p:sldId id="309" r:id="rId23"/>
    <p:sldId id="310" r:id="rId24"/>
    <p:sldId id="305" r:id="rId25"/>
    <p:sldId id="274" r:id="rId26"/>
    <p:sldId id="259" r:id="rId27"/>
    <p:sldId id="272" r:id="rId28"/>
    <p:sldId id="269" r:id="rId29"/>
    <p:sldId id="262" r:id="rId30"/>
    <p:sldId id="260" r:id="rId31"/>
    <p:sldId id="295" r:id="rId32"/>
    <p:sldId id="278" r:id="rId33"/>
    <p:sldId id="275" r:id="rId34"/>
    <p:sldId id="256" r:id="rId35"/>
    <p:sldId id="273" r:id="rId36"/>
    <p:sldId id="268" r:id="rId37"/>
    <p:sldId id="264" r:id="rId38"/>
    <p:sldId id="265" r:id="rId39"/>
    <p:sldId id="282" r:id="rId40"/>
    <p:sldId id="285" r:id="rId41"/>
    <p:sldId id="286" r:id="rId42"/>
    <p:sldId id="296" r:id="rId43"/>
    <p:sldId id="279"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74BFF"/>
    <a:srgbClr val="D7D7D3"/>
    <a:srgbClr val="FFFF0A"/>
    <a:srgbClr val="0000FF"/>
    <a:srgbClr val="0E0EE0"/>
    <a:srgbClr val="D95147"/>
    <a:srgbClr val="11DD11"/>
    <a:srgbClr val="11DE11"/>
    <a:srgbClr val="0D0DDB"/>
    <a:srgbClr val="1111D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725" autoAdjust="0"/>
    <p:restoredTop sz="53159" autoAdjust="0"/>
  </p:normalViewPr>
  <p:slideViewPr>
    <p:cSldViewPr snapToGrid="0" snapToObjects="1">
      <p:cViewPr varScale="1">
        <p:scale>
          <a:sx n="59" d="100"/>
          <a:sy n="59" d="100"/>
        </p:scale>
        <p:origin x="-3520"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printerSettings" Target="printerSettings/printerSettings1.bin"/><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Nicco\Dropbox\Neuro%20Personal\Reward_Circuitry_DTI\VTA_in_MNI_L_Nacc_Seed_To_Target_Correlations.xlsx" TargetMode="External"/><Relationship Id="rId2" Type="http://schemas.microsoft.com/office/2011/relationships/chartStyle" Target="style1.xml"/><Relationship Id="rId3" Type="http://schemas.microsoft.com/office/2011/relationships/chartColorStyle" Target="colors1.xm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package" Target="../embeddings/Microsoft_Excel_Sheet1.xlsx"/><Relationship Id="rId3"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chartUserShapes" Target="../drawings/drawing2.xml"/><Relationship Id="rId4" Type="http://schemas.microsoft.com/office/2011/relationships/chartStyle" Target="style3.xml"/><Relationship Id="rId5" Type="http://schemas.microsoft.com/office/2011/relationships/chartColorStyle" Target="colors3.xml"/><Relationship Id="rId1" Type="http://schemas.openxmlformats.org/officeDocument/2006/relationships/image" Target="../media/image2.jpeg"/><Relationship Id="rId2" Type="http://schemas.openxmlformats.org/officeDocument/2006/relationships/package" Target="../embeddings/Microsoft_Excel_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5.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package" Target="../embeddings/Microsoft_Excel_Sheet4.xlsx"/></Relationships>
</file>

<file path=ppt/charts/_rels/chart6.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package" Target="../embeddings/Microsoft_Excel_Sheet5.xlsx"/></Relationships>
</file>

<file path=ppt/charts/_rels/chart7.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package" Target="../embeddings/Microsoft_Excel_Sheet6.xlsx"/></Relationships>
</file>

<file path=ppt/charts/_rels/chart8.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package" Target="../embeddings/Microsoft_Excel_Sheet7.xlsx"/></Relationships>
</file>

<file path=ppt/charts/_rels/chart9.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package" Target="../embeddings/Microsoft_Excel_Sheet8.xlsx"/></Relationships>
</file>

<file path=ppt/charts/_rels/chart10.xml.rels><?xml version="1.0" encoding="UTF-8" standalone="yes"?>
<Relationships xmlns="http://schemas.openxmlformats.org/package/2006/relationships"><Relationship Id="rId1" Type="http://schemas.openxmlformats.org/officeDocument/2006/relationships/themeOverride" Target="../theme/themeOverride7.xml"/><Relationship Id="rId2" Type="http://schemas.openxmlformats.org/officeDocument/2006/relationships/package" Target="../embeddings/Microsoft_Excel_Sheet9.xlsx"/></Relationships>
</file>

<file path=ppt/charts/_rels/chart11.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package" Target="../embeddings/Microsoft_Excel_Sheet10.xlsx"/></Relationships>
</file>

<file path=ppt/charts/_rels/chart12.xml.rels><?xml version="1.0" encoding="UTF-8" standalone="yes"?>
<Relationships xmlns="http://schemas.openxmlformats.org/package/2006/relationships"><Relationship Id="rId1" Type="http://schemas.openxmlformats.org/officeDocument/2006/relationships/themeOverride" Target="../theme/themeOverride8.xml"/><Relationship Id="rId2" Type="http://schemas.openxmlformats.org/officeDocument/2006/relationships/package" Target="../embeddings/Microsoft_Excel_Sheet1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Sheet16.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Sheet17.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Sheet18.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Sheet19.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50294805105498"/>
          <c:y val="0.0733241471873616"/>
          <c:w val="0.778407972440945"/>
          <c:h val="0.700240096585863"/>
        </c:manualLayout>
      </c:layout>
      <c:scatterChart>
        <c:scatterStyle val="lineMarker"/>
        <c:varyColors val="0"/>
        <c:ser>
          <c:idx val="0"/>
          <c:order val="0"/>
          <c:spPr>
            <a:ln w="28575" cap="rnd" cmpd="sng" algn="ctr">
              <a:noFill/>
              <a:prstDash val="solid"/>
              <a:round/>
            </a:ln>
            <a:effectLst/>
          </c:spPr>
          <c:marker>
            <c:spPr>
              <a:solidFill>
                <a:schemeClr val="dk1">
                  <a:tint val="88500"/>
                </a:schemeClr>
              </a:solidFill>
              <a:ln w="19050" cap="flat" cmpd="sng" algn="ctr">
                <a:solidFill>
                  <a:schemeClr val="dk1">
                    <a:tint val="88500"/>
                    <a:shade val="95000"/>
                    <a:satMod val="105000"/>
                  </a:schemeClr>
                </a:solidFill>
                <a:prstDash val="solid"/>
                <a:round/>
              </a:ln>
              <a:effectLst/>
            </c:spPr>
          </c:marker>
          <c:trendline>
            <c:spPr>
              <a:ln w="9525" cap="rnd" cmpd="sng" algn="ctr">
                <a:solidFill>
                  <a:schemeClr val="tx1">
                    <a:shade val="95000"/>
                    <a:satMod val="105000"/>
                  </a:schemeClr>
                </a:solidFill>
                <a:prstDash val="solid"/>
                <a:round/>
              </a:ln>
              <a:effectLst/>
            </c:spPr>
            <c:trendlineType val="linear"/>
            <c:dispRSqr val="0"/>
            <c:dispEq val="0"/>
          </c:trendline>
          <c:xVal>
            <c:numRef>
              <c:f>Values!$G$2:$G$20</c:f>
              <c:numCache>
                <c:formatCode>General</c:formatCode>
                <c:ptCount val="19"/>
                <c:pt idx="0">
                  <c:v>135.0</c:v>
                </c:pt>
                <c:pt idx="1">
                  <c:v>137.0</c:v>
                </c:pt>
                <c:pt idx="2">
                  <c:v>221.0</c:v>
                </c:pt>
                <c:pt idx="3">
                  <c:v>622.0</c:v>
                </c:pt>
                <c:pt idx="4">
                  <c:v>326.0</c:v>
                </c:pt>
                <c:pt idx="5">
                  <c:v>590.0</c:v>
                </c:pt>
                <c:pt idx="6">
                  <c:v>350.0</c:v>
                </c:pt>
                <c:pt idx="7">
                  <c:v>698.0</c:v>
                </c:pt>
                <c:pt idx="8">
                  <c:v>490.0</c:v>
                </c:pt>
                <c:pt idx="9">
                  <c:v>326.0</c:v>
                </c:pt>
                <c:pt idx="10">
                  <c:v>591.0</c:v>
                </c:pt>
                <c:pt idx="11">
                  <c:v>194.0</c:v>
                </c:pt>
                <c:pt idx="12">
                  <c:v>639.0</c:v>
                </c:pt>
                <c:pt idx="13">
                  <c:v>475.0</c:v>
                </c:pt>
                <c:pt idx="14">
                  <c:v>573.0</c:v>
                </c:pt>
                <c:pt idx="15">
                  <c:v>79.0</c:v>
                </c:pt>
                <c:pt idx="16">
                  <c:v>329.0</c:v>
                </c:pt>
                <c:pt idx="17">
                  <c:v>331.0</c:v>
                </c:pt>
                <c:pt idx="18">
                  <c:v>479.0</c:v>
                </c:pt>
              </c:numCache>
            </c:numRef>
          </c:xVal>
          <c:yVal>
            <c:numRef>
              <c:f>Values!$A$2:$A$20</c:f>
              <c:numCache>
                <c:formatCode>General</c:formatCode>
                <c:ptCount val="19"/>
                <c:pt idx="0">
                  <c:v>0.584789698741333</c:v>
                </c:pt>
                <c:pt idx="1">
                  <c:v>0.340015085928634</c:v>
                </c:pt>
                <c:pt idx="2">
                  <c:v>0.211709811189317</c:v>
                </c:pt>
                <c:pt idx="3">
                  <c:v>0.794801830838742</c:v>
                </c:pt>
                <c:pt idx="4">
                  <c:v>0.940299136296609</c:v>
                </c:pt>
                <c:pt idx="5">
                  <c:v>0.778166483314998</c:v>
                </c:pt>
                <c:pt idx="6">
                  <c:v>0.656086608569221</c:v>
                </c:pt>
                <c:pt idx="7">
                  <c:v>0.642584454092266</c:v>
                </c:pt>
                <c:pt idx="8">
                  <c:v>0.409534714537729</c:v>
                </c:pt>
                <c:pt idx="9">
                  <c:v>0.949245536806065</c:v>
                </c:pt>
                <c:pt idx="10">
                  <c:v>0.793102620592698</c:v>
                </c:pt>
                <c:pt idx="11">
                  <c:v>0.492873410125194</c:v>
                </c:pt>
                <c:pt idx="12">
                  <c:v>0.661125141654525</c:v>
                </c:pt>
                <c:pt idx="13">
                  <c:v>0.641765817447482</c:v>
                </c:pt>
                <c:pt idx="14">
                  <c:v>0.875036314640753</c:v>
                </c:pt>
                <c:pt idx="15">
                  <c:v>0.238226632522407</c:v>
                </c:pt>
                <c:pt idx="16">
                  <c:v>0.746833280102204</c:v>
                </c:pt>
                <c:pt idx="17">
                  <c:v>0.42489612001511</c:v>
                </c:pt>
                <c:pt idx="18">
                  <c:v>0.329345476526362</c:v>
                </c:pt>
              </c:numCache>
            </c:numRef>
          </c:yVal>
          <c:smooth val="0"/>
        </c:ser>
        <c:dLbls>
          <c:showLegendKey val="0"/>
          <c:showVal val="0"/>
          <c:showCatName val="0"/>
          <c:showSerName val="0"/>
          <c:showPercent val="0"/>
          <c:showBubbleSize val="0"/>
        </c:dLbls>
        <c:axId val="2108007960"/>
        <c:axId val="2108000664"/>
      </c:scatterChart>
      <c:valAx>
        <c:axId val="2108007960"/>
        <c:scaling>
          <c:orientation val="minMax"/>
        </c:scaling>
        <c:delete val="0"/>
        <c:axPos val="b"/>
        <c:title>
          <c:tx>
            <c:rich>
              <a:bodyPr rot="0" spcFirstLastPara="1" vertOverflow="ellipsis" vert="horz" wrap="square" anchor="ctr" anchorCtr="1"/>
              <a:lstStyle/>
              <a:p>
                <a:pPr>
                  <a:defRPr sz="1400" b="1" i="0" u="none" strike="noStrike" kern="1200" baseline="0">
                    <a:solidFill>
                      <a:schemeClr val="bg1"/>
                    </a:solidFill>
                    <a:latin typeface="+mn-lt"/>
                    <a:ea typeface="+mn-ea"/>
                    <a:cs typeface="+mn-cs"/>
                  </a:defRPr>
                </a:pPr>
                <a:r>
                  <a:rPr lang="en-US" sz="1400" dirty="0" smtClean="0">
                    <a:solidFill>
                      <a:schemeClr val="tx1"/>
                    </a:solidFill>
                  </a:rPr>
                  <a:t>Number of Streamlines </a:t>
                </a:r>
              </a:p>
              <a:p>
                <a:pPr>
                  <a:defRPr sz="1400" b="1" i="0" u="none" strike="noStrike" kern="1200" baseline="0">
                    <a:solidFill>
                      <a:schemeClr val="bg1"/>
                    </a:solidFill>
                    <a:latin typeface="+mn-lt"/>
                    <a:ea typeface="+mn-ea"/>
                    <a:cs typeface="+mn-cs"/>
                  </a:defRPr>
                </a:pPr>
                <a:r>
                  <a:rPr lang="en-US" sz="1400" dirty="0" smtClean="0">
                    <a:solidFill>
                      <a:schemeClr val="tx1"/>
                    </a:solidFill>
                  </a:rPr>
                  <a:t>from </a:t>
                </a:r>
                <a:r>
                  <a:rPr lang="en-US" sz="1400" dirty="0" err="1" smtClean="0">
                    <a:solidFill>
                      <a:schemeClr val="tx1"/>
                    </a:solidFill>
                  </a:rPr>
                  <a:t>NAcc</a:t>
                </a:r>
                <a:r>
                  <a:rPr lang="en-US" sz="1400" dirty="0" smtClean="0">
                    <a:solidFill>
                      <a:schemeClr val="tx1"/>
                    </a:solidFill>
                  </a:rPr>
                  <a:t> to VTA</a:t>
                </a:r>
                <a:endParaRPr lang="en-US" sz="1400" dirty="0">
                  <a:solidFill>
                    <a:schemeClr val="tx1"/>
                  </a:solidFill>
                </a:endParaRPr>
              </a:p>
            </c:rich>
          </c:tx>
          <c:layout>
            <c:manualLayout>
              <c:xMode val="edge"/>
              <c:yMode val="edge"/>
              <c:x val="0.299544968601258"/>
              <c:y val="0.840198533517056"/>
            </c:manualLayout>
          </c:layout>
          <c:overlay val="0"/>
          <c:spPr>
            <a:noFill/>
            <a:ln>
              <a:noFill/>
            </a:ln>
            <a:effectLst/>
          </c:spPr>
        </c:title>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crossAx val="2108000664"/>
        <c:crosses val="autoZero"/>
        <c:crossBetween val="midCat"/>
      </c:valAx>
      <c:valAx>
        <c:axId val="2108000664"/>
        <c:scaling>
          <c:orientation val="minMax"/>
        </c:scaling>
        <c:delete val="0"/>
        <c:axPos val="l"/>
        <c:title>
          <c:tx>
            <c:rich>
              <a:bodyPr rot="-5400000" spcFirstLastPara="1" vertOverflow="ellipsis" vert="horz" wrap="square" anchor="ctr" anchorCtr="1"/>
              <a:lstStyle/>
              <a:p>
                <a:pPr>
                  <a:defRPr sz="1400" b="1" i="0" u="none" strike="noStrike" kern="1200" baseline="0">
                    <a:solidFill>
                      <a:schemeClr val="tx1"/>
                    </a:solidFill>
                    <a:latin typeface="+mn-lt"/>
                    <a:ea typeface="+mn-ea"/>
                    <a:cs typeface="+mn-cs"/>
                  </a:defRPr>
                </a:pPr>
                <a:r>
                  <a:rPr lang="en-US" sz="1400" dirty="0" smtClean="0">
                    <a:solidFill>
                      <a:schemeClr val="tx1"/>
                    </a:solidFill>
                  </a:rPr>
                  <a:t>Memory Selectivity Index</a:t>
                </a:r>
                <a:endParaRPr lang="en-US" sz="1400" dirty="0">
                  <a:solidFill>
                    <a:schemeClr val="tx1"/>
                  </a:solidFill>
                </a:endParaRPr>
              </a:p>
            </c:rich>
          </c:tx>
          <c:layout>
            <c:manualLayout>
              <c:xMode val="edge"/>
              <c:yMode val="edge"/>
              <c:x val="0.00604386753270053"/>
              <c:y val="0.12814742389113"/>
            </c:manualLayout>
          </c:layout>
          <c:overlay val="0"/>
          <c:spPr>
            <a:noFill/>
            <a:ln>
              <a:noFill/>
            </a:ln>
            <a:effectLst/>
          </c:spPr>
        </c:title>
        <c:numFmt formatCode="General" sourceLinked="1"/>
        <c:majorTickMark val="none"/>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crossAx val="2108007960"/>
        <c:crosses val="autoZero"/>
        <c:crossBetween val="midCat"/>
      </c:valAx>
      <c:spPr>
        <a:noFill/>
        <a:ln w="25400">
          <a:noFill/>
        </a:ln>
        <a:effectLst/>
      </c:spPr>
    </c:plotArea>
    <c:plotVisOnly val="1"/>
    <c:dispBlanksAs val="gap"/>
    <c:showDLblsOverMax val="0"/>
  </c:chart>
  <c:spPr>
    <a:noFill/>
    <a:ln w="9525" cap="flat" cmpd="sng" algn="ctr">
      <a:noFill/>
      <a:prstDash val="solid"/>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Lasso</c:v>
                </c:pt>
              </c:strCache>
            </c:strRef>
          </c:tx>
          <c:invertIfNegative val="0"/>
          <c:cat>
            <c:strRef>
              <c:f>Sheet1!$A$2:$A$9</c:f>
              <c:strCache>
                <c:ptCount val="8"/>
                <c:pt idx="0">
                  <c:v>All Networks(264)</c:v>
                </c:pt>
                <c:pt idx="1">
                  <c:v>Default Mode (58)</c:v>
                </c:pt>
                <c:pt idx="2">
                  <c:v>Visual (31)</c:v>
                </c:pt>
                <c:pt idx="3">
                  <c:v>Fronto Parietal (25)</c:v>
                </c:pt>
                <c:pt idx="4">
                  <c:v>Cingulo-Opercular (14)</c:v>
                </c:pt>
                <c:pt idx="5">
                  <c:v>Ventral Attention (11)</c:v>
                </c:pt>
                <c:pt idx="6">
                  <c:v>Dorsal Attention (11)</c:v>
                </c:pt>
                <c:pt idx="7">
                  <c:v>Memory (5)</c:v>
                </c:pt>
              </c:strCache>
            </c:strRef>
          </c:cat>
          <c:val>
            <c:numRef>
              <c:f>Sheet1!$B$2:$B$9</c:f>
              <c:numCache>
                <c:formatCode>General</c:formatCode>
                <c:ptCount val="8"/>
                <c:pt idx="0">
                  <c:v>1.4</c:v>
                </c:pt>
                <c:pt idx="1">
                  <c:v>21.0</c:v>
                </c:pt>
                <c:pt idx="2">
                  <c:v>1.5</c:v>
                </c:pt>
                <c:pt idx="3">
                  <c:v>3.5</c:v>
                </c:pt>
                <c:pt idx="4">
                  <c:v>14.3</c:v>
                </c:pt>
                <c:pt idx="5">
                  <c:v>1.4</c:v>
                </c:pt>
                <c:pt idx="6">
                  <c:v>1.4</c:v>
                </c:pt>
                <c:pt idx="7">
                  <c:v>1.7</c:v>
                </c:pt>
              </c:numCache>
            </c:numRef>
          </c:val>
        </c:ser>
        <c:dLbls>
          <c:showLegendKey val="0"/>
          <c:showVal val="0"/>
          <c:showCatName val="0"/>
          <c:showSerName val="0"/>
          <c:showPercent val="0"/>
          <c:showBubbleSize val="0"/>
        </c:dLbls>
        <c:gapWidth val="150"/>
        <c:axId val="2107748040"/>
        <c:axId val="2107745080"/>
      </c:barChart>
      <c:catAx>
        <c:axId val="2107748040"/>
        <c:scaling>
          <c:orientation val="minMax"/>
        </c:scaling>
        <c:delete val="0"/>
        <c:axPos val="b"/>
        <c:numFmt formatCode="General" sourceLinked="0"/>
        <c:majorTickMark val="out"/>
        <c:minorTickMark val="none"/>
        <c:tickLblPos val="nextTo"/>
        <c:crossAx val="2107745080"/>
        <c:crosses val="autoZero"/>
        <c:auto val="1"/>
        <c:lblAlgn val="ctr"/>
        <c:lblOffset val="100"/>
        <c:noMultiLvlLbl val="0"/>
      </c:catAx>
      <c:valAx>
        <c:axId val="2107745080"/>
        <c:scaling>
          <c:orientation val="minMax"/>
        </c:scaling>
        <c:delete val="0"/>
        <c:axPos val="l"/>
        <c:title>
          <c:tx>
            <c:rich>
              <a:bodyPr rot="-5400000" vert="horz"/>
              <a:lstStyle/>
              <a:p>
                <a:pPr>
                  <a:defRPr/>
                </a:pPr>
                <a:r>
                  <a:rPr lang="en-US" dirty="0" smtClean="0"/>
                  <a:t>%</a:t>
                </a:r>
                <a:r>
                  <a:rPr lang="en-US" baseline="0" dirty="0" smtClean="0"/>
                  <a:t> Variance Explained</a:t>
                </a:r>
                <a:endParaRPr lang="en-US" dirty="0"/>
              </a:p>
            </c:rich>
          </c:tx>
          <c:layout/>
          <c:overlay val="0"/>
        </c:title>
        <c:numFmt formatCode="General" sourceLinked="1"/>
        <c:majorTickMark val="out"/>
        <c:minorTickMark val="none"/>
        <c:tickLblPos val="nextTo"/>
        <c:crossAx val="2107748040"/>
        <c:crosses val="autoZero"/>
        <c:crossBetween val="between"/>
      </c:valAx>
      <c:spPr>
        <a:noFill/>
        <a:ln w="25400">
          <a:noFill/>
        </a:ln>
      </c:spPr>
    </c:plotArea>
    <c:plotVisOnly val="1"/>
    <c:dispBlanksAs val="gap"/>
    <c:showDLblsOverMax val="0"/>
  </c:chart>
  <c:txPr>
    <a:bodyPr/>
    <a:lstStyle/>
    <a:p>
      <a:pPr>
        <a:defRPr sz="1800"/>
      </a:pPr>
      <a:endParaRPr lang="en-US"/>
    </a:p>
  </c:txPr>
  <c:externalData r:id="rId2">
    <c:autoUpdate val="0"/>
  </c:externalData>
  <c:userShapes r:id="rId3"/>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clustered"/>
        <c:varyColors val="0"/>
        <c:ser>
          <c:idx val="2"/>
          <c:order val="0"/>
          <c:tx>
            <c:strRef>
              <c:f>Sheet1!$B$1</c:f>
              <c:strCache>
                <c:ptCount val="1"/>
                <c:pt idx="0">
                  <c:v>Lasso</c:v>
                </c:pt>
              </c:strCache>
            </c:strRef>
          </c:tx>
          <c:spPr>
            <a:blipFill rotWithShape="1">
              <a:blip xmlns:r="http://schemas.openxmlformats.org/officeDocument/2006/relationships" r:embed="rId1">
                <a:duotone>
                  <a:schemeClr val="accent1">
                    <a:shade val="65000"/>
                    <a:shade val="30000"/>
                    <a:alpha val="50000"/>
                    <a:satMod val="150000"/>
                  </a:schemeClr>
                  <a:schemeClr val="accent1">
                    <a:shade val="65000"/>
                    <a:tint val="50000"/>
                    <a:alpha val="10000"/>
                    <a:satMod val="150000"/>
                  </a:schemeClr>
                </a:duotone>
              </a:blip>
              <a:stretch/>
            </a:blipFill>
            <a:ln>
              <a:noFill/>
            </a:ln>
            <a:effectLst/>
          </c:spPr>
          <c:invertIfNegative val="0"/>
          <c:cat>
            <c:strRef>
              <c:f>Sheet1!$A$2:$A$6</c:f>
              <c:strCache>
                <c:ptCount val="5"/>
                <c:pt idx="0">
                  <c:v>Cingulo-Opercular (14)</c:v>
                </c:pt>
                <c:pt idx="1">
                  <c:v>Default Mode (58)</c:v>
                </c:pt>
                <c:pt idx="2">
                  <c:v>Cingulo and Default (72)</c:v>
                </c:pt>
                <c:pt idx="3">
                  <c:v>Between Cingulo and Default</c:v>
                </c:pt>
                <c:pt idx="4">
                  <c:v>Within and Between</c:v>
                </c:pt>
              </c:strCache>
            </c:strRef>
          </c:cat>
          <c:val>
            <c:numRef>
              <c:f>Sheet1!$B$2:$B$6</c:f>
              <c:numCache>
                <c:formatCode>General</c:formatCode>
                <c:ptCount val="5"/>
                <c:pt idx="0">
                  <c:v>14.0</c:v>
                </c:pt>
                <c:pt idx="1">
                  <c:v>21.0</c:v>
                </c:pt>
                <c:pt idx="2">
                  <c:v>23.4</c:v>
                </c:pt>
                <c:pt idx="3">
                  <c:v>13.0</c:v>
                </c:pt>
                <c:pt idx="4">
                  <c:v>27.0</c:v>
                </c:pt>
              </c:numCache>
            </c:numRef>
          </c:val>
        </c:ser>
        <c:dLbls>
          <c:showLegendKey val="0"/>
          <c:showVal val="0"/>
          <c:showCatName val="0"/>
          <c:showSerName val="0"/>
          <c:showPercent val="0"/>
          <c:showBubbleSize val="0"/>
        </c:dLbls>
        <c:gapWidth val="150"/>
        <c:axId val="2021375304"/>
        <c:axId val="2021378888"/>
      </c:barChart>
      <c:catAx>
        <c:axId val="2021375304"/>
        <c:scaling>
          <c:orientation val="minMax"/>
        </c:scaling>
        <c:delete val="0"/>
        <c:axPos val="b"/>
        <c:numFmt formatCode="General" sourceLinked="0"/>
        <c:majorTickMark val="out"/>
        <c:minorTickMark val="none"/>
        <c:tickLblPos val="nextTo"/>
        <c:spPr>
          <a:noFill/>
          <a:ln w="19050"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21378888"/>
        <c:crosses val="autoZero"/>
        <c:auto val="1"/>
        <c:lblAlgn val="ctr"/>
        <c:lblOffset val="100"/>
        <c:noMultiLvlLbl val="0"/>
      </c:catAx>
      <c:valAx>
        <c:axId val="2021378888"/>
        <c:scaling>
          <c:orientation val="minMax"/>
        </c:scaling>
        <c:delete val="0"/>
        <c:axPos val="l"/>
        <c:title>
          <c:tx>
            <c:rich>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r>
                  <a:rPr lang="en-US" b="1" dirty="0" smtClean="0"/>
                  <a:t>% Variance Explained</a:t>
                </a:r>
                <a:endParaRPr lang="en-US" b="1" dirty="0"/>
              </a:p>
            </c:rich>
          </c:tx>
          <c:layout/>
          <c:overlay val="0"/>
          <c:spPr>
            <a:noFill/>
            <a:ln>
              <a:noFill/>
            </a:ln>
            <a:effectLst/>
          </c:spPr>
        </c:title>
        <c:numFmt formatCode="General" sourceLinked="1"/>
        <c:majorTickMark val="out"/>
        <c:minorTickMark val="none"/>
        <c:tickLblPos val="nextTo"/>
        <c:spPr>
          <a:noFill/>
          <a:ln w="19050"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21375304"/>
        <c:crosses val="autoZero"/>
        <c:crossBetween val="between"/>
      </c:valAx>
      <c:spPr>
        <a:noFill/>
        <a:ln>
          <a:noFill/>
        </a:ln>
        <a:effectLst/>
      </c:spPr>
    </c:plotArea>
    <c:plotVisOnly val="1"/>
    <c:dispBlanksAs val="gap"/>
    <c:showDLblsOverMax val="0"/>
  </c:chart>
  <c:spPr>
    <a:noFill/>
    <a:ln w="19050" cap="flat" cmpd="sng" algn="ctr">
      <a:noFill/>
      <a:prstDash val="solid"/>
    </a:ln>
    <a:effectLst/>
  </c:spPr>
  <c:txPr>
    <a:bodyPr/>
    <a:lstStyle/>
    <a:p>
      <a:pPr>
        <a:defRPr sz="1800"/>
      </a:pPr>
      <a:endParaRPr lang="en-US"/>
    </a:p>
  </c:txPr>
  <c:externalData r:id="rId2">
    <c:autoUpdate val="0"/>
  </c:externalData>
  <c:userShapes r:id="rId3"/>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118339880091678"/>
          <c:y val="0.122534055914904"/>
          <c:w val="0.61877061861266"/>
          <c:h val="0.698518698088377"/>
        </c:manualLayout>
      </c:layout>
      <c:scatterChart>
        <c:scatterStyle val="lineMarker"/>
        <c:varyColors val="0"/>
        <c:ser>
          <c:idx val="0"/>
          <c:order val="0"/>
          <c:tx>
            <c:strRef>
              <c:f>Sheet1!$B$1</c:f>
              <c:strCache>
                <c:ptCount val="1"/>
                <c:pt idx="0">
                  <c:v>Y-Value 1</c:v>
                </c:pt>
              </c:strCache>
            </c:strRef>
          </c:tx>
          <c:spPr>
            <a:ln w="95250">
              <a:noFill/>
            </a:ln>
          </c:spPr>
          <c:trendline>
            <c:spPr>
              <a:ln w="28575" cmpd="sng"/>
            </c:spPr>
            <c:trendlineType val="linear"/>
            <c:dispRSqr val="0"/>
            <c:dispEq val="0"/>
          </c:trendline>
          <c:xVal>
            <c:numRef>
              <c:f>Sheet1!$A$2:$A$59</c:f>
              <c:numCache>
                <c:formatCode>General</c:formatCode>
                <c:ptCount val="58"/>
                <c:pt idx="0">
                  <c:v>-2.1584</c:v>
                </c:pt>
                <c:pt idx="1">
                  <c:v>1.0457</c:v>
                </c:pt>
                <c:pt idx="2">
                  <c:v>0.1302</c:v>
                </c:pt>
                <c:pt idx="3">
                  <c:v>1.2745</c:v>
                </c:pt>
                <c:pt idx="4">
                  <c:v>1.2745</c:v>
                </c:pt>
                <c:pt idx="5">
                  <c:v>0.8168</c:v>
                </c:pt>
                <c:pt idx="6">
                  <c:v>0.1302</c:v>
                </c:pt>
                <c:pt idx="7">
                  <c:v>1.2745</c:v>
                </c:pt>
                <c:pt idx="8">
                  <c:v>0.8168</c:v>
                </c:pt>
                <c:pt idx="9">
                  <c:v>-1.0141</c:v>
                </c:pt>
                <c:pt idx="10">
                  <c:v>0.3591</c:v>
                </c:pt>
                <c:pt idx="11">
                  <c:v>-0.7852</c:v>
                </c:pt>
                <c:pt idx="12">
                  <c:v>0.5879</c:v>
                </c:pt>
                <c:pt idx="13">
                  <c:v>1.2745</c:v>
                </c:pt>
                <c:pt idx="14">
                  <c:v>1.5034</c:v>
                </c:pt>
                <c:pt idx="15">
                  <c:v>1.2745</c:v>
                </c:pt>
                <c:pt idx="16">
                  <c:v>-1.4718</c:v>
                </c:pt>
                <c:pt idx="17">
                  <c:v>0.3591</c:v>
                </c:pt>
                <c:pt idx="18">
                  <c:v>-2.1584</c:v>
                </c:pt>
                <c:pt idx="19">
                  <c:v>-1.0141</c:v>
                </c:pt>
                <c:pt idx="20">
                  <c:v>0.3591</c:v>
                </c:pt>
                <c:pt idx="21">
                  <c:v>-0.0986</c:v>
                </c:pt>
                <c:pt idx="22">
                  <c:v>0.1302</c:v>
                </c:pt>
                <c:pt idx="23">
                  <c:v>-1.0141</c:v>
                </c:pt>
                <c:pt idx="24">
                  <c:v>0.5879</c:v>
                </c:pt>
                <c:pt idx="25">
                  <c:v>1.2745</c:v>
                </c:pt>
                <c:pt idx="26">
                  <c:v>-0.5564</c:v>
                </c:pt>
                <c:pt idx="27">
                  <c:v>0.8168</c:v>
                </c:pt>
                <c:pt idx="28">
                  <c:v>-1.0141</c:v>
                </c:pt>
                <c:pt idx="29">
                  <c:v>0.8168</c:v>
                </c:pt>
                <c:pt idx="30">
                  <c:v>-1.243</c:v>
                </c:pt>
                <c:pt idx="31">
                  <c:v>-2.3873</c:v>
                </c:pt>
                <c:pt idx="32">
                  <c:v>0.8168</c:v>
                </c:pt>
                <c:pt idx="33">
                  <c:v>-0.3275</c:v>
                </c:pt>
                <c:pt idx="34">
                  <c:v>0.1302</c:v>
                </c:pt>
                <c:pt idx="35">
                  <c:v>0.1302</c:v>
                </c:pt>
                <c:pt idx="36">
                  <c:v>0.3591</c:v>
                </c:pt>
                <c:pt idx="37">
                  <c:v>0.5879</c:v>
                </c:pt>
                <c:pt idx="38">
                  <c:v>-1.9296</c:v>
                </c:pt>
                <c:pt idx="39">
                  <c:v>0.1302</c:v>
                </c:pt>
                <c:pt idx="40">
                  <c:v>0.8168</c:v>
                </c:pt>
                <c:pt idx="41">
                  <c:v>0.8168</c:v>
                </c:pt>
                <c:pt idx="42">
                  <c:v>0.8168</c:v>
                </c:pt>
                <c:pt idx="43">
                  <c:v>-0.3275</c:v>
                </c:pt>
                <c:pt idx="44">
                  <c:v>-0.3275</c:v>
                </c:pt>
                <c:pt idx="45">
                  <c:v>0.3591</c:v>
                </c:pt>
                <c:pt idx="46">
                  <c:v>0.3591</c:v>
                </c:pt>
                <c:pt idx="47">
                  <c:v>0.3591</c:v>
                </c:pt>
                <c:pt idx="48">
                  <c:v>-1.243</c:v>
                </c:pt>
                <c:pt idx="49">
                  <c:v>-0.5564</c:v>
                </c:pt>
                <c:pt idx="50">
                  <c:v>0.3591</c:v>
                </c:pt>
                <c:pt idx="51">
                  <c:v>-1.4718</c:v>
                </c:pt>
                <c:pt idx="52">
                  <c:v>1.0457</c:v>
                </c:pt>
                <c:pt idx="53">
                  <c:v>-1.243</c:v>
                </c:pt>
                <c:pt idx="54">
                  <c:v>-0.7852</c:v>
                </c:pt>
                <c:pt idx="55">
                  <c:v>-0.7852</c:v>
                </c:pt>
                <c:pt idx="56">
                  <c:v>-0.0986</c:v>
                </c:pt>
                <c:pt idx="57">
                  <c:v>0.8168</c:v>
                </c:pt>
              </c:numCache>
            </c:numRef>
          </c:xVal>
          <c:yVal>
            <c:numRef>
              <c:f>Sheet1!$B$2:$B$59</c:f>
              <c:numCache>
                <c:formatCode>General</c:formatCode>
                <c:ptCount val="58"/>
                <c:pt idx="0">
                  <c:v>-1.6486</c:v>
                </c:pt>
                <c:pt idx="1">
                  <c:v>0.2527</c:v>
                </c:pt>
                <c:pt idx="2">
                  <c:v>-0.6081</c:v>
                </c:pt>
                <c:pt idx="3">
                  <c:v>1.2672</c:v>
                </c:pt>
                <c:pt idx="4">
                  <c:v>1.7788</c:v>
                </c:pt>
                <c:pt idx="5">
                  <c:v>0.417</c:v>
                </c:pt>
                <c:pt idx="6">
                  <c:v>-1.0503</c:v>
                </c:pt>
                <c:pt idx="7">
                  <c:v>2.2828</c:v>
                </c:pt>
                <c:pt idx="8">
                  <c:v>0.5629</c:v>
                </c:pt>
                <c:pt idx="9">
                  <c:v>-0.6976</c:v>
                </c:pt>
                <c:pt idx="10">
                  <c:v>0.4389</c:v>
                </c:pt>
                <c:pt idx="11">
                  <c:v>-0.7877</c:v>
                </c:pt>
                <c:pt idx="12">
                  <c:v>2.2619</c:v>
                </c:pt>
                <c:pt idx="13">
                  <c:v>0.7351</c:v>
                </c:pt>
                <c:pt idx="14">
                  <c:v>1.9235</c:v>
                </c:pt>
                <c:pt idx="15">
                  <c:v>0.6113</c:v>
                </c:pt>
                <c:pt idx="16">
                  <c:v>0.4197</c:v>
                </c:pt>
                <c:pt idx="17">
                  <c:v>0.0687</c:v>
                </c:pt>
                <c:pt idx="18">
                  <c:v>-1.3561</c:v>
                </c:pt>
                <c:pt idx="19">
                  <c:v>-1.675</c:v>
                </c:pt>
                <c:pt idx="20">
                  <c:v>0.7684</c:v>
                </c:pt>
                <c:pt idx="21">
                  <c:v>-0.4352</c:v>
                </c:pt>
                <c:pt idx="22">
                  <c:v>0.2056</c:v>
                </c:pt>
                <c:pt idx="23">
                  <c:v>-1.3495</c:v>
                </c:pt>
                <c:pt idx="24">
                  <c:v>1.339</c:v>
                </c:pt>
                <c:pt idx="25">
                  <c:v>-0.1439</c:v>
                </c:pt>
                <c:pt idx="26">
                  <c:v>0.0752</c:v>
                </c:pt>
                <c:pt idx="27">
                  <c:v>-1.0761</c:v>
                </c:pt>
                <c:pt idx="28">
                  <c:v>-0.3882</c:v>
                </c:pt>
                <c:pt idx="29">
                  <c:v>-0.6699</c:v>
                </c:pt>
                <c:pt idx="30">
                  <c:v>0.4728</c:v>
                </c:pt>
                <c:pt idx="31">
                  <c:v>-0.1144</c:v>
                </c:pt>
                <c:pt idx="32">
                  <c:v>-0.3781</c:v>
                </c:pt>
                <c:pt idx="33">
                  <c:v>-1.0175</c:v>
                </c:pt>
                <c:pt idx="34">
                  <c:v>-0.9004</c:v>
                </c:pt>
                <c:pt idx="35">
                  <c:v>-0.0221</c:v>
                </c:pt>
                <c:pt idx="36">
                  <c:v>0.4765</c:v>
                </c:pt>
                <c:pt idx="37">
                  <c:v>0.8026</c:v>
                </c:pt>
                <c:pt idx="38">
                  <c:v>-1.0217</c:v>
                </c:pt>
                <c:pt idx="39">
                  <c:v>1.1755</c:v>
                </c:pt>
                <c:pt idx="40">
                  <c:v>0.4754</c:v>
                </c:pt>
                <c:pt idx="41">
                  <c:v>0.1703</c:v>
                </c:pt>
                <c:pt idx="42">
                  <c:v>0.0249</c:v>
                </c:pt>
                <c:pt idx="43">
                  <c:v>0.0179</c:v>
                </c:pt>
                <c:pt idx="44">
                  <c:v>-0.3704</c:v>
                </c:pt>
                <c:pt idx="45">
                  <c:v>-1.1496</c:v>
                </c:pt>
                <c:pt idx="46">
                  <c:v>0.1631</c:v>
                </c:pt>
                <c:pt idx="47">
                  <c:v>0.0325</c:v>
                </c:pt>
                <c:pt idx="48">
                  <c:v>-0.8776</c:v>
                </c:pt>
                <c:pt idx="49">
                  <c:v>-0.2838</c:v>
                </c:pt>
                <c:pt idx="50">
                  <c:v>-0.7342</c:v>
                </c:pt>
                <c:pt idx="51">
                  <c:v>-1.6834</c:v>
                </c:pt>
                <c:pt idx="52">
                  <c:v>2.1416</c:v>
                </c:pt>
                <c:pt idx="53">
                  <c:v>1.5087</c:v>
                </c:pt>
                <c:pt idx="54">
                  <c:v>-0.4377</c:v>
                </c:pt>
                <c:pt idx="55">
                  <c:v>-0.8266</c:v>
                </c:pt>
                <c:pt idx="56">
                  <c:v>-0.2018</c:v>
                </c:pt>
                <c:pt idx="57">
                  <c:v>-0.9651</c:v>
                </c:pt>
              </c:numCache>
            </c:numRef>
          </c:yVal>
          <c:smooth val="0"/>
        </c:ser>
        <c:dLbls>
          <c:showLegendKey val="0"/>
          <c:showVal val="0"/>
          <c:showCatName val="0"/>
          <c:showSerName val="0"/>
          <c:showPercent val="0"/>
          <c:showBubbleSize val="0"/>
        </c:dLbls>
        <c:axId val="2106942312"/>
        <c:axId val="2106939496"/>
      </c:scatterChart>
      <c:valAx>
        <c:axId val="2106942312"/>
        <c:scaling>
          <c:orientation val="minMax"/>
          <c:max val="2.5"/>
          <c:min val="-3.0"/>
        </c:scaling>
        <c:delete val="0"/>
        <c:axPos val="b"/>
        <c:numFmt formatCode="General" sourceLinked="1"/>
        <c:majorTickMark val="out"/>
        <c:minorTickMark val="none"/>
        <c:tickLblPos val="nextTo"/>
        <c:crossAx val="2106939496"/>
        <c:crossesAt val="-3.0"/>
        <c:crossBetween val="midCat"/>
        <c:majorUnit val="1.0"/>
        <c:minorUnit val="0.5"/>
      </c:valAx>
      <c:valAx>
        <c:axId val="2106939496"/>
        <c:scaling>
          <c:orientation val="minMax"/>
          <c:max val="2.5"/>
          <c:min val="-3.0"/>
        </c:scaling>
        <c:delete val="0"/>
        <c:axPos val="l"/>
        <c:title>
          <c:tx>
            <c:rich>
              <a:bodyPr rot="-5400000" vert="horz"/>
              <a:lstStyle/>
              <a:p>
                <a:pPr>
                  <a:defRPr/>
                </a:pPr>
                <a:r>
                  <a:rPr lang="en-US" sz="1600" b="1" i="0" baseline="0" dirty="0" smtClean="0">
                    <a:effectLst/>
                  </a:rPr>
                  <a:t>Predicted Fluid Intelligence Scores (</a:t>
                </a:r>
                <a:r>
                  <a:rPr lang="en-US" sz="1600" b="1" i="0" baseline="0" dirty="0" err="1" smtClean="0">
                    <a:effectLst/>
                  </a:rPr>
                  <a:t>Ŷ</a:t>
                </a:r>
                <a:r>
                  <a:rPr lang="en-US" sz="1600" b="1" i="0" baseline="0" dirty="0" smtClean="0">
                    <a:effectLst/>
                  </a:rPr>
                  <a:t>)</a:t>
                </a:r>
                <a:endParaRPr lang="en-US" sz="1600" dirty="0">
                  <a:effectLst/>
                </a:endParaRPr>
              </a:p>
            </c:rich>
          </c:tx>
          <c:layout>
            <c:manualLayout>
              <c:xMode val="edge"/>
              <c:yMode val="edge"/>
              <c:x val="0.0211729896217232"/>
              <c:y val="0.169877238426113"/>
            </c:manualLayout>
          </c:layout>
          <c:overlay val="0"/>
        </c:title>
        <c:numFmt formatCode="General" sourceLinked="1"/>
        <c:majorTickMark val="out"/>
        <c:minorTickMark val="none"/>
        <c:tickLblPos val="nextTo"/>
        <c:crossAx val="2106942312"/>
        <c:crossesAt val="-3.0"/>
        <c:crossBetween val="midCat"/>
      </c:valAx>
    </c:plotArea>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38676364802379"/>
          <c:y val="0.0631001617073916"/>
          <c:w val="0.693760086108668"/>
          <c:h val="0.69585983914445"/>
        </c:manualLayout>
      </c:layout>
      <c:scatterChart>
        <c:scatterStyle val="lineMarker"/>
        <c:varyColors val="0"/>
        <c:ser>
          <c:idx val="0"/>
          <c:order val="0"/>
          <c:tx>
            <c:strRef>
              <c:f>Sheet1!$B$1</c:f>
              <c:strCache>
                <c:ptCount val="1"/>
                <c:pt idx="0">
                  <c:v>Y-Value 1</c:v>
                </c:pt>
              </c:strCache>
            </c:strRef>
          </c:tx>
          <c:spPr>
            <a:ln w="57150">
              <a:noFill/>
            </a:ln>
          </c:spPr>
          <c:marker>
            <c:symbol val="circle"/>
            <c:size val="4"/>
            <c:spPr>
              <a:solidFill>
                <a:schemeClr val="bg1"/>
              </a:solidFill>
              <a:ln>
                <a:solidFill>
                  <a:schemeClr val="bg1"/>
                </a:solidFill>
              </a:ln>
            </c:spPr>
          </c:marker>
          <c:xVal>
            <c:numRef>
              <c:f>Sheet1!$A$2:$A$59</c:f>
              <c:numCache>
                <c:formatCode>General</c:formatCode>
                <c:ptCount val="58"/>
                <c:pt idx="0">
                  <c:v>7.0</c:v>
                </c:pt>
                <c:pt idx="1">
                  <c:v>21.0</c:v>
                </c:pt>
                <c:pt idx="2">
                  <c:v>17.0</c:v>
                </c:pt>
                <c:pt idx="3">
                  <c:v>22.0</c:v>
                </c:pt>
                <c:pt idx="4">
                  <c:v>22.0</c:v>
                </c:pt>
                <c:pt idx="5">
                  <c:v>20.0</c:v>
                </c:pt>
                <c:pt idx="6">
                  <c:v>17.0</c:v>
                </c:pt>
                <c:pt idx="7">
                  <c:v>22.0</c:v>
                </c:pt>
                <c:pt idx="8">
                  <c:v>20.0</c:v>
                </c:pt>
                <c:pt idx="9">
                  <c:v>12.0</c:v>
                </c:pt>
                <c:pt idx="10">
                  <c:v>18.0</c:v>
                </c:pt>
                <c:pt idx="11">
                  <c:v>13.0</c:v>
                </c:pt>
                <c:pt idx="12">
                  <c:v>19.0</c:v>
                </c:pt>
                <c:pt idx="13">
                  <c:v>22.0</c:v>
                </c:pt>
                <c:pt idx="14">
                  <c:v>23.0</c:v>
                </c:pt>
                <c:pt idx="15">
                  <c:v>22.0</c:v>
                </c:pt>
                <c:pt idx="16">
                  <c:v>10.0</c:v>
                </c:pt>
                <c:pt idx="17">
                  <c:v>18.0</c:v>
                </c:pt>
                <c:pt idx="18">
                  <c:v>7.0</c:v>
                </c:pt>
                <c:pt idx="19">
                  <c:v>12.0</c:v>
                </c:pt>
                <c:pt idx="20">
                  <c:v>18.0</c:v>
                </c:pt>
                <c:pt idx="21">
                  <c:v>16.0</c:v>
                </c:pt>
                <c:pt idx="22">
                  <c:v>17.0</c:v>
                </c:pt>
                <c:pt idx="23">
                  <c:v>12.0</c:v>
                </c:pt>
                <c:pt idx="24">
                  <c:v>19.0</c:v>
                </c:pt>
                <c:pt idx="25">
                  <c:v>22.0</c:v>
                </c:pt>
                <c:pt idx="26">
                  <c:v>14.0</c:v>
                </c:pt>
                <c:pt idx="27">
                  <c:v>20.0</c:v>
                </c:pt>
                <c:pt idx="28">
                  <c:v>12.0</c:v>
                </c:pt>
                <c:pt idx="29">
                  <c:v>20.0</c:v>
                </c:pt>
                <c:pt idx="30">
                  <c:v>11.0</c:v>
                </c:pt>
                <c:pt idx="31">
                  <c:v>6.0</c:v>
                </c:pt>
                <c:pt idx="32">
                  <c:v>20.0</c:v>
                </c:pt>
                <c:pt idx="33">
                  <c:v>15.0</c:v>
                </c:pt>
                <c:pt idx="34">
                  <c:v>17.0</c:v>
                </c:pt>
                <c:pt idx="35">
                  <c:v>17.0</c:v>
                </c:pt>
                <c:pt idx="36">
                  <c:v>18.0</c:v>
                </c:pt>
                <c:pt idx="37">
                  <c:v>19.0</c:v>
                </c:pt>
                <c:pt idx="38">
                  <c:v>8.0</c:v>
                </c:pt>
                <c:pt idx="39">
                  <c:v>17.0</c:v>
                </c:pt>
                <c:pt idx="40">
                  <c:v>20.0</c:v>
                </c:pt>
                <c:pt idx="41">
                  <c:v>20.0</c:v>
                </c:pt>
                <c:pt idx="42">
                  <c:v>20.0</c:v>
                </c:pt>
                <c:pt idx="43">
                  <c:v>15.0</c:v>
                </c:pt>
                <c:pt idx="44">
                  <c:v>15.0</c:v>
                </c:pt>
                <c:pt idx="45">
                  <c:v>18.0</c:v>
                </c:pt>
                <c:pt idx="46">
                  <c:v>18.0</c:v>
                </c:pt>
                <c:pt idx="47">
                  <c:v>18.0</c:v>
                </c:pt>
                <c:pt idx="48">
                  <c:v>11.0</c:v>
                </c:pt>
                <c:pt idx="49">
                  <c:v>14.0</c:v>
                </c:pt>
                <c:pt idx="50">
                  <c:v>18.0</c:v>
                </c:pt>
                <c:pt idx="51">
                  <c:v>10.0</c:v>
                </c:pt>
                <c:pt idx="52">
                  <c:v>21.0</c:v>
                </c:pt>
                <c:pt idx="53">
                  <c:v>11.0</c:v>
                </c:pt>
                <c:pt idx="54">
                  <c:v>13.0</c:v>
                </c:pt>
                <c:pt idx="55">
                  <c:v>13.0</c:v>
                </c:pt>
                <c:pt idx="56">
                  <c:v>16.0</c:v>
                </c:pt>
                <c:pt idx="57">
                  <c:v>20.0</c:v>
                </c:pt>
              </c:numCache>
            </c:numRef>
          </c:xVal>
          <c:yVal>
            <c:numRef>
              <c:f>Sheet1!$B$2:$B$59</c:f>
              <c:numCache>
                <c:formatCode>General</c:formatCode>
                <c:ptCount val="58"/>
                <c:pt idx="0">
                  <c:v>3.0</c:v>
                </c:pt>
                <c:pt idx="1">
                  <c:v>24.0</c:v>
                </c:pt>
                <c:pt idx="2">
                  <c:v>28.0</c:v>
                </c:pt>
                <c:pt idx="3">
                  <c:v>5.0</c:v>
                </c:pt>
                <c:pt idx="4">
                  <c:v>2.0</c:v>
                </c:pt>
                <c:pt idx="5">
                  <c:v>24.0</c:v>
                </c:pt>
                <c:pt idx="6">
                  <c:v>45.0</c:v>
                </c:pt>
                <c:pt idx="7">
                  <c:v>1.0</c:v>
                </c:pt>
                <c:pt idx="8">
                  <c:v>2.0</c:v>
                </c:pt>
                <c:pt idx="9">
                  <c:v>1.0</c:v>
                </c:pt>
                <c:pt idx="10">
                  <c:v>1.0</c:v>
                </c:pt>
                <c:pt idx="11">
                  <c:v>7.0</c:v>
                </c:pt>
                <c:pt idx="12">
                  <c:v>1.0</c:v>
                </c:pt>
                <c:pt idx="13">
                  <c:v>28.0</c:v>
                </c:pt>
                <c:pt idx="14">
                  <c:v>24.0</c:v>
                </c:pt>
                <c:pt idx="15">
                  <c:v>1.0</c:v>
                </c:pt>
                <c:pt idx="16">
                  <c:v>19.0</c:v>
                </c:pt>
                <c:pt idx="17">
                  <c:v>14.0</c:v>
                </c:pt>
                <c:pt idx="18">
                  <c:v>6.0</c:v>
                </c:pt>
                <c:pt idx="19">
                  <c:v>25.0</c:v>
                </c:pt>
                <c:pt idx="20">
                  <c:v>1.0</c:v>
                </c:pt>
                <c:pt idx="21">
                  <c:v>21.0</c:v>
                </c:pt>
                <c:pt idx="22">
                  <c:v>18.0</c:v>
                </c:pt>
                <c:pt idx="23">
                  <c:v>5.0</c:v>
                </c:pt>
                <c:pt idx="24">
                  <c:v>2.0</c:v>
                </c:pt>
                <c:pt idx="25">
                  <c:v>1.0</c:v>
                </c:pt>
                <c:pt idx="26">
                  <c:v>2.0</c:v>
                </c:pt>
                <c:pt idx="27">
                  <c:v>44.0</c:v>
                </c:pt>
                <c:pt idx="28">
                  <c:v>10.0</c:v>
                </c:pt>
                <c:pt idx="29">
                  <c:v>4.0</c:v>
                </c:pt>
                <c:pt idx="30">
                  <c:v>1.0</c:v>
                </c:pt>
                <c:pt idx="31">
                  <c:v>1.0</c:v>
                </c:pt>
                <c:pt idx="32">
                  <c:v>14.0</c:v>
                </c:pt>
                <c:pt idx="33">
                  <c:v>51.0</c:v>
                </c:pt>
                <c:pt idx="34">
                  <c:v>2.0</c:v>
                </c:pt>
                <c:pt idx="35">
                  <c:v>2.0</c:v>
                </c:pt>
                <c:pt idx="36">
                  <c:v>4.0</c:v>
                </c:pt>
                <c:pt idx="37">
                  <c:v>9.0</c:v>
                </c:pt>
                <c:pt idx="38">
                  <c:v>2.0</c:v>
                </c:pt>
                <c:pt idx="39">
                  <c:v>25.0</c:v>
                </c:pt>
                <c:pt idx="40">
                  <c:v>8.0</c:v>
                </c:pt>
                <c:pt idx="41">
                  <c:v>11.0</c:v>
                </c:pt>
                <c:pt idx="42">
                  <c:v>19.0</c:v>
                </c:pt>
                <c:pt idx="43">
                  <c:v>24.0</c:v>
                </c:pt>
                <c:pt idx="44">
                  <c:v>2.0</c:v>
                </c:pt>
                <c:pt idx="45">
                  <c:v>41.0</c:v>
                </c:pt>
                <c:pt idx="46">
                  <c:v>2.0</c:v>
                </c:pt>
                <c:pt idx="47">
                  <c:v>2.0</c:v>
                </c:pt>
                <c:pt idx="48">
                  <c:v>3.0</c:v>
                </c:pt>
                <c:pt idx="49">
                  <c:v>31.0</c:v>
                </c:pt>
                <c:pt idx="50">
                  <c:v>10.0</c:v>
                </c:pt>
                <c:pt idx="51">
                  <c:v>6.0</c:v>
                </c:pt>
                <c:pt idx="52">
                  <c:v>9.0</c:v>
                </c:pt>
                <c:pt idx="53">
                  <c:v>1.0</c:v>
                </c:pt>
                <c:pt idx="54">
                  <c:v>9.0</c:v>
                </c:pt>
                <c:pt idx="55">
                  <c:v>3.0</c:v>
                </c:pt>
                <c:pt idx="56">
                  <c:v>2.0</c:v>
                </c:pt>
                <c:pt idx="57">
                  <c:v>1.0</c:v>
                </c:pt>
              </c:numCache>
            </c:numRef>
          </c:yVal>
          <c:smooth val="0"/>
        </c:ser>
        <c:dLbls>
          <c:showLegendKey val="0"/>
          <c:showVal val="0"/>
          <c:showCatName val="0"/>
          <c:showSerName val="0"/>
          <c:showPercent val="0"/>
          <c:showBubbleSize val="0"/>
        </c:dLbls>
        <c:axId val="2107670568"/>
        <c:axId val="2107661896"/>
      </c:scatterChart>
      <c:valAx>
        <c:axId val="2107670568"/>
        <c:scaling>
          <c:orientation val="minMax"/>
        </c:scaling>
        <c:delete val="0"/>
        <c:axPos val="b"/>
        <c:title>
          <c:tx>
            <c:rich>
              <a:bodyPr/>
              <a:lstStyle/>
              <a:p>
                <a:pPr>
                  <a:defRPr/>
                </a:pPr>
                <a:r>
                  <a:rPr lang="en-US" sz="1200" dirty="0" smtClean="0">
                    <a:solidFill>
                      <a:srgbClr val="FFFFFF"/>
                    </a:solidFill>
                  </a:rPr>
                  <a:t>Fluid Intelligence</a:t>
                </a:r>
                <a:endParaRPr lang="en-US" sz="1200" dirty="0">
                  <a:solidFill>
                    <a:srgbClr val="FFFFFF"/>
                  </a:solidFill>
                </a:endParaRPr>
              </a:p>
            </c:rich>
          </c:tx>
          <c:layout/>
          <c:overlay val="0"/>
        </c:title>
        <c:numFmt formatCode="General" sourceLinked="1"/>
        <c:majorTickMark val="out"/>
        <c:minorTickMark val="none"/>
        <c:tickLblPos val="nextTo"/>
        <c:txPr>
          <a:bodyPr/>
          <a:lstStyle/>
          <a:p>
            <a:pPr>
              <a:defRPr sz="1200">
                <a:solidFill>
                  <a:srgbClr val="FFFFFF"/>
                </a:solidFill>
              </a:defRPr>
            </a:pPr>
            <a:endParaRPr lang="en-US"/>
          </a:p>
        </c:txPr>
        <c:crossAx val="2107661896"/>
        <c:crosses val="autoZero"/>
        <c:crossBetween val="midCat"/>
      </c:valAx>
      <c:valAx>
        <c:axId val="2107661896"/>
        <c:scaling>
          <c:orientation val="minMax"/>
          <c:min val="5.0"/>
        </c:scaling>
        <c:delete val="0"/>
        <c:axPos val="l"/>
        <c:title>
          <c:tx>
            <c:rich>
              <a:bodyPr rot="-5400000" vert="horz"/>
              <a:lstStyle/>
              <a:p>
                <a:pPr>
                  <a:defRPr/>
                </a:pPr>
                <a:r>
                  <a:rPr lang="en-US" sz="1100" dirty="0" smtClean="0">
                    <a:solidFill>
                      <a:srgbClr val="FFFFFF"/>
                    </a:solidFill>
                  </a:rPr>
                  <a:t>Anatomical Connectivity Index</a:t>
                </a:r>
                <a:endParaRPr lang="en-US" sz="1100" dirty="0">
                  <a:solidFill>
                    <a:srgbClr val="FFFFFF"/>
                  </a:solidFill>
                </a:endParaRPr>
              </a:p>
            </c:rich>
          </c:tx>
          <c:layout>
            <c:manualLayout>
              <c:xMode val="edge"/>
              <c:yMode val="edge"/>
              <c:x val="0.0"/>
              <c:y val="0.0355469043229309"/>
            </c:manualLayout>
          </c:layout>
          <c:overlay val="0"/>
        </c:title>
        <c:numFmt formatCode="General" sourceLinked="1"/>
        <c:majorTickMark val="out"/>
        <c:minorTickMark val="none"/>
        <c:tickLblPos val="nextTo"/>
        <c:txPr>
          <a:bodyPr/>
          <a:lstStyle/>
          <a:p>
            <a:pPr>
              <a:defRPr sz="1200">
                <a:solidFill>
                  <a:schemeClr val="bg1"/>
                </a:solidFill>
              </a:defRPr>
            </a:pPr>
            <a:endParaRPr lang="en-US"/>
          </a:p>
        </c:txPr>
        <c:crossAx val="2107670568"/>
        <c:crosses val="autoZero"/>
        <c:crossBetween val="midCat"/>
      </c:valAx>
    </c:plotArea>
    <c:plotVisOnly val="1"/>
    <c:dispBlanksAs val="gap"/>
    <c:showDLblsOverMax val="0"/>
  </c:chart>
  <c:txPr>
    <a:bodyPr/>
    <a:lstStyle/>
    <a:p>
      <a:pPr>
        <a:defRPr sz="1800"/>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38676364802379"/>
          <c:y val="0.0631001617073916"/>
          <c:w val="0.698259741291612"/>
          <c:h val="0.69585983914445"/>
        </c:manualLayout>
      </c:layout>
      <c:scatterChart>
        <c:scatterStyle val="lineMarker"/>
        <c:varyColors val="0"/>
        <c:dLbls>
          <c:showLegendKey val="0"/>
          <c:showVal val="0"/>
          <c:showCatName val="0"/>
          <c:showSerName val="0"/>
          <c:showPercent val="0"/>
          <c:showBubbleSize val="0"/>
        </c:dLbls>
        <c:axId val="2106351224"/>
        <c:axId val="2106357064"/>
      </c:scatterChart>
      <c:valAx>
        <c:axId val="2106351224"/>
        <c:scaling>
          <c:orientation val="minMax"/>
        </c:scaling>
        <c:delete val="0"/>
        <c:axPos val="b"/>
        <c:title>
          <c:tx>
            <c:rich>
              <a:bodyPr/>
              <a:lstStyle/>
              <a:p>
                <a:pPr>
                  <a:defRPr/>
                </a:pPr>
                <a:r>
                  <a:rPr lang="en-US" sz="1200" dirty="0" smtClean="0">
                    <a:solidFill>
                      <a:srgbClr val="FFFFFF"/>
                    </a:solidFill>
                  </a:rPr>
                  <a:t>Fluid Intelligence</a:t>
                </a:r>
                <a:endParaRPr lang="en-US" sz="1200" dirty="0">
                  <a:solidFill>
                    <a:srgbClr val="FFFFFF"/>
                  </a:solidFill>
                </a:endParaRPr>
              </a:p>
            </c:rich>
          </c:tx>
          <c:layout/>
          <c:overlay val="0"/>
        </c:title>
        <c:numFmt formatCode="General" sourceLinked="1"/>
        <c:majorTickMark val="out"/>
        <c:minorTickMark val="none"/>
        <c:tickLblPos val="nextTo"/>
        <c:txPr>
          <a:bodyPr/>
          <a:lstStyle/>
          <a:p>
            <a:pPr>
              <a:defRPr sz="1200">
                <a:solidFill>
                  <a:srgbClr val="FFFFFF"/>
                </a:solidFill>
              </a:defRPr>
            </a:pPr>
            <a:endParaRPr lang="en-US"/>
          </a:p>
        </c:txPr>
        <c:crossAx val="2106357064"/>
        <c:crosses val="autoZero"/>
        <c:crossBetween val="midCat"/>
      </c:valAx>
      <c:valAx>
        <c:axId val="2106357064"/>
        <c:scaling>
          <c:orientation val="minMax"/>
          <c:min val="5.0"/>
        </c:scaling>
        <c:delete val="0"/>
        <c:axPos val="l"/>
        <c:title>
          <c:tx>
            <c:rich>
              <a:bodyPr rot="-5400000" vert="horz"/>
              <a:lstStyle/>
              <a:p>
                <a:pPr>
                  <a:defRPr/>
                </a:pPr>
                <a:r>
                  <a:rPr lang="en-US" sz="1100" dirty="0" smtClean="0">
                    <a:solidFill>
                      <a:srgbClr val="FFFFFF"/>
                    </a:solidFill>
                  </a:rPr>
                  <a:t>Anatomical Connectivity Index</a:t>
                </a:r>
                <a:endParaRPr lang="en-US" sz="1100" dirty="0">
                  <a:solidFill>
                    <a:srgbClr val="FFFFFF"/>
                  </a:solidFill>
                </a:endParaRPr>
              </a:p>
            </c:rich>
          </c:tx>
          <c:layout>
            <c:manualLayout>
              <c:xMode val="edge"/>
              <c:yMode val="edge"/>
              <c:x val="0.0"/>
              <c:y val="0.0355469043229309"/>
            </c:manualLayout>
          </c:layout>
          <c:overlay val="0"/>
        </c:title>
        <c:numFmt formatCode="General" sourceLinked="1"/>
        <c:majorTickMark val="out"/>
        <c:minorTickMark val="none"/>
        <c:tickLblPos val="nextTo"/>
        <c:txPr>
          <a:bodyPr/>
          <a:lstStyle/>
          <a:p>
            <a:pPr>
              <a:defRPr sz="1200">
                <a:solidFill>
                  <a:schemeClr val="bg1"/>
                </a:solidFill>
              </a:defRPr>
            </a:pPr>
            <a:endParaRPr lang="en-US"/>
          </a:p>
        </c:txPr>
        <c:crossAx val="2106351224"/>
        <c:crosses val="autoZero"/>
        <c:crossBetween val="midCat"/>
      </c:valAx>
    </c:plotArea>
    <c:plotVisOnly val="1"/>
    <c:dispBlanksAs val="gap"/>
    <c:showDLblsOverMax val="0"/>
  </c:chart>
  <c:txPr>
    <a:bodyPr/>
    <a:lstStyle/>
    <a:p>
      <a:pPr>
        <a:defRPr sz="1800"/>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38676364802379"/>
          <c:y val="0.0631001617073916"/>
          <c:w val="0.693760086108668"/>
          <c:h val="0.69585983914445"/>
        </c:manualLayout>
      </c:layout>
      <c:scatterChart>
        <c:scatterStyle val="lineMarker"/>
        <c:varyColors val="0"/>
        <c:ser>
          <c:idx val="0"/>
          <c:order val="0"/>
          <c:tx>
            <c:strRef>
              <c:f>Sheet1!$B$1</c:f>
              <c:strCache>
                <c:ptCount val="1"/>
                <c:pt idx="0">
                  <c:v>Y-Value 1</c:v>
                </c:pt>
              </c:strCache>
            </c:strRef>
          </c:tx>
          <c:spPr>
            <a:ln w="57150">
              <a:noFill/>
            </a:ln>
          </c:spPr>
          <c:marker>
            <c:symbol val="circle"/>
            <c:size val="4"/>
            <c:spPr>
              <a:solidFill>
                <a:schemeClr val="bg1"/>
              </a:solidFill>
              <a:ln>
                <a:solidFill>
                  <a:schemeClr val="bg1"/>
                </a:solidFill>
              </a:ln>
            </c:spPr>
          </c:marker>
          <c:xVal>
            <c:numRef>
              <c:f>Sheet1!$A$2:$A$59</c:f>
              <c:numCache>
                <c:formatCode>General</c:formatCode>
                <c:ptCount val="58"/>
                <c:pt idx="0">
                  <c:v>7.0</c:v>
                </c:pt>
                <c:pt idx="1">
                  <c:v>21.0</c:v>
                </c:pt>
                <c:pt idx="2">
                  <c:v>17.0</c:v>
                </c:pt>
                <c:pt idx="3">
                  <c:v>22.0</c:v>
                </c:pt>
                <c:pt idx="4">
                  <c:v>22.0</c:v>
                </c:pt>
                <c:pt idx="5">
                  <c:v>20.0</c:v>
                </c:pt>
                <c:pt idx="6">
                  <c:v>17.0</c:v>
                </c:pt>
                <c:pt idx="7">
                  <c:v>22.0</c:v>
                </c:pt>
                <c:pt idx="8">
                  <c:v>20.0</c:v>
                </c:pt>
                <c:pt idx="9">
                  <c:v>12.0</c:v>
                </c:pt>
                <c:pt idx="10">
                  <c:v>18.0</c:v>
                </c:pt>
                <c:pt idx="11">
                  <c:v>13.0</c:v>
                </c:pt>
                <c:pt idx="12">
                  <c:v>19.0</c:v>
                </c:pt>
                <c:pt idx="13">
                  <c:v>22.0</c:v>
                </c:pt>
                <c:pt idx="14">
                  <c:v>23.0</c:v>
                </c:pt>
                <c:pt idx="15">
                  <c:v>22.0</c:v>
                </c:pt>
                <c:pt idx="16">
                  <c:v>10.0</c:v>
                </c:pt>
                <c:pt idx="17">
                  <c:v>18.0</c:v>
                </c:pt>
                <c:pt idx="18">
                  <c:v>7.0</c:v>
                </c:pt>
                <c:pt idx="19">
                  <c:v>12.0</c:v>
                </c:pt>
                <c:pt idx="20">
                  <c:v>18.0</c:v>
                </c:pt>
                <c:pt idx="21">
                  <c:v>16.0</c:v>
                </c:pt>
                <c:pt idx="22">
                  <c:v>17.0</c:v>
                </c:pt>
                <c:pt idx="23">
                  <c:v>12.0</c:v>
                </c:pt>
                <c:pt idx="24">
                  <c:v>19.0</c:v>
                </c:pt>
                <c:pt idx="25">
                  <c:v>22.0</c:v>
                </c:pt>
                <c:pt idx="26">
                  <c:v>14.0</c:v>
                </c:pt>
                <c:pt idx="27">
                  <c:v>20.0</c:v>
                </c:pt>
                <c:pt idx="28">
                  <c:v>12.0</c:v>
                </c:pt>
                <c:pt idx="29">
                  <c:v>20.0</c:v>
                </c:pt>
                <c:pt idx="30">
                  <c:v>11.0</c:v>
                </c:pt>
                <c:pt idx="31">
                  <c:v>6.0</c:v>
                </c:pt>
                <c:pt idx="32">
                  <c:v>20.0</c:v>
                </c:pt>
                <c:pt idx="33">
                  <c:v>15.0</c:v>
                </c:pt>
                <c:pt idx="34">
                  <c:v>17.0</c:v>
                </c:pt>
                <c:pt idx="35">
                  <c:v>17.0</c:v>
                </c:pt>
                <c:pt idx="36">
                  <c:v>18.0</c:v>
                </c:pt>
                <c:pt idx="37">
                  <c:v>19.0</c:v>
                </c:pt>
                <c:pt idx="38">
                  <c:v>8.0</c:v>
                </c:pt>
                <c:pt idx="39">
                  <c:v>17.0</c:v>
                </c:pt>
                <c:pt idx="40">
                  <c:v>20.0</c:v>
                </c:pt>
                <c:pt idx="41">
                  <c:v>20.0</c:v>
                </c:pt>
                <c:pt idx="42">
                  <c:v>20.0</c:v>
                </c:pt>
                <c:pt idx="43">
                  <c:v>15.0</c:v>
                </c:pt>
                <c:pt idx="44">
                  <c:v>15.0</c:v>
                </c:pt>
                <c:pt idx="45">
                  <c:v>18.0</c:v>
                </c:pt>
                <c:pt idx="46">
                  <c:v>18.0</c:v>
                </c:pt>
                <c:pt idx="47">
                  <c:v>18.0</c:v>
                </c:pt>
                <c:pt idx="48">
                  <c:v>11.0</c:v>
                </c:pt>
                <c:pt idx="49">
                  <c:v>14.0</c:v>
                </c:pt>
                <c:pt idx="50">
                  <c:v>18.0</c:v>
                </c:pt>
                <c:pt idx="51">
                  <c:v>10.0</c:v>
                </c:pt>
                <c:pt idx="52">
                  <c:v>21.0</c:v>
                </c:pt>
                <c:pt idx="53">
                  <c:v>11.0</c:v>
                </c:pt>
                <c:pt idx="54">
                  <c:v>13.0</c:v>
                </c:pt>
                <c:pt idx="55">
                  <c:v>13.0</c:v>
                </c:pt>
                <c:pt idx="56">
                  <c:v>16.0</c:v>
                </c:pt>
                <c:pt idx="57">
                  <c:v>20.0</c:v>
                </c:pt>
              </c:numCache>
            </c:numRef>
          </c:xVal>
          <c:yVal>
            <c:numRef>
              <c:f>Sheet1!$B$2:$B$59</c:f>
              <c:numCache>
                <c:formatCode>General</c:formatCode>
                <c:ptCount val="58"/>
                <c:pt idx="0">
                  <c:v>559.0</c:v>
                </c:pt>
                <c:pt idx="1">
                  <c:v>439.0</c:v>
                </c:pt>
                <c:pt idx="2">
                  <c:v>405.0</c:v>
                </c:pt>
                <c:pt idx="3">
                  <c:v>709.0</c:v>
                </c:pt>
                <c:pt idx="4">
                  <c:v>622.0</c:v>
                </c:pt>
                <c:pt idx="5">
                  <c:v>527.0</c:v>
                </c:pt>
                <c:pt idx="6">
                  <c:v>377.0</c:v>
                </c:pt>
                <c:pt idx="7">
                  <c:v>535.0</c:v>
                </c:pt>
                <c:pt idx="8">
                  <c:v>460.0</c:v>
                </c:pt>
                <c:pt idx="9">
                  <c:v>369.0</c:v>
                </c:pt>
                <c:pt idx="10">
                  <c:v>596.0</c:v>
                </c:pt>
                <c:pt idx="11">
                  <c:v>422.0</c:v>
                </c:pt>
                <c:pt idx="12">
                  <c:v>426.0</c:v>
                </c:pt>
                <c:pt idx="13">
                  <c:v>518.0</c:v>
                </c:pt>
                <c:pt idx="14">
                  <c:v>484.0</c:v>
                </c:pt>
                <c:pt idx="15">
                  <c:v>389.0</c:v>
                </c:pt>
                <c:pt idx="16">
                  <c:v>541.0</c:v>
                </c:pt>
                <c:pt idx="17">
                  <c:v>370.0</c:v>
                </c:pt>
                <c:pt idx="18">
                  <c:v>288.0</c:v>
                </c:pt>
                <c:pt idx="19">
                  <c:v>403.0</c:v>
                </c:pt>
                <c:pt idx="20">
                  <c:v>407.0</c:v>
                </c:pt>
                <c:pt idx="21">
                  <c:v>335.0</c:v>
                </c:pt>
                <c:pt idx="22">
                  <c:v>497.0</c:v>
                </c:pt>
                <c:pt idx="23">
                  <c:v>408.0</c:v>
                </c:pt>
                <c:pt idx="24">
                  <c:v>537.0</c:v>
                </c:pt>
                <c:pt idx="25">
                  <c:v>488.0</c:v>
                </c:pt>
                <c:pt idx="26">
                  <c:v>483.0</c:v>
                </c:pt>
                <c:pt idx="27">
                  <c:v>439.0</c:v>
                </c:pt>
                <c:pt idx="28">
                  <c:v>448.0</c:v>
                </c:pt>
                <c:pt idx="29">
                  <c:v>519.0</c:v>
                </c:pt>
                <c:pt idx="30">
                  <c:v>468.0</c:v>
                </c:pt>
                <c:pt idx="31">
                  <c:v>495.0</c:v>
                </c:pt>
                <c:pt idx="32">
                  <c:v>417.0</c:v>
                </c:pt>
                <c:pt idx="33">
                  <c:v>418.0</c:v>
                </c:pt>
                <c:pt idx="34">
                  <c:v>523.0</c:v>
                </c:pt>
                <c:pt idx="35">
                  <c:v>613.0</c:v>
                </c:pt>
                <c:pt idx="36">
                  <c:v>362.0</c:v>
                </c:pt>
                <c:pt idx="37">
                  <c:v>565.0</c:v>
                </c:pt>
                <c:pt idx="38">
                  <c:v>195.0</c:v>
                </c:pt>
                <c:pt idx="39">
                  <c:v>298.0</c:v>
                </c:pt>
                <c:pt idx="40">
                  <c:v>377.0</c:v>
                </c:pt>
                <c:pt idx="41">
                  <c:v>528.0</c:v>
                </c:pt>
                <c:pt idx="42">
                  <c:v>465.0</c:v>
                </c:pt>
                <c:pt idx="43">
                  <c:v>328.0</c:v>
                </c:pt>
                <c:pt idx="44">
                  <c:v>396.0</c:v>
                </c:pt>
                <c:pt idx="45">
                  <c:v>403.0</c:v>
                </c:pt>
                <c:pt idx="46">
                  <c:v>437.0</c:v>
                </c:pt>
                <c:pt idx="47">
                  <c:v>405.0</c:v>
                </c:pt>
                <c:pt idx="48">
                  <c:v>480.0</c:v>
                </c:pt>
                <c:pt idx="49">
                  <c:v>283.0</c:v>
                </c:pt>
                <c:pt idx="50">
                  <c:v>551.0</c:v>
                </c:pt>
                <c:pt idx="51">
                  <c:v>193.0</c:v>
                </c:pt>
                <c:pt idx="52">
                  <c:v>535.0</c:v>
                </c:pt>
                <c:pt idx="53">
                  <c:v>456.0</c:v>
                </c:pt>
                <c:pt idx="54">
                  <c:v>449.0</c:v>
                </c:pt>
                <c:pt idx="55">
                  <c:v>410.0</c:v>
                </c:pt>
                <c:pt idx="56">
                  <c:v>425.0</c:v>
                </c:pt>
                <c:pt idx="57">
                  <c:v>471.0</c:v>
                </c:pt>
              </c:numCache>
            </c:numRef>
          </c:yVal>
          <c:smooth val="0"/>
        </c:ser>
        <c:dLbls>
          <c:showLegendKey val="0"/>
          <c:showVal val="0"/>
          <c:showCatName val="0"/>
          <c:showSerName val="0"/>
          <c:showPercent val="0"/>
          <c:showBubbleSize val="0"/>
        </c:dLbls>
        <c:axId val="2106395384"/>
        <c:axId val="2106404168"/>
      </c:scatterChart>
      <c:valAx>
        <c:axId val="2106395384"/>
        <c:scaling>
          <c:orientation val="minMax"/>
        </c:scaling>
        <c:delete val="0"/>
        <c:axPos val="b"/>
        <c:title>
          <c:tx>
            <c:rich>
              <a:bodyPr/>
              <a:lstStyle/>
              <a:p>
                <a:pPr>
                  <a:defRPr/>
                </a:pPr>
                <a:r>
                  <a:rPr lang="en-US" sz="1200" dirty="0" smtClean="0">
                    <a:solidFill>
                      <a:srgbClr val="FFFFFF"/>
                    </a:solidFill>
                  </a:rPr>
                  <a:t>Fluid Intelligence</a:t>
                </a:r>
                <a:endParaRPr lang="en-US" sz="1200" dirty="0">
                  <a:solidFill>
                    <a:srgbClr val="FFFFFF"/>
                  </a:solidFill>
                </a:endParaRPr>
              </a:p>
            </c:rich>
          </c:tx>
          <c:layout/>
          <c:overlay val="0"/>
        </c:title>
        <c:numFmt formatCode="General" sourceLinked="1"/>
        <c:majorTickMark val="out"/>
        <c:minorTickMark val="none"/>
        <c:tickLblPos val="nextTo"/>
        <c:txPr>
          <a:bodyPr/>
          <a:lstStyle/>
          <a:p>
            <a:pPr>
              <a:defRPr sz="1200">
                <a:solidFill>
                  <a:srgbClr val="FFFFFF"/>
                </a:solidFill>
              </a:defRPr>
            </a:pPr>
            <a:endParaRPr lang="en-US"/>
          </a:p>
        </c:txPr>
        <c:crossAx val="2106404168"/>
        <c:crosses val="autoZero"/>
        <c:crossBetween val="midCat"/>
      </c:valAx>
      <c:valAx>
        <c:axId val="2106404168"/>
        <c:scaling>
          <c:orientation val="minMax"/>
          <c:min val="5.0"/>
        </c:scaling>
        <c:delete val="0"/>
        <c:axPos val="l"/>
        <c:title>
          <c:tx>
            <c:rich>
              <a:bodyPr rot="-5400000" vert="horz"/>
              <a:lstStyle/>
              <a:p>
                <a:pPr>
                  <a:defRPr/>
                </a:pPr>
                <a:r>
                  <a:rPr lang="en-US" sz="1100" dirty="0" smtClean="0">
                    <a:solidFill>
                      <a:srgbClr val="FFFFFF"/>
                    </a:solidFill>
                  </a:rPr>
                  <a:t>Anatomical Connectivity Index</a:t>
                </a:r>
                <a:endParaRPr lang="en-US" sz="1100" dirty="0">
                  <a:solidFill>
                    <a:srgbClr val="FFFFFF"/>
                  </a:solidFill>
                </a:endParaRPr>
              </a:p>
            </c:rich>
          </c:tx>
          <c:layout>
            <c:manualLayout>
              <c:xMode val="edge"/>
              <c:yMode val="edge"/>
              <c:x val="0.0"/>
              <c:y val="0.0355469043229309"/>
            </c:manualLayout>
          </c:layout>
          <c:overlay val="0"/>
        </c:title>
        <c:numFmt formatCode="General" sourceLinked="1"/>
        <c:majorTickMark val="out"/>
        <c:minorTickMark val="none"/>
        <c:tickLblPos val="nextTo"/>
        <c:txPr>
          <a:bodyPr/>
          <a:lstStyle/>
          <a:p>
            <a:pPr>
              <a:defRPr sz="1200">
                <a:solidFill>
                  <a:schemeClr val="bg1"/>
                </a:solidFill>
              </a:defRPr>
            </a:pPr>
            <a:endParaRPr lang="en-US"/>
          </a:p>
        </c:txPr>
        <c:crossAx val="2106395384"/>
        <c:crosses val="autoZero"/>
        <c:crossBetween val="midCat"/>
      </c:valAx>
    </c:plotArea>
    <c:plotVisOnly val="1"/>
    <c:dispBlanksAs val="gap"/>
    <c:showDLblsOverMax val="0"/>
  </c:chart>
  <c:txPr>
    <a:bodyPr/>
    <a:lstStyle/>
    <a:p>
      <a:pPr>
        <a:defRPr sz="1800"/>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38676364802379"/>
          <c:y val="0.0631001617073916"/>
          <c:w val="0.693760086108668"/>
          <c:h val="0.69585983914445"/>
        </c:manualLayout>
      </c:layout>
      <c:scatterChart>
        <c:scatterStyle val="lineMarker"/>
        <c:varyColors val="0"/>
        <c:ser>
          <c:idx val="0"/>
          <c:order val="0"/>
          <c:tx>
            <c:strRef>
              <c:f>Sheet1!$B$1</c:f>
              <c:strCache>
                <c:ptCount val="1"/>
                <c:pt idx="0">
                  <c:v>Y-Value 1</c:v>
                </c:pt>
              </c:strCache>
            </c:strRef>
          </c:tx>
          <c:spPr>
            <a:ln w="57150">
              <a:noFill/>
            </a:ln>
          </c:spPr>
          <c:marker>
            <c:symbol val="circle"/>
            <c:size val="4"/>
            <c:spPr>
              <a:solidFill>
                <a:schemeClr val="bg1"/>
              </a:solidFill>
              <a:ln>
                <a:solidFill>
                  <a:schemeClr val="bg1"/>
                </a:solidFill>
              </a:ln>
            </c:spPr>
          </c:marker>
          <c:xVal>
            <c:numRef>
              <c:f>Sheet1!$A$2:$A$59</c:f>
              <c:numCache>
                <c:formatCode>General</c:formatCode>
                <c:ptCount val="58"/>
                <c:pt idx="0">
                  <c:v>7.0</c:v>
                </c:pt>
                <c:pt idx="1">
                  <c:v>21.0</c:v>
                </c:pt>
                <c:pt idx="2">
                  <c:v>17.0</c:v>
                </c:pt>
                <c:pt idx="3">
                  <c:v>22.0</c:v>
                </c:pt>
                <c:pt idx="4">
                  <c:v>22.0</c:v>
                </c:pt>
                <c:pt idx="5">
                  <c:v>20.0</c:v>
                </c:pt>
                <c:pt idx="6">
                  <c:v>17.0</c:v>
                </c:pt>
                <c:pt idx="7">
                  <c:v>22.0</c:v>
                </c:pt>
                <c:pt idx="8">
                  <c:v>20.0</c:v>
                </c:pt>
                <c:pt idx="9">
                  <c:v>12.0</c:v>
                </c:pt>
                <c:pt idx="10">
                  <c:v>18.0</c:v>
                </c:pt>
                <c:pt idx="11">
                  <c:v>13.0</c:v>
                </c:pt>
                <c:pt idx="12">
                  <c:v>19.0</c:v>
                </c:pt>
                <c:pt idx="13">
                  <c:v>22.0</c:v>
                </c:pt>
                <c:pt idx="14">
                  <c:v>23.0</c:v>
                </c:pt>
                <c:pt idx="15">
                  <c:v>22.0</c:v>
                </c:pt>
                <c:pt idx="16">
                  <c:v>10.0</c:v>
                </c:pt>
                <c:pt idx="17">
                  <c:v>18.0</c:v>
                </c:pt>
                <c:pt idx="18">
                  <c:v>7.0</c:v>
                </c:pt>
                <c:pt idx="19">
                  <c:v>12.0</c:v>
                </c:pt>
                <c:pt idx="20">
                  <c:v>18.0</c:v>
                </c:pt>
                <c:pt idx="21">
                  <c:v>16.0</c:v>
                </c:pt>
                <c:pt idx="22">
                  <c:v>17.0</c:v>
                </c:pt>
                <c:pt idx="23">
                  <c:v>12.0</c:v>
                </c:pt>
                <c:pt idx="24">
                  <c:v>19.0</c:v>
                </c:pt>
                <c:pt idx="25">
                  <c:v>22.0</c:v>
                </c:pt>
                <c:pt idx="26">
                  <c:v>14.0</c:v>
                </c:pt>
                <c:pt idx="27">
                  <c:v>20.0</c:v>
                </c:pt>
                <c:pt idx="28">
                  <c:v>12.0</c:v>
                </c:pt>
                <c:pt idx="29">
                  <c:v>20.0</c:v>
                </c:pt>
                <c:pt idx="30">
                  <c:v>11.0</c:v>
                </c:pt>
                <c:pt idx="31">
                  <c:v>6.0</c:v>
                </c:pt>
                <c:pt idx="32">
                  <c:v>20.0</c:v>
                </c:pt>
                <c:pt idx="33">
                  <c:v>15.0</c:v>
                </c:pt>
                <c:pt idx="34">
                  <c:v>17.0</c:v>
                </c:pt>
                <c:pt idx="35">
                  <c:v>17.0</c:v>
                </c:pt>
                <c:pt idx="36">
                  <c:v>18.0</c:v>
                </c:pt>
                <c:pt idx="37">
                  <c:v>19.0</c:v>
                </c:pt>
                <c:pt idx="38">
                  <c:v>8.0</c:v>
                </c:pt>
                <c:pt idx="39">
                  <c:v>17.0</c:v>
                </c:pt>
                <c:pt idx="40">
                  <c:v>20.0</c:v>
                </c:pt>
                <c:pt idx="41">
                  <c:v>20.0</c:v>
                </c:pt>
                <c:pt idx="42">
                  <c:v>20.0</c:v>
                </c:pt>
                <c:pt idx="43">
                  <c:v>15.0</c:v>
                </c:pt>
                <c:pt idx="44">
                  <c:v>15.0</c:v>
                </c:pt>
                <c:pt idx="45">
                  <c:v>18.0</c:v>
                </c:pt>
                <c:pt idx="46">
                  <c:v>18.0</c:v>
                </c:pt>
                <c:pt idx="47">
                  <c:v>18.0</c:v>
                </c:pt>
                <c:pt idx="48">
                  <c:v>11.0</c:v>
                </c:pt>
                <c:pt idx="49">
                  <c:v>14.0</c:v>
                </c:pt>
                <c:pt idx="50">
                  <c:v>18.0</c:v>
                </c:pt>
                <c:pt idx="51">
                  <c:v>10.0</c:v>
                </c:pt>
                <c:pt idx="52">
                  <c:v>21.0</c:v>
                </c:pt>
                <c:pt idx="53">
                  <c:v>11.0</c:v>
                </c:pt>
                <c:pt idx="54">
                  <c:v>13.0</c:v>
                </c:pt>
                <c:pt idx="55">
                  <c:v>13.0</c:v>
                </c:pt>
                <c:pt idx="56">
                  <c:v>16.0</c:v>
                </c:pt>
                <c:pt idx="57">
                  <c:v>20.0</c:v>
                </c:pt>
              </c:numCache>
            </c:numRef>
          </c:xVal>
          <c:yVal>
            <c:numRef>
              <c:f>Sheet1!$B$2:$B$59</c:f>
              <c:numCache>
                <c:formatCode>General</c:formatCode>
                <c:ptCount val="58"/>
                <c:pt idx="0">
                  <c:v>10.0</c:v>
                </c:pt>
                <c:pt idx="1">
                  <c:v>369.0</c:v>
                </c:pt>
                <c:pt idx="2">
                  <c:v>36.0</c:v>
                </c:pt>
                <c:pt idx="3">
                  <c:v>46.0</c:v>
                </c:pt>
                <c:pt idx="4">
                  <c:v>9.0</c:v>
                </c:pt>
                <c:pt idx="5">
                  <c:v>143.0</c:v>
                </c:pt>
                <c:pt idx="6">
                  <c:v>8.0</c:v>
                </c:pt>
                <c:pt idx="7">
                  <c:v>3.0</c:v>
                </c:pt>
                <c:pt idx="8">
                  <c:v>162.0</c:v>
                </c:pt>
                <c:pt idx="9">
                  <c:v>43.0</c:v>
                </c:pt>
                <c:pt idx="10">
                  <c:v>41.0</c:v>
                </c:pt>
                <c:pt idx="11">
                  <c:v>33.0</c:v>
                </c:pt>
                <c:pt idx="12">
                  <c:v>217.0</c:v>
                </c:pt>
                <c:pt idx="13">
                  <c:v>208.0</c:v>
                </c:pt>
                <c:pt idx="14">
                  <c:v>17.0</c:v>
                </c:pt>
                <c:pt idx="15">
                  <c:v>29.0</c:v>
                </c:pt>
                <c:pt idx="16">
                  <c:v>199.0</c:v>
                </c:pt>
                <c:pt idx="17">
                  <c:v>9.0</c:v>
                </c:pt>
                <c:pt idx="18">
                  <c:v>18.0</c:v>
                </c:pt>
                <c:pt idx="19">
                  <c:v>21.0</c:v>
                </c:pt>
                <c:pt idx="20">
                  <c:v>41.0</c:v>
                </c:pt>
                <c:pt idx="21">
                  <c:v>5.0</c:v>
                </c:pt>
                <c:pt idx="22">
                  <c:v>153.0</c:v>
                </c:pt>
                <c:pt idx="23">
                  <c:v>58.0</c:v>
                </c:pt>
                <c:pt idx="24">
                  <c:v>17.0</c:v>
                </c:pt>
                <c:pt idx="25">
                  <c:v>134.0</c:v>
                </c:pt>
                <c:pt idx="26">
                  <c:v>47.0</c:v>
                </c:pt>
                <c:pt idx="27">
                  <c:v>17.0</c:v>
                </c:pt>
                <c:pt idx="28">
                  <c:v>2.0</c:v>
                </c:pt>
                <c:pt idx="29">
                  <c:v>56.0</c:v>
                </c:pt>
                <c:pt idx="30">
                  <c:v>33.0</c:v>
                </c:pt>
                <c:pt idx="31">
                  <c:v>11.0</c:v>
                </c:pt>
                <c:pt idx="32">
                  <c:v>19.0</c:v>
                </c:pt>
                <c:pt idx="33">
                  <c:v>11.0</c:v>
                </c:pt>
                <c:pt idx="34">
                  <c:v>17.0</c:v>
                </c:pt>
                <c:pt idx="35">
                  <c:v>78.0</c:v>
                </c:pt>
                <c:pt idx="36">
                  <c:v>127.0</c:v>
                </c:pt>
                <c:pt idx="37">
                  <c:v>4.0</c:v>
                </c:pt>
                <c:pt idx="38">
                  <c:v>8.0</c:v>
                </c:pt>
                <c:pt idx="39">
                  <c:v>1.0</c:v>
                </c:pt>
                <c:pt idx="40">
                  <c:v>281.0</c:v>
                </c:pt>
                <c:pt idx="41">
                  <c:v>35.0</c:v>
                </c:pt>
                <c:pt idx="42">
                  <c:v>171.0</c:v>
                </c:pt>
                <c:pt idx="43">
                  <c:v>22.0</c:v>
                </c:pt>
                <c:pt idx="44">
                  <c:v>6.0</c:v>
                </c:pt>
                <c:pt idx="45">
                  <c:v>10.0</c:v>
                </c:pt>
                <c:pt idx="46">
                  <c:v>189.0</c:v>
                </c:pt>
                <c:pt idx="47">
                  <c:v>4.0</c:v>
                </c:pt>
                <c:pt idx="48">
                  <c:v>8.0</c:v>
                </c:pt>
                <c:pt idx="49">
                  <c:v>54.0</c:v>
                </c:pt>
                <c:pt idx="50">
                  <c:v>9.0</c:v>
                </c:pt>
                <c:pt idx="51">
                  <c:v>42.0</c:v>
                </c:pt>
                <c:pt idx="52">
                  <c:v>33.0</c:v>
                </c:pt>
                <c:pt idx="53">
                  <c:v>16.0</c:v>
                </c:pt>
                <c:pt idx="54">
                  <c:v>3.0</c:v>
                </c:pt>
                <c:pt idx="55">
                  <c:v>27.0</c:v>
                </c:pt>
                <c:pt idx="56">
                  <c:v>101.0</c:v>
                </c:pt>
                <c:pt idx="57">
                  <c:v>108.0</c:v>
                </c:pt>
              </c:numCache>
            </c:numRef>
          </c:yVal>
          <c:smooth val="0"/>
        </c:ser>
        <c:dLbls>
          <c:showLegendKey val="0"/>
          <c:showVal val="0"/>
          <c:showCatName val="0"/>
          <c:showSerName val="0"/>
          <c:showPercent val="0"/>
          <c:showBubbleSize val="0"/>
        </c:dLbls>
        <c:axId val="2109119672"/>
        <c:axId val="2109128456"/>
      </c:scatterChart>
      <c:valAx>
        <c:axId val="2109119672"/>
        <c:scaling>
          <c:orientation val="minMax"/>
        </c:scaling>
        <c:delete val="0"/>
        <c:axPos val="b"/>
        <c:title>
          <c:tx>
            <c:rich>
              <a:bodyPr/>
              <a:lstStyle/>
              <a:p>
                <a:pPr>
                  <a:defRPr/>
                </a:pPr>
                <a:r>
                  <a:rPr lang="en-US" sz="1200" dirty="0" smtClean="0">
                    <a:solidFill>
                      <a:srgbClr val="FFFFFF"/>
                    </a:solidFill>
                  </a:rPr>
                  <a:t>Fluid Intelligence</a:t>
                </a:r>
                <a:endParaRPr lang="en-US" sz="1200" dirty="0">
                  <a:solidFill>
                    <a:srgbClr val="FFFFFF"/>
                  </a:solidFill>
                </a:endParaRPr>
              </a:p>
            </c:rich>
          </c:tx>
          <c:layout/>
          <c:overlay val="0"/>
        </c:title>
        <c:numFmt formatCode="General" sourceLinked="1"/>
        <c:majorTickMark val="out"/>
        <c:minorTickMark val="none"/>
        <c:tickLblPos val="nextTo"/>
        <c:txPr>
          <a:bodyPr/>
          <a:lstStyle/>
          <a:p>
            <a:pPr>
              <a:defRPr sz="1200">
                <a:solidFill>
                  <a:srgbClr val="FFFFFF"/>
                </a:solidFill>
              </a:defRPr>
            </a:pPr>
            <a:endParaRPr lang="en-US"/>
          </a:p>
        </c:txPr>
        <c:crossAx val="2109128456"/>
        <c:crosses val="autoZero"/>
        <c:crossBetween val="midCat"/>
      </c:valAx>
      <c:valAx>
        <c:axId val="2109128456"/>
        <c:scaling>
          <c:orientation val="minMax"/>
          <c:min val="5.0"/>
        </c:scaling>
        <c:delete val="0"/>
        <c:axPos val="l"/>
        <c:title>
          <c:tx>
            <c:rich>
              <a:bodyPr rot="-5400000" vert="horz"/>
              <a:lstStyle/>
              <a:p>
                <a:pPr>
                  <a:defRPr/>
                </a:pPr>
                <a:r>
                  <a:rPr lang="en-US" sz="1100" dirty="0" smtClean="0">
                    <a:solidFill>
                      <a:srgbClr val="FFFFFF"/>
                    </a:solidFill>
                  </a:rPr>
                  <a:t>Anatomical Connectivity Index</a:t>
                </a:r>
                <a:endParaRPr lang="en-US" sz="1100" dirty="0">
                  <a:solidFill>
                    <a:srgbClr val="FFFFFF"/>
                  </a:solidFill>
                </a:endParaRPr>
              </a:p>
            </c:rich>
          </c:tx>
          <c:layout>
            <c:manualLayout>
              <c:xMode val="edge"/>
              <c:yMode val="edge"/>
              <c:x val="0.0"/>
              <c:y val="0.0355469043229309"/>
            </c:manualLayout>
          </c:layout>
          <c:overlay val="0"/>
        </c:title>
        <c:numFmt formatCode="General" sourceLinked="1"/>
        <c:majorTickMark val="out"/>
        <c:minorTickMark val="none"/>
        <c:tickLblPos val="nextTo"/>
        <c:txPr>
          <a:bodyPr/>
          <a:lstStyle/>
          <a:p>
            <a:pPr>
              <a:defRPr sz="1200">
                <a:solidFill>
                  <a:schemeClr val="bg1"/>
                </a:solidFill>
              </a:defRPr>
            </a:pPr>
            <a:endParaRPr lang="en-US"/>
          </a:p>
        </c:txPr>
        <c:crossAx val="2109119672"/>
        <c:crosses val="autoZero"/>
        <c:crossBetween val="midCat"/>
      </c:valAx>
    </c:plotArea>
    <c:plotVisOnly val="1"/>
    <c:dispBlanksAs val="gap"/>
    <c:showDLblsOverMax val="0"/>
  </c:chart>
  <c:txPr>
    <a:bodyPr/>
    <a:lstStyle/>
    <a:p>
      <a:pPr>
        <a:defRPr sz="1800"/>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38676364802379"/>
          <c:y val="0.0631001617073916"/>
          <c:w val="0.693760086108668"/>
          <c:h val="0.69585983914445"/>
        </c:manualLayout>
      </c:layout>
      <c:scatterChart>
        <c:scatterStyle val="lineMarker"/>
        <c:varyColors val="0"/>
        <c:ser>
          <c:idx val="0"/>
          <c:order val="0"/>
          <c:tx>
            <c:strRef>
              <c:f>Sheet1!$B$1</c:f>
              <c:strCache>
                <c:ptCount val="1"/>
                <c:pt idx="0">
                  <c:v>Y-Value 1</c:v>
                </c:pt>
              </c:strCache>
            </c:strRef>
          </c:tx>
          <c:spPr>
            <a:ln w="57150">
              <a:noFill/>
            </a:ln>
          </c:spPr>
          <c:marker>
            <c:symbol val="circle"/>
            <c:size val="4"/>
            <c:spPr>
              <a:solidFill>
                <a:schemeClr val="bg1"/>
              </a:solidFill>
              <a:ln>
                <a:solidFill>
                  <a:schemeClr val="bg1"/>
                </a:solidFill>
              </a:ln>
            </c:spPr>
          </c:marker>
          <c:xVal>
            <c:numRef>
              <c:f>Sheet1!$A$2:$A$62</c:f>
              <c:numCache>
                <c:formatCode>General</c:formatCode>
                <c:ptCount val="61"/>
                <c:pt idx="0">
                  <c:v>7.0</c:v>
                </c:pt>
                <c:pt idx="1">
                  <c:v>21.0</c:v>
                </c:pt>
                <c:pt idx="2">
                  <c:v>17.0</c:v>
                </c:pt>
                <c:pt idx="3">
                  <c:v>22.0</c:v>
                </c:pt>
                <c:pt idx="4">
                  <c:v>22.0</c:v>
                </c:pt>
                <c:pt idx="5">
                  <c:v>20.0</c:v>
                </c:pt>
                <c:pt idx="6">
                  <c:v>17.0</c:v>
                </c:pt>
                <c:pt idx="7">
                  <c:v>22.0</c:v>
                </c:pt>
                <c:pt idx="8">
                  <c:v>20.0</c:v>
                </c:pt>
                <c:pt idx="9">
                  <c:v>12.0</c:v>
                </c:pt>
                <c:pt idx="10">
                  <c:v>18.0</c:v>
                </c:pt>
                <c:pt idx="11">
                  <c:v>13.0</c:v>
                </c:pt>
                <c:pt idx="12">
                  <c:v>19.0</c:v>
                </c:pt>
                <c:pt idx="13">
                  <c:v>22.0</c:v>
                </c:pt>
                <c:pt idx="14">
                  <c:v>23.0</c:v>
                </c:pt>
                <c:pt idx="15">
                  <c:v>22.0</c:v>
                </c:pt>
                <c:pt idx="16">
                  <c:v>10.0</c:v>
                </c:pt>
                <c:pt idx="17">
                  <c:v>18.0</c:v>
                </c:pt>
                <c:pt idx="18">
                  <c:v>7.0</c:v>
                </c:pt>
                <c:pt idx="19">
                  <c:v>12.0</c:v>
                </c:pt>
                <c:pt idx="20">
                  <c:v>18.0</c:v>
                </c:pt>
                <c:pt idx="21">
                  <c:v>16.0</c:v>
                </c:pt>
                <c:pt idx="22">
                  <c:v>17.0</c:v>
                </c:pt>
                <c:pt idx="23">
                  <c:v>12.0</c:v>
                </c:pt>
                <c:pt idx="24">
                  <c:v>19.0</c:v>
                </c:pt>
                <c:pt idx="25">
                  <c:v>22.0</c:v>
                </c:pt>
                <c:pt idx="26">
                  <c:v>14.0</c:v>
                </c:pt>
                <c:pt idx="27">
                  <c:v>20.0</c:v>
                </c:pt>
                <c:pt idx="28">
                  <c:v>12.0</c:v>
                </c:pt>
                <c:pt idx="29">
                  <c:v>20.0</c:v>
                </c:pt>
                <c:pt idx="30">
                  <c:v>11.0</c:v>
                </c:pt>
                <c:pt idx="31">
                  <c:v>6.0</c:v>
                </c:pt>
                <c:pt idx="32">
                  <c:v>20.0</c:v>
                </c:pt>
                <c:pt idx="33">
                  <c:v>15.0</c:v>
                </c:pt>
                <c:pt idx="34">
                  <c:v>17.0</c:v>
                </c:pt>
                <c:pt idx="35">
                  <c:v>17.0</c:v>
                </c:pt>
                <c:pt idx="36">
                  <c:v>18.0</c:v>
                </c:pt>
                <c:pt idx="37">
                  <c:v>19.0</c:v>
                </c:pt>
                <c:pt idx="38">
                  <c:v>8.0</c:v>
                </c:pt>
                <c:pt idx="39">
                  <c:v>17.0</c:v>
                </c:pt>
                <c:pt idx="40">
                  <c:v>20.0</c:v>
                </c:pt>
                <c:pt idx="41">
                  <c:v>20.0</c:v>
                </c:pt>
                <c:pt idx="42">
                  <c:v>20.0</c:v>
                </c:pt>
                <c:pt idx="43">
                  <c:v>15.0</c:v>
                </c:pt>
                <c:pt idx="44">
                  <c:v>15.0</c:v>
                </c:pt>
                <c:pt idx="45">
                  <c:v>18.0</c:v>
                </c:pt>
                <c:pt idx="46">
                  <c:v>18.0</c:v>
                </c:pt>
                <c:pt idx="47">
                  <c:v>18.0</c:v>
                </c:pt>
                <c:pt idx="48">
                  <c:v>11.0</c:v>
                </c:pt>
                <c:pt idx="49">
                  <c:v>14.0</c:v>
                </c:pt>
                <c:pt idx="50">
                  <c:v>18.0</c:v>
                </c:pt>
                <c:pt idx="51">
                  <c:v>10.0</c:v>
                </c:pt>
                <c:pt idx="52">
                  <c:v>21.0</c:v>
                </c:pt>
                <c:pt idx="53">
                  <c:v>11.0</c:v>
                </c:pt>
                <c:pt idx="54">
                  <c:v>13.0</c:v>
                </c:pt>
                <c:pt idx="55">
                  <c:v>13.0</c:v>
                </c:pt>
                <c:pt idx="56">
                  <c:v>16.0</c:v>
                </c:pt>
                <c:pt idx="57">
                  <c:v>20.0</c:v>
                </c:pt>
              </c:numCache>
            </c:numRef>
          </c:xVal>
          <c:yVal>
            <c:numRef>
              <c:f>Sheet1!$B$2:$B$62</c:f>
              <c:numCache>
                <c:formatCode>General</c:formatCode>
                <c:ptCount val="61"/>
                <c:pt idx="0">
                  <c:v>417.0</c:v>
                </c:pt>
                <c:pt idx="1">
                  <c:v>534.0</c:v>
                </c:pt>
                <c:pt idx="2">
                  <c:v>528.0</c:v>
                </c:pt>
                <c:pt idx="3">
                  <c:v>646.0</c:v>
                </c:pt>
                <c:pt idx="4">
                  <c:v>496.0</c:v>
                </c:pt>
                <c:pt idx="5">
                  <c:v>554.0</c:v>
                </c:pt>
                <c:pt idx="6">
                  <c:v>491.0</c:v>
                </c:pt>
                <c:pt idx="7">
                  <c:v>458.0</c:v>
                </c:pt>
                <c:pt idx="8">
                  <c:v>467.0</c:v>
                </c:pt>
                <c:pt idx="9">
                  <c:v>610.0</c:v>
                </c:pt>
                <c:pt idx="10">
                  <c:v>563.0</c:v>
                </c:pt>
                <c:pt idx="11">
                  <c:v>464.0</c:v>
                </c:pt>
                <c:pt idx="12">
                  <c:v>596.0</c:v>
                </c:pt>
                <c:pt idx="13">
                  <c:v>557.0</c:v>
                </c:pt>
                <c:pt idx="14">
                  <c:v>553.0</c:v>
                </c:pt>
                <c:pt idx="15">
                  <c:v>572.0</c:v>
                </c:pt>
                <c:pt idx="16">
                  <c:v>553.0</c:v>
                </c:pt>
                <c:pt idx="17">
                  <c:v>489.0</c:v>
                </c:pt>
                <c:pt idx="18">
                  <c:v>407.0</c:v>
                </c:pt>
                <c:pt idx="19">
                  <c:v>547.0</c:v>
                </c:pt>
                <c:pt idx="20">
                  <c:v>541.0</c:v>
                </c:pt>
                <c:pt idx="21">
                  <c:v>606.0</c:v>
                </c:pt>
                <c:pt idx="22">
                  <c:v>451.0</c:v>
                </c:pt>
                <c:pt idx="23">
                  <c:v>400.0</c:v>
                </c:pt>
                <c:pt idx="24">
                  <c:v>523.0</c:v>
                </c:pt>
                <c:pt idx="25">
                  <c:v>618.0</c:v>
                </c:pt>
                <c:pt idx="26">
                  <c:v>508.0</c:v>
                </c:pt>
                <c:pt idx="27">
                  <c:v>497.0</c:v>
                </c:pt>
                <c:pt idx="28">
                  <c:v>459.0</c:v>
                </c:pt>
                <c:pt idx="29">
                  <c:v>587.0</c:v>
                </c:pt>
                <c:pt idx="30">
                  <c:v>527.0</c:v>
                </c:pt>
                <c:pt idx="31">
                  <c:v>615.0</c:v>
                </c:pt>
                <c:pt idx="32">
                  <c:v>580.0</c:v>
                </c:pt>
                <c:pt idx="33">
                  <c:v>660.0</c:v>
                </c:pt>
                <c:pt idx="34">
                  <c:v>502.0</c:v>
                </c:pt>
                <c:pt idx="35">
                  <c:v>478.0</c:v>
                </c:pt>
                <c:pt idx="36">
                  <c:v>476.0</c:v>
                </c:pt>
                <c:pt idx="37">
                  <c:v>505.0</c:v>
                </c:pt>
                <c:pt idx="38">
                  <c:v>552.0</c:v>
                </c:pt>
                <c:pt idx="39">
                  <c:v>677.0</c:v>
                </c:pt>
                <c:pt idx="40">
                  <c:v>427.0</c:v>
                </c:pt>
                <c:pt idx="41">
                  <c:v>554.0</c:v>
                </c:pt>
                <c:pt idx="42">
                  <c:v>623.0</c:v>
                </c:pt>
                <c:pt idx="43">
                  <c:v>564.0</c:v>
                </c:pt>
                <c:pt idx="44">
                  <c:v>354.0</c:v>
                </c:pt>
                <c:pt idx="45">
                  <c:v>586.0</c:v>
                </c:pt>
                <c:pt idx="46">
                  <c:v>499.0</c:v>
                </c:pt>
                <c:pt idx="47">
                  <c:v>525.0</c:v>
                </c:pt>
                <c:pt idx="48">
                  <c:v>521.0</c:v>
                </c:pt>
                <c:pt idx="49">
                  <c:v>408.0</c:v>
                </c:pt>
                <c:pt idx="50">
                  <c:v>583.0</c:v>
                </c:pt>
                <c:pt idx="51">
                  <c:v>418.0</c:v>
                </c:pt>
                <c:pt idx="52">
                  <c:v>566.0</c:v>
                </c:pt>
                <c:pt idx="53">
                  <c:v>566.0</c:v>
                </c:pt>
                <c:pt idx="54">
                  <c:v>382.0</c:v>
                </c:pt>
                <c:pt idx="55">
                  <c:v>410.0</c:v>
                </c:pt>
                <c:pt idx="56">
                  <c:v>392.0</c:v>
                </c:pt>
                <c:pt idx="57">
                  <c:v>673.0</c:v>
                </c:pt>
                <c:pt idx="60">
                  <c:v>0.0</c:v>
                </c:pt>
              </c:numCache>
            </c:numRef>
          </c:yVal>
          <c:smooth val="0"/>
        </c:ser>
        <c:dLbls>
          <c:showLegendKey val="0"/>
          <c:showVal val="0"/>
          <c:showCatName val="0"/>
          <c:showSerName val="0"/>
          <c:showPercent val="0"/>
          <c:showBubbleSize val="0"/>
        </c:dLbls>
        <c:axId val="2109197608"/>
        <c:axId val="2109206456"/>
      </c:scatterChart>
      <c:valAx>
        <c:axId val="2109197608"/>
        <c:scaling>
          <c:orientation val="minMax"/>
        </c:scaling>
        <c:delete val="0"/>
        <c:axPos val="b"/>
        <c:title>
          <c:tx>
            <c:rich>
              <a:bodyPr/>
              <a:lstStyle/>
              <a:p>
                <a:pPr>
                  <a:defRPr/>
                </a:pPr>
                <a:r>
                  <a:rPr lang="en-US" sz="1200" dirty="0" smtClean="0">
                    <a:solidFill>
                      <a:srgbClr val="FFFFFF"/>
                    </a:solidFill>
                  </a:rPr>
                  <a:t>Fluid Intelligence</a:t>
                </a:r>
                <a:endParaRPr lang="en-US" sz="1200" dirty="0">
                  <a:solidFill>
                    <a:srgbClr val="FFFFFF"/>
                  </a:solidFill>
                </a:endParaRPr>
              </a:p>
            </c:rich>
          </c:tx>
          <c:layout/>
          <c:overlay val="0"/>
        </c:title>
        <c:numFmt formatCode="General" sourceLinked="1"/>
        <c:majorTickMark val="out"/>
        <c:minorTickMark val="none"/>
        <c:tickLblPos val="nextTo"/>
        <c:txPr>
          <a:bodyPr/>
          <a:lstStyle/>
          <a:p>
            <a:pPr>
              <a:defRPr sz="1200">
                <a:solidFill>
                  <a:srgbClr val="FFFFFF"/>
                </a:solidFill>
              </a:defRPr>
            </a:pPr>
            <a:endParaRPr lang="en-US"/>
          </a:p>
        </c:txPr>
        <c:crossAx val="2109206456"/>
        <c:crosses val="autoZero"/>
        <c:crossBetween val="midCat"/>
      </c:valAx>
      <c:valAx>
        <c:axId val="2109206456"/>
        <c:scaling>
          <c:orientation val="minMax"/>
          <c:min val="5.0"/>
        </c:scaling>
        <c:delete val="0"/>
        <c:axPos val="l"/>
        <c:title>
          <c:tx>
            <c:rich>
              <a:bodyPr rot="-5400000" vert="horz"/>
              <a:lstStyle/>
              <a:p>
                <a:pPr>
                  <a:defRPr/>
                </a:pPr>
                <a:r>
                  <a:rPr lang="en-US" sz="1100" dirty="0" smtClean="0">
                    <a:solidFill>
                      <a:srgbClr val="FFFFFF"/>
                    </a:solidFill>
                  </a:rPr>
                  <a:t>Anatomical Connectivity Index</a:t>
                </a:r>
                <a:endParaRPr lang="en-US" sz="1100" dirty="0">
                  <a:solidFill>
                    <a:srgbClr val="FFFFFF"/>
                  </a:solidFill>
                </a:endParaRPr>
              </a:p>
            </c:rich>
          </c:tx>
          <c:layout>
            <c:manualLayout>
              <c:xMode val="edge"/>
              <c:yMode val="edge"/>
              <c:x val="0.0"/>
              <c:y val="0.0355469043229309"/>
            </c:manualLayout>
          </c:layout>
          <c:overlay val="0"/>
        </c:title>
        <c:numFmt formatCode="General" sourceLinked="1"/>
        <c:majorTickMark val="out"/>
        <c:minorTickMark val="none"/>
        <c:tickLblPos val="nextTo"/>
        <c:txPr>
          <a:bodyPr/>
          <a:lstStyle/>
          <a:p>
            <a:pPr>
              <a:defRPr sz="1200">
                <a:solidFill>
                  <a:schemeClr val="bg1"/>
                </a:solidFill>
              </a:defRPr>
            </a:pPr>
            <a:endParaRPr lang="en-US"/>
          </a:p>
        </c:txPr>
        <c:crossAx val="2109197608"/>
        <c:crosses val="autoZero"/>
        <c:crossBetween val="midCat"/>
      </c:valAx>
    </c:plotArea>
    <c:plotVisOnly val="1"/>
    <c:dispBlanksAs val="gap"/>
    <c:showDLblsOverMax val="0"/>
  </c:chart>
  <c:txPr>
    <a:bodyPr/>
    <a:lstStyle/>
    <a:p>
      <a:pPr>
        <a:defRPr sz="1800"/>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38676364802379"/>
          <c:y val="0.0631001617073916"/>
          <c:w val="0.693760086108668"/>
          <c:h val="0.69585983914445"/>
        </c:manualLayout>
      </c:layout>
      <c:scatterChart>
        <c:scatterStyle val="lineMarker"/>
        <c:varyColors val="0"/>
        <c:ser>
          <c:idx val="0"/>
          <c:order val="0"/>
          <c:tx>
            <c:strRef>
              <c:f>Sheet1!$B$1</c:f>
              <c:strCache>
                <c:ptCount val="1"/>
                <c:pt idx="0">
                  <c:v>Y-Value 1</c:v>
                </c:pt>
              </c:strCache>
            </c:strRef>
          </c:tx>
          <c:spPr>
            <a:ln w="57150">
              <a:noFill/>
            </a:ln>
          </c:spPr>
          <c:marker>
            <c:symbol val="circle"/>
            <c:size val="4"/>
            <c:spPr>
              <a:solidFill>
                <a:schemeClr val="bg1"/>
              </a:solidFill>
              <a:ln>
                <a:solidFill>
                  <a:schemeClr val="bg1"/>
                </a:solidFill>
              </a:ln>
            </c:spPr>
          </c:marker>
          <c:xVal>
            <c:numRef>
              <c:f>Sheet1!$A$2:$A$60</c:f>
              <c:numCache>
                <c:formatCode>General</c:formatCode>
                <c:ptCount val="59"/>
                <c:pt idx="0">
                  <c:v>7.0</c:v>
                </c:pt>
                <c:pt idx="1">
                  <c:v>21.0</c:v>
                </c:pt>
                <c:pt idx="2">
                  <c:v>17.0</c:v>
                </c:pt>
                <c:pt idx="3">
                  <c:v>22.0</c:v>
                </c:pt>
                <c:pt idx="4">
                  <c:v>22.0</c:v>
                </c:pt>
                <c:pt idx="5">
                  <c:v>20.0</c:v>
                </c:pt>
                <c:pt idx="6">
                  <c:v>17.0</c:v>
                </c:pt>
                <c:pt idx="7">
                  <c:v>22.0</c:v>
                </c:pt>
                <c:pt idx="8">
                  <c:v>20.0</c:v>
                </c:pt>
                <c:pt idx="9">
                  <c:v>12.0</c:v>
                </c:pt>
                <c:pt idx="10">
                  <c:v>18.0</c:v>
                </c:pt>
                <c:pt idx="11">
                  <c:v>13.0</c:v>
                </c:pt>
                <c:pt idx="12">
                  <c:v>19.0</c:v>
                </c:pt>
                <c:pt idx="13">
                  <c:v>22.0</c:v>
                </c:pt>
                <c:pt idx="14">
                  <c:v>23.0</c:v>
                </c:pt>
                <c:pt idx="15">
                  <c:v>22.0</c:v>
                </c:pt>
                <c:pt idx="16">
                  <c:v>10.0</c:v>
                </c:pt>
                <c:pt idx="17">
                  <c:v>18.0</c:v>
                </c:pt>
                <c:pt idx="18">
                  <c:v>7.0</c:v>
                </c:pt>
                <c:pt idx="19">
                  <c:v>12.0</c:v>
                </c:pt>
                <c:pt idx="20">
                  <c:v>18.0</c:v>
                </c:pt>
                <c:pt idx="21">
                  <c:v>16.0</c:v>
                </c:pt>
                <c:pt idx="22">
                  <c:v>17.0</c:v>
                </c:pt>
                <c:pt idx="23">
                  <c:v>12.0</c:v>
                </c:pt>
                <c:pt idx="24">
                  <c:v>19.0</c:v>
                </c:pt>
                <c:pt idx="25">
                  <c:v>22.0</c:v>
                </c:pt>
                <c:pt idx="26">
                  <c:v>14.0</c:v>
                </c:pt>
                <c:pt idx="27">
                  <c:v>20.0</c:v>
                </c:pt>
                <c:pt idx="28">
                  <c:v>12.0</c:v>
                </c:pt>
                <c:pt idx="29">
                  <c:v>20.0</c:v>
                </c:pt>
                <c:pt idx="30">
                  <c:v>11.0</c:v>
                </c:pt>
                <c:pt idx="31">
                  <c:v>6.0</c:v>
                </c:pt>
                <c:pt idx="32">
                  <c:v>20.0</c:v>
                </c:pt>
                <c:pt idx="33">
                  <c:v>15.0</c:v>
                </c:pt>
                <c:pt idx="34">
                  <c:v>17.0</c:v>
                </c:pt>
                <c:pt idx="35">
                  <c:v>17.0</c:v>
                </c:pt>
                <c:pt idx="36">
                  <c:v>18.0</c:v>
                </c:pt>
                <c:pt idx="37">
                  <c:v>19.0</c:v>
                </c:pt>
                <c:pt idx="38">
                  <c:v>8.0</c:v>
                </c:pt>
                <c:pt idx="39">
                  <c:v>17.0</c:v>
                </c:pt>
                <c:pt idx="40">
                  <c:v>20.0</c:v>
                </c:pt>
                <c:pt idx="41">
                  <c:v>20.0</c:v>
                </c:pt>
                <c:pt idx="42">
                  <c:v>20.0</c:v>
                </c:pt>
                <c:pt idx="43">
                  <c:v>15.0</c:v>
                </c:pt>
                <c:pt idx="44">
                  <c:v>15.0</c:v>
                </c:pt>
                <c:pt idx="45">
                  <c:v>18.0</c:v>
                </c:pt>
                <c:pt idx="46">
                  <c:v>18.0</c:v>
                </c:pt>
                <c:pt idx="47">
                  <c:v>18.0</c:v>
                </c:pt>
                <c:pt idx="48">
                  <c:v>11.0</c:v>
                </c:pt>
                <c:pt idx="49">
                  <c:v>14.0</c:v>
                </c:pt>
                <c:pt idx="50">
                  <c:v>18.0</c:v>
                </c:pt>
                <c:pt idx="51">
                  <c:v>10.0</c:v>
                </c:pt>
                <c:pt idx="52">
                  <c:v>21.0</c:v>
                </c:pt>
                <c:pt idx="53">
                  <c:v>11.0</c:v>
                </c:pt>
                <c:pt idx="54">
                  <c:v>13.0</c:v>
                </c:pt>
                <c:pt idx="55">
                  <c:v>13.0</c:v>
                </c:pt>
                <c:pt idx="56">
                  <c:v>16.0</c:v>
                </c:pt>
                <c:pt idx="57">
                  <c:v>20.0</c:v>
                </c:pt>
              </c:numCache>
            </c:numRef>
          </c:xVal>
          <c:yVal>
            <c:numRef>
              <c:f>Sheet1!$B$2:$B$60</c:f>
              <c:numCache>
                <c:formatCode>General</c:formatCode>
                <c:ptCount val="59"/>
                <c:pt idx="1">
                  <c:v>149.0</c:v>
                </c:pt>
                <c:pt idx="2">
                  <c:v>423.0</c:v>
                </c:pt>
                <c:pt idx="3">
                  <c:v>346.0</c:v>
                </c:pt>
                <c:pt idx="4">
                  <c:v>216.0</c:v>
                </c:pt>
                <c:pt idx="5">
                  <c:v>128.0</c:v>
                </c:pt>
                <c:pt idx="6">
                  <c:v>354.0</c:v>
                </c:pt>
                <c:pt idx="7">
                  <c:v>588.0</c:v>
                </c:pt>
                <c:pt idx="8">
                  <c:v>174.0</c:v>
                </c:pt>
                <c:pt idx="9">
                  <c:v>114.0</c:v>
                </c:pt>
                <c:pt idx="10">
                  <c:v>37.0</c:v>
                </c:pt>
                <c:pt idx="11">
                  <c:v>190.0</c:v>
                </c:pt>
                <c:pt idx="12">
                  <c:v>165.0</c:v>
                </c:pt>
                <c:pt idx="13">
                  <c:v>320.0</c:v>
                </c:pt>
                <c:pt idx="14">
                  <c:v>360.0</c:v>
                </c:pt>
                <c:pt idx="15">
                  <c:v>20.0</c:v>
                </c:pt>
                <c:pt idx="16">
                  <c:v>158.0</c:v>
                </c:pt>
                <c:pt idx="17">
                  <c:v>235.0</c:v>
                </c:pt>
                <c:pt idx="18">
                  <c:v>106.0</c:v>
                </c:pt>
                <c:pt idx="19">
                  <c:v>23.0</c:v>
                </c:pt>
                <c:pt idx="20">
                  <c:v>187.0</c:v>
                </c:pt>
                <c:pt idx="21">
                  <c:v>29.0</c:v>
                </c:pt>
                <c:pt idx="22">
                  <c:v>223.0</c:v>
                </c:pt>
                <c:pt idx="23">
                  <c:v>431.0</c:v>
                </c:pt>
                <c:pt idx="24">
                  <c:v>50.0</c:v>
                </c:pt>
                <c:pt idx="25">
                  <c:v>163.0</c:v>
                </c:pt>
                <c:pt idx="26">
                  <c:v>352.0</c:v>
                </c:pt>
                <c:pt idx="27">
                  <c:v>251.0</c:v>
                </c:pt>
                <c:pt idx="28">
                  <c:v>72.0</c:v>
                </c:pt>
                <c:pt idx="29">
                  <c:v>121.0</c:v>
                </c:pt>
                <c:pt idx="30">
                  <c:v>544.0</c:v>
                </c:pt>
                <c:pt idx="31">
                  <c:v>227.0</c:v>
                </c:pt>
                <c:pt idx="32">
                  <c:v>101.0</c:v>
                </c:pt>
                <c:pt idx="33">
                  <c:v>151.0</c:v>
                </c:pt>
                <c:pt idx="34">
                  <c:v>150.0</c:v>
                </c:pt>
                <c:pt idx="35">
                  <c:v>342.0</c:v>
                </c:pt>
                <c:pt idx="36">
                  <c:v>145.0</c:v>
                </c:pt>
                <c:pt idx="37">
                  <c:v>48.0</c:v>
                </c:pt>
                <c:pt idx="38">
                  <c:v>127.0</c:v>
                </c:pt>
                <c:pt idx="39">
                  <c:v>95.0</c:v>
                </c:pt>
                <c:pt idx="40">
                  <c:v>266.0</c:v>
                </c:pt>
                <c:pt idx="41">
                  <c:v>102.0</c:v>
                </c:pt>
                <c:pt idx="42">
                  <c:v>313.0</c:v>
                </c:pt>
                <c:pt idx="43">
                  <c:v>365.0</c:v>
                </c:pt>
                <c:pt idx="44">
                  <c:v>134.0</c:v>
                </c:pt>
                <c:pt idx="45">
                  <c:v>108.0</c:v>
                </c:pt>
                <c:pt idx="46">
                  <c:v>193.0</c:v>
                </c:pt>
                <c:pt idx="47">
                  <c:v>122.0</c:v>
                </c:pt>
                <c:pt idx="48">
                  <c:v>257.0</c:v>
                </c:pt>
                <c:pt idx="49">
                  <c:v>54.0</c:v>
                </c:pt>
                <c:pt idx="50">
                  <c:v>280.0</c:v>
                </c:pt>
                <c:pt idx="51">
                  <c:v>136.0</c:v>
                </c:pt>
                <c:pt idx="52">
                  <c:v>135.0</c:v>
                </c:pt>
                <c:pt idx="53">
                  <c:v>176.0</c:v>
                </c:pt>
                <c:pt idx="54">
                  <c:v>112.0</c:v>
                </c:pt>
                <c:pt idx="55">
                  <c:v>41.0</c:v>
                </c:pt>
                <c:pt idx="56">
                  <c:v>405.0</c:v>
                </c:pt>
                <c:pt idx="57">
                  <c:v>52.0</c:v>
                </c:pt>
                <c:pt idx="58">
                  <c:v>67.0</c:v>
                </c:pt>
              </c:numCache>
            </c:numRef>
          </c:yVal>
          <c:smooth val="0"/>
        </c:ser>
        <c:dLbls>
          <c:showLegendKey val="0"/>
          <c:showVal val="0"/>
          <c:showCatName val="0"/>
          <c:showSerName val="0"/>
          <c:showPercent val="0"/>
          <c:showBubbleSize val="0"/>
        </c:dLbls>
        <c:axId val="2109252504"/>
        <c:axId val="2109261320"/>
      </c:scatterChart>
      <c:valAx>
        <c:axId val="2109252504"/>
        <c:scaling>
          <c:orientation val="minMax"/>
        </c:scaling>
        <c:delete val="0"/>
        <c:axPos val="b"/>
        <c:title>
          <c:tx>
            <c:rich>
              <a:bodyPr/>
              <a:lstStyle/>
              <a:p>
                <a:pPr>
                  <a:defRPr/>
                </a:pPr>
                <a:r>
                  <a:rPr lang="en-US" sz="1200" dirty="0" smtClean="0">
                    <a:solidFill>
                      <a:srgbClr val="FFFFFF"/>
                    </a:solidFill>
                  </a:rPr>
                  <a:t>Fluid Intelligence</a:t>
                </a:r>
                <a:endParaRPr lang="en-US" sz="1200" dirty="0">
                  <a:solidFill>
                    <a:srgbClr val="FFFFFF"/>
                  </a:solidFill>
                </a:endParaRPr>
              </a:p>
            </c:rich>
          </c:tx>
          <c:layout/>
          <c:overlay val="0"/>
        </c:title>
        <c:numFmt formatCode="General" sourceLinked="1"/>
        <c:majorTickMark val="out"/>
        <c:minorTickMark val="none"/>
        <c:tickLblPos val="nextTo"/>
        <c:txPr>
          <a:bodyPr/>
          <a:lstStyle/>
          <a:p>
            <a:pPr>
              <a:defRPr sz="1200">
                <a:solidFill>
                  <a:srgbClr val="FFFFFF"/>
                </a:solidFill>
              </a:defRPr>
            </a:pPr>
            <a:endParaRPr lang="en-US"/>
          </a:p>
        </c:txPr>
        <c:crossAx val="2109261320"/>
        <c:crosses val="autoZero"/>
        <c:crossBetween val="midCat"/>
      </c:valAx>
      <c:valAx>
        <c:axId val="2109261320"/>
        <c:scaling>
          <c:orientation val="minMax"/>
          <c:min val="5.0"/>
        </c:scaling>
        <c:delete val="0"/>
        <c:axPos val="l"/>
        <c:title>
          <c:tx>
            <c:rich>
              <a:bodyPr rot="-5400000" vert="horz"/>
              <a:lstStyle/>
              <a:p>
                <a:pPr>
                  <a:defRPr/>
                </a:pPr>
                <a:r>
                  <a:rPr lang="en-US" sz="1100" dirty="0" smtClean="0">
                    <a:solidFill>
                      <a:srgbClr val="FFFFFF"/>
                    </a:solidFill>
                  </a:rPr>
                  <a:t>Anatomical Connectivity Index</a:t>
                </a:r>
                <a:endParaRPr lang="en-US" sz="1100" dirty="0">
                  <a:solidFill>
                    <a:srgbClr val="FFFFFF"/>
                  </a:solidFill>
                </a:endParaRPr>
              </a:p>
            </c:rich>
          </c:tx>
          <c:layout>
            <c:manualLayout>
              <c:xMode val="edge"/>
              <c:yMode val="edge"/>
              <c:x val="0.0"/>
              <c:y val="0.0355469043229309"/>
            </c:manualLayout>
          </c:layout>
          <c:overlay val="0"/>
        </c:title>
        <c:numFmt formatCode="General" sourceLinked="1"/>
        <c:majorTickMark val="out"/>
        <c:minorTickMark val="none"/>
        <c:tickLblPos val="nextTo"/>
        <c:txPr>
          <a:bodyPr/>
          <a:lstStyle/>
          <a:p>
            <a:pPr>
              <a:defRPr sz="1200">
                <a:solidFill>
                  <a:schemeClr val="bg1"/>
                </a:solidFill>
              </a:defRPr>
            </a:pPr>
            <a:endParaRPr lang="en-US"/>
          </a:p>
        </c:txPr>
        <c:crossAx val="2109252504"/>
        <c:crosses val="autoZero"/>
        <c:crossBetween val="midCat"/>
      </c:valAx>
    </c:plotArea>
    <c:plotVisOnly val="1"/>
    <c:dispBlanksAs val="gap"/>
    <c:showDLblsOverMax val="0"/>
  </c:chart>
  <c:txPr>
    <a:bodyPr/>
    <a:lstStyle/>
    <a:p>
      <a:pPr>
        <a:defRPr sz="1800"/>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clustered"/>
        <c:varyColors val="0"/>
        <c:ser>
          <c:idx val="2"/>
          <c:order val="0"/>
          <c:tx>
            <c:strRef>
              <c:f>Sheet1!$D$1</c:f>
              <c:strCache>
                <c:ptCount val="1"/>
                <c:pt idx="0">
                  <c:v>Lasso</c:v>
                </c:pt>
              </c:strCache>
            </c:strRef>
          </c:tx>
          <c:spPr>
            <a:blipFill rotWithShape="1">
              <a:blip xmlns:r="http://schemas.openxmlformats.org/officeDocument/2006/relationships" r:embed="rId1">
                <a:duotone>
                  <a:schemeClr val="accent1">
                    <a:shade val="65000"/>
                    <a:shade val="30000"/>
                    <a:alpha val="50000"/>
                    <a:satMod val="150000"/>
                  </a:schemeClr>
                  <a:schemeClr val="accent1">
                    <a:shade val="65000"/>
                    <a:tint val="50000"/>
                    <a:alpha val="10000"/>
                    <a:satMod val="150000"/>
                  </a:schemeClr>
                </a:duotone>
              </a:blip>
              <a:stretch/>
            </a:blipFill>
            <a:ln>
              <a:noFill/>
            </a:ln>
            <a:effectLst/>
          </c:spPr>
          <c:invertIfNegative val="0"/>
          <c:cat>
            <c:strRef>
              <c:f>Sheet1!$A$2:$A$5</c:f>
              <c:strCache>
                <c:ptCount val="4"/>
                <c:pt idx="0">
                  <c:v>Cingulo-Opercular (14)</c:v>
                </c:pt>
                <c:pt idx="1">
                  <c:v>Left Hemisphere Only (7)</c:v>
                </c:pt>
                <c:pt idx="2">
                  <c:v>Right Hemisphere Only (7)</c:v>
                </c:pt>
                <c:pt idx="3">
                  <c:v>InterHemisphere Only</c:v>
                </c:pt>
              </c:strCache>
            </c:strRef>
          </c:cat>
          <c:val>
            <c:numRef>
              <c:f>Sheet1!$D$2:$D$5</c:f>
              <c:numCache>
                <c:formatCode>General</c:formatCode>
                <c:ptCount val="4"/>
                <c:pt idx="0">
                  <c:v>14.3</c:v>
                </c:pt>
                <c:pt idx="1">
                  <c:v>2.5</c:v>
                </c:pt>
                <c:pt idx="2">
                  <c:v>0.5</c:v>
                </c:pt>
                <c:pt idx="3">
                  <c:v>1.4</c:v>
                </c:pt>
              </c:numCache>
            </c:numRef>
          </c:val>
        </c:ser>
        <c:dLbls>
          <c:showLegendKey val="0"/>
          <c:showVal val="0"/>
          <c:showCatName val="0"/>
          <c:showSerName val="0"/>
          <c:showPercent val="0"/>
          <c:showBubbleSize val="0"/>
        </c:dLbls>
        <c:gapWidth val="150"/>
        <c:axId val="2109306552"/>
        <c:axId val="2109310152"/>
      </c:barChart>
      <c:catAx>
        <c:axId val="2109306552"/>
        <c:scaling>
          <c:orientation val="minMax"/>
        </c:scaling>
        <c:delete val="0"/>
        <c:axPos val="b"/>
        <c:numFmt formatCode="General" sourceLinked="0"/>
        <c:majorTickMark val="out"/>
        <c:minorTickMark val="none"/>
        <c:tickLblPos val="nextTo"/>
        <c:spPr>
          <a:noFill/>
          <a:ln w="19050"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109310152"/>
        <c:crosses val="autoZero"/>
        <c:auto val="1"/>
        <c:lblAlgn val="ctr"/>
        <c:lblOffset val="100"/>
        <c:noMultiLvlLbl val="0"/>
      </c:catAx>
      <c:valAx>
        <c:axId val="2109310152"/>
        <c:scaling>
          <c:orientation val="minMax"/>
        </c:scaling>
        <c:delete val="0"/>
        <c:axPos val="l"/>
        <c:title>
          <c:tx>
            <c:rich>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r>
                  <a:rPr lang="en-US" b="1" dirty="0" smtClean="0"/>
                  <a:t>% Variance Explained</a:t>
                </a:r>
                <a:endParaRPr lang="en-US" b="1" dirty="0"/>
              </a:p>
            </c:rich>
          </c:tx>
          <c:layout/>
          <c:overlay val="0"/>
          <c:spPr>
            <a:noFill/>
            <a:ln>
              <a:noFill/>
            </a:ln>
            <a:effectLst/>
          </c:spPr>
        </c:title>
        <c:numFmt formatCode="General" sourceLinked="1"/>
        <c:majorTickMark val="out"/>
        <c:minorTickMark val="none"/>
        <c:tickLblPos val="nextTo"/>
        <c:spPr>
          <a:noFill/>
          <a:ln w="19050"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109306552"/>
        <c:crosses val="autoZero"/>
        <c:crossBetween val="between"/>
      </c:valAx>
      <c:spPr>
        <a:noFill/>
        <a:ln>
          <a:noFill/>
        </a:ln>
        <a:effectLst/>
      </c:spPr>
    </c:plotArea>
    <c:plotVisOnly val="1"/>
    <c:dispBlanksAs val="gap"/>
    <c:showDLblsOverMax val="0"/>
  </c:chart>
  <c:spPr>
    <a:noFill/>
    <a:ln w="19050" cap="flat" cmpd="sng" algn="ctr">
      <a:noFill/>
      <a:prstDash val="solid"/>
    </a:ln>
    <a:effectLst/>
  </c:spPr>
  <c:txPr>
    <a:bodyPr/>
    <a:lstStyle/>
    <a:p>
      <a:pPr>
        <a:defRPr sz="1800"/>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344801112134272"/>
          <c:y val="0.049375"/>
          <c:w val="0.959561813918186"/>
          <c:h val="0.825552165354331"/>
        </c:manualLayout>
      </c:layout>
      <c:barChart>
        <c:barDir val="col"/>
        <c:grouping val="clustered"/>
        <c:varyColors val="0"/>
        <c:ser>
          <c:idx val="0"/>
          <c:order val="0"/>
          <c:tx>
            <c:strRef>
              <c:f>Sheet1!$B$1</c:f>
              <c:strCache>
                <c:ptCount val="1"/>
                <c:pt idx="0">
                  <c:v>SVR</c:v>
                </c:pt>
              </c:strCache>
            </c:strRef>
          </c:tx>
          <c:invertIfNegative val="0"/>
          <c:cat>
            <c:strRef>
              <c:f>Sheet1!$A$2:$A$3</c:f>
              <c:strCache>
                <c:ptCount val="2"/>
                <c:pt idx="0">
                  <c:v>Fronto-Parietal</c:v>
                </c:pt>
                <c:pt idx="1">
                  <c:v>Memory</c:v>
                </c:pt>
              </c:strCache>
            </c:strRef>
          </c:cat>
          <c:val>
            <c:numRef>
              <c:f>Sheet1!$B$2:$B$3</c:f>
              <c:numCache>
                <c:formatCode>General</c:formatCode>
                <c:ptCount val="2"/>
                <c:pt idx="0">
                  <c:v>11.0</c:v>
                </c:pt>
                <c:pt idx="1">
                  <c:v>12.0</c:v>
                </c:pt>
              </c:numCache>
            </c:numRef>
          </c:val>
        </c:ser>
        <c:dLbls>
          <c:showLegendKey val="0"/>
          <c:showVal val="0"/>
          <c:showCatName val="0"/>
          <c:showSerName val="0"/>
          <c:showPercent val="0"/>
          <c:showBubbleSize val="0"/>
        </c:dLbls>
        <c:gapWidth val="150"/>
        <c:axId val="2106781720"/>
        <c:axId val="2106778760"/>
      </c:barChart>
      <c:catAx>
        <c:axId val="2106781720"/>
        <c:scaling>
          <c:orientation val="minMax"/>
        </c:scaling>
        <c:delete val="0"/>
        <c:axPos val="b"/>
        <c:numFmt formatCode="General" sourceLinked="0"/>
        <c:majorTickMark val="out"/>
        <c:minorTickMark val="none"/>
        <c:tickLblPos val="nextTo"/>
        <c:crossAx val="2106778760"/>
        <c:crossesAt val="10.0"/>
        <c:auto val="1"/>
        <c:lblAlgn val="ctr"/>
        <c:lblOffset val="100"/>
        <c:noMultiLvlLbl val="0"/>
      </c:catAx>
      <c:valAx>
        <c:axId val="2106778760"/>
        <c:scaling>
          <c:orientation val="minMax"/>
          <c:max val="12.0"/>
        </c:scaling>
        <c:delete val="0"/>
        <c:axPos val="l"/>
        <c:numFmt formatCode="General" sourceLinked="1"/>
        <c:majorTickMark val="out"/>
        <c:minorTickMark val="none"/>
        <c:tickLblPos val="nextTo"/>
        <c:crossAx val="2106781720"/>
        <c:crosses val="autoZero"/>
        <c:crossBetween val="between"/>
        <c:majorUnit val="1.0"/>
        <c:minorUnit val="1.0"/>
      </c:valAx>
      <c:spPr>
        <a:noFill/>
        <a:ln w="25400">
          <a:noFill/>
        </a:ln>
      </c:spPr>
    </c:plotArea>
    <c:plotVisOnly val="1"/>
    <c:dispBlanksAs val="gap"/>
    <c:showDLblsOverMax val="0"/>
  </c:chart>
  <c:txPr>
    <a:bodyPr/>
    <a:lstStyle/>
    <a:p>
      <a:pPr>
        <a:defRPr sz="1800"/>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col"/>
        <c:grouping val="clustered"/>
        <c:varyColors val="0"/>
        <c:ser>
          <c:idx val="0"/>
          <c:order val="0"/>
          <c:tx>
            <c:strRef>
              <c:f>Sheet1!$B$1</c:f>
              <c:strCache>
                <c:ptCount val="1"/>
                <c:pt idx="0">
                  <c:v>SVR</c:v>
                </c:pt>
              </c:strCache>
            </c:strRef>
          </c:tx>
          <c:invertIfNegative val="0"/>
          <c:cat>
            <c:strRef>
              <c:f>Sheet1!$A$2:$A$8</c:f>
              <c:strCache>
                <c:ptCount val="7"/>
                <c:pt idx="0">
                  <c:v>Default Mode(58)</c:v>
                </c:pt>
                <c:pt idx="1">
                  <c:v>Cingulo Opercular(14)</c:v>
                </c:pt>
                <c:pt idx="2">
                  <c:v>Fronto Parietal(25)</c:v>
                </c:pt>
                <c:pt idx="3">
                  <c:v>Ventral Attention(11)</c:v>
                </c:pt>
                <c:pt idx="4">
                  <c:v>Memory (5)</c:v>
                </c:pt>
                <c:pt idx="5">
                  <c:v>Visual(31)</c:v>
                </c:pt>
                <c:pt idx="6">
                  <c:v>Dorsal Attention</c:v>
                </c:pt>
              </c:strCache>
            </c:strRef>
          </c:cat>
          <c:val>
            <c:numRef>
              <c:f>Sheet1!$B$2:$B$8</c:f>
              <c:numCache>
                <c:formatCode>General</c:formatCode>
                <c:ptCount val="7"/>
                <c:pt idx="0">
                  <c:v>21.0</c:v>
                </c:pt>
                <c:pt idx="1">
                  <c:v>14.3</c:v>
                </c:pt>
                <c:pt idx="2">
                  <c:v>3.5</c:v>
                </c:pt>
                <c:pt idx="3">
                  <c:v>1.4</c:v>
                </c:pt>
                <c:pt idx="4">
                  <c:v>1.7</c:v>
                </c:pt>
                <c:pt idx="5">
                  <c:v>1.5</c:v>
                </c:pt>
                <c:pt idx="6">
                  <c:v>1.4</c:v>
                </c:pt>
              </c:numCache>
            </c:numRef>
          </c:val>
        </c:ser>
        <c:dLbls>
          <c:showLegendKey val="0"/>
          <c:showVal val="0"/>
          <c:showCatName val="0"/>
          <c:showSerName val="0"/>
          <c:showPercent val="0"/>
          <c:showBubbleSize val="0"/>
        </c:dLbls>
        <c:gapWidth val="150"/>
        <c:axId val="2106646280"/>
        <c:axId val="2106643256"/>
      </c:barChart>
      <c:catAx>
        <c:axId val="2106646280"/>
        <c:scaling>
          <c:orientation val="minMax"/>
        </c:scaling>
        <c:delete val="0"/>
        <c:axPos val="b"/>
        <c:numFmt formatCode="General" sourceLinked="0"/>
        <c:majorTickMark val="out"/>
        <c:minorTickMark val="none"/>
        <c:tickLblPos val="nextTo"/>
        <c:crossAx val="2106643256"/>
        <c:crosses val="autoZero"/>
        <c:auto val="1"/>
        <c:lblAlgn val="ctr"/>
        <c:lblOffset val="100"/>
        <c:noMultiLvlLbl val="0"/>
      </c:catAx>
      <c:valAx>
        <c:axId val="2106643256"/>
        <c:scaling>
          <c:orientation val="minMax"/>
        </c:scaling>
        <c:delete val="0"/>
        <c:axPos val="l"/>
        <c:title>
          <c:tx>
            <c:rich>
              <a:bodyPr rot="-5400000" vert="horz"/>
              <a:lstStyle/>
              <a:p>
                <a:pPr>
                  <a:defRPr/>
                </a:pPr>
                <a:r>
                  <a:rPr lang="en-US" dirty="0" smtClean="0"/>
                  <a:t>%</a:t>
                </a:r>
                <a:r>
                  <a:rPr lang="en-US" baseline="0" dirty="0" smtClean="0"/>
                  <a:t> Variance Explained</a:t>
                </a:r>
                <a:endParaRPr lang="en-US" dirty="0"/>
              </a:p>
            </c:rich>
          </c:tx>
          <c:layout/>
          <c:overlay val="0"/>
        </c:title>
        <c:numFmt formatCode="General" sourceLinked="1"/>
        <c:majorTickMark val="out"/>
        <c:minorTickMark val="none"/>
        <c:tickLblPos val="nextTo"/>
        <c:crossAx val="2106646280"/>
        <c:crosses val="autoZero"/>
        <c:crossBetween val="between"/>
      </c:valAx>
      <c:spPr>
        <a:noFill/>
        <a:ln w="25400">
          <a:noFill/>
        </a:ln>
      </c:spPr>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0344801112134272"/>
          <c:y val="0.049375"/>
          <c:w val="0.959561813918186"/>
          <c:h val="0.825552165354331"/>
        </c:manualLayout>
      </c:layout>
      <c:barChart>
        <c:barDir val="col"/>
        <c:grouping val="clustered"/>
        <c:varyColors val="0"/>
        <c:ser>
          <c:idx val="0"/>
          <c:order val="0"/>
          <c:tx>
            <c:strRef>
              <c:f>Sheet1!$B$1</c:f>
              <c:strCache>
                <c:ptCount val="1"/>
                <c:pt idx="0">
                  <c:v>SVR</c:v>
                </c:pt>
              </c:strCache>
            </c:strRef>
          </c:tx>
          <c:invertIfNegative val="0"/>
          <c:cat>
            <c:strRef>
              <c:f>Sheet1!$A$2:$A$8</c:f>
              <c:strCache>
                <c:ptCount val="7"/>
                <c:pt idx="0">
                  <c:v>Cingulo Opercular (14)</c:v>
                </c:pt>
                <c:pt idx="1">
                  <c:v>Default Mode (58)</c:v>
                </c:pt>
                <c:pt idx="2">
                  <c:v>Cingulo and Default (72)</c:v>
                </c:pt>
                <c:pt idx="3">
                  <c:v>Between</c:v>
                </c:pt>
                <c:pt idx="4">
                  <c:v>Within and Between</c:v>
                </c:pt>
                <c:pt idx="5">
                  <c:v>Within CON and Between</c:v>
                </c:pt>
                <c:pt idx="6">
                  <c:v>Within DMN and Between</c:v>
                </c:pt>
              </c:strCache>
            </c:strRef>
          </c:cat>
          <c:val>
            <c:numRef>
              <c:f>Sheet1!$B$2:$B$8</c:f>
              <c:numCache>
                <c:formatCode>General</c:formatCode>
                <c:ptCount val="7"/>
                <c:pt idx="0">
                  <c:v>14.0</c:v>
                </c:pt>
                <c:pt idx="1">
                  <c:v>21.0</c:v>
                </c:pt>
                <c:pt idx="2">
                  <c:v>23.4</c:v>
                </c:pt>
                <c:pt idx="3">
                  <c:v>13.0</c:v>
                </c:pt>
                <c:pt idx="4">
                  <c:v>27.0</c:v>
                </c:pt>
                <c:pt idx="5">
                  <c:v>14.0</c:v>
                </c:pt>
                <c:pt idx="6">
                  <c:v>29.0</c:v>
                </c:pt>
              </c:numCache>
            </c:numRef>
          </c:val>
        </c:ser>
        <c:dLbls>
          <c:showLegendKey val="0"/>
          <c:showVal val="0"/>
          <c:showCatName val="0"/>
          <c:showSerName val="0"/>
          <c:showPercent val="0"/>
          <c:showBubbleSize val="0"/>
        </c:dLbls>
        <c:gapWidth val="150"/>
        <c:axId val="2106617112"/>
        <c:axId val="2106604232"/>
      </c:barChart>
      <c:catAx>
        <c:axId val="2106617112"/>
        <c:scaling>
          <c:orientation val="minMax"/>
        </c:scaling>
        <c:delete val="0"/>
        <c:axPos val="b"/>
        <c:numFmt formatCode="General" sourceLinked="0"/>
        <c:majorTickMark val="out"/>
        <c:minorTickMark val="none"/>
        <c:tickLblPos val="nextTo"/>
        <c:crossAx val="2106604232"/>
        <c:crosses val="autoZero"/>
        <c:auto val="1"/>
        <c:lblAlgn val="ctr"/>
        <c:lblOffset val="100"/>
        <c:noMultiLvlLbl val="0"/>
      </c:catAx>
      <c:valAx>
        <c:axId val="2106604232"/>
        <c:scaling>
          <c:orientation val="minMax"/>
        </c:scaling>
        <c:delete val="0"/>
        <c:axPos val="l"/>
        <c:numFmt formatCode="General" sourceLinked="1"/>
        <c:majorTickMark val="out"/>
        <c:minorTickMark val="none"/>
        <c:tickLblPos val="nextTo"/>
        <c:crossAx val="2106617112"/>
        <c:crosses val="autoZero"/>
        <c:crossBetween val="between"/>
      </c:valAx>
      <c:spPr>
        <a:noFill/>
        <a:ln w="25400">
          <a:noFill/>
        </a:ln>
      </c:spPr>
    </c:plotArea>
    <c:plotVisOnly val="1"/>
    <c:dispBlanksAs val="gap"/>
    <c:showDLblsOverMax val="0"/>
  </c:chart>
  <c:txPr>
    <a:bodyPr/>
    <a:lstStyle/>
    <a:p>
      <a:pPr>
        <a:defRPr sz="1800"/>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121257804730415"/>
          <c:y val="0.0909984641941199"/>
          <c:w val="0.741933011807379"/>
          <c:h val="0.709283245065535"/>
        </c:manualLayout>
      </c:layout>
      <c:scatterChart>
        <c:scatterStyle val="lineMarker"/>
        <c:varyColors val="0"/>
        <c:ser>
          <c:idx val="0"/>
          <c:order val="0"/>
          <c:tx>
            <c:strRef>
              <c:f>Sheet1!$B$1</c:f>
              <c:strCache>
                <c:ptCount val="1"/>
                <c:pt idx="0">
                  <c:v>Y-Value 1</c:v>
                </c:pt>
              </c:strCache>
            </c:strRef>
          </c:tx>
          <c:spPr>
            <a:ln w="95250">
              <a:noFill/>
            </a:ln>
          </c:spPr>
          <c:trendline>
            <c:spPr>
              <a:ln w="28575" cmpd="sng"/>
            </c:spPr>
            <c:trendlineType val="linear"/>
            <c:dispRSqr val="0"/>
            <c:dispEq val="0"/>
          </c:trendline>
          <c:xVal>
            <c:numRef>
              <c:f>Sheet1!$A$2:$A$59</c:f>
              <c:numCache>
                <c:formatCode>General</c:formatCode>
                <c:ptCount val="58"/>
                <c:pt idx="0">
                  <c:v>-1.6486</c:v>
                </c:pt>
                <c:pt idx="1">
                  <c:v>0.2527</c:v>
                </c:pt>
                <c:pt idx="2">
                  <c:v>-0.6081</c:v>
                </c:pt>
                <c:pt idx="3">
                  <c:v>1.2672</c:v>
                </c:pt>
                <c:pt idx="4">
                  <c:v>1.7788</c:v>
                </c:pt>
                <c:pt idx="5">
                  <c:v>0.417</c:v>
                </c:pt>
                <c:pt idx="6">
                  <c:v>-1.0503</c:v>
                </c:pt>
                <c:pt idx="7">
                  <c:v>2.2828</c:v>
                </c:pt>
                <c:pt idx="8">
                  <c:v>0.5629</c:v>
                </c:pt>
                <c:pt idx="9">
                  <c:v>-0.6976</c:v>
                </c:pt>
                <c:pt idx="10">
                  <c:v>0.4389</c:v>
                </c:pt>
                <c:pt idx="11">
                  <c:v>-0.7877</c:v>
                </c:pt>
                <c:pt idx="12">
                  <c:v>2.2619</c:v>
                </c:pt>
                <c:pt idx="13">
                  <c:v>0.7351</c:v>
                </c:pt>
                <c:pt idx="14">
                  <c:v>1.9235</c:v>
                </c:pt>
                <c:pt idx="15">
                  <c:v>0.6113</c:v>
                </c:pt>
                <c:pt idx="16">
                  <c:v>0.4197</c:v>
                </c:pt>
                <c:pt idx="17">
                  <c:v>0.0687</c:v>
                </c:pt>
                <c:pt idx="18">
                  <c:v>-1.3561</c:v>
                </c:pt>
                <c:pt idx="19">
                  <c:v>-1.675</c:v>
                </c:pt>
                <c:pt idx="20">
                  <c:v>0.7684</c:v>
                </c:pt>
                <c:pt idx="21">
                  <c:v>-0.4352</c:v>
                </c:pt>
                <c:pt idx="22">
                  <c:v>0.2056</c:v>
                </c:pt>
                <c:pt idx="23">
                  <c:v>-1.3495</c:v>
                </c:pt>
                <c:pt idx="24">
                  <c:v>1.339</c:v>
                </c:pt>
                <c:pt idx="25">
                  <c:v>-0.1439</c:v>
                </c:pt>
                <c:pt idx="26">
                  <c:v>0.0752</c:v>
                </c:pt>
                <c:pt idx="27">
                  <c:v>-1.0761</c:v>
                </c:pt>
                <c:pt idx="28">
                  <c:v>-0.3882</c:v>
                </c:pt>
                <c:pt idx="29">
                  <c:v>-0.6699</c:v>
                </c:pt>
                <c:pt idx="30">
                  <c:v>0.4728</c:v>
                </c:pt>
                <c:pt idx="31">
                  <c:v>-0.1144</c:v>
                </c:pt>
                <c:pt idx="32">
                  <c:v>-0.3781</c:v>
                </c:pt>
                <c:pt idx="33">
                  <c:v>-1.0175</c:v>
                </c:pt>
                <c:pt idx="34">
                  <c:v>-0.9004</c:v>
                </c:pt>
                <c:pt idx="35">
                  <c:v>-0.0221</c:v>
                </c:pt>
                <c:pt idx="36">
                  <c:v>0.4765</c:v>
                </c:pt>
                <c:pt idx="37">
                  <c:v>0.8026</c:v>
                </c:pt>
                <c:pt idx="38">
                  <c:v>-1.0217</c:v>
                </c:pt>
                <c:pt idx="39">
                  <c:v>1.1755</c:v>
                </c:pt>
                <c:pt idx="40">
                  <c:v>0.4754</c:v>
                </c:pt>
                <c:pt idx="41">
                  <c:v>0.1703</c:v>
                </c:pt>
                <c:pt idx="42">
                  <c:v>0.0249</c:v>
                </c:pt>
                <c:pt idx="43">
                  <c:v>0.0179</c:v>
                </c:pt>
                <c:pt idx="44">
                  <c:v>-0.3704</c:v>
                </c:pt>
                <c:pt idx="45">
                  <c:v>-1.1496</c:v>
                </c:pt>
                <c:pt idx="46">
                  <c:v>0.1631</c:v>
                </c:pt>
                <c:pt idx="47">
                  <c:v>0.0325</c:v>
                </c:pt>
                <c:pt idx="48">
                  <c:v>-0.8776</c:v>
                </c:pt>
                <c:pt idx="49">
                  <c:v>-0.2838</c:v>
                </c:pt>
                <c:pt idx="50">
                  <c:v>-0.7342</c:v>
                </c:pt>
                <c:pt idx="51">
                  <c:v>-1.6834</c:v>
                </c:pt>
                <c:pt idx="52">
                  <c:v>2.1416</c:v>
                </c:pt>
                <c:pt idx="53">
                  <c:v>1.5087</c:v>
                </c:pt>
                <c:pt idx="54">
                  <c:v>-0.4377</c:v>
                </c:pt>
                <c:pt idx="55">
                  <c:v>-0.8266</c:v>
                </c:pt>
                <c:pt idx="56">
                  <c:v>-0.2018</c:v>
                </c:pt>
                <c:pt idx="57">
                  <c:v>-0.9651</c:v>
                </c:pt>
              </c:numCache>
            </c:numRef>
          </c:xVal>
          <c:yVal>
            <c:numRef>
              <c:f>Sheet1!$B$2:$B$59</c:f>
              <c:numCache>
                <c:formatCode>General</c:formatCode>
                <c:ptCount val="58"/>
                <c:pt idx="0">
                  <c:v>-2.1584</c:v>
                </c:pt>
                <c:pt idx="1">
                  <c:v>1.0457</c:v>
                </c:pt>
                <c:pt idx="2">
                  <c:v>0.1302</c:v>
                </c:pt>
                <c:pt idx="3">
                  <c:v>1.2745</c:v>
                </c:pt>
                <c:pt idx="4">
                  <c:v>1.2745</c:v>
                </c:pt>
                <c:pt idx="5">
                  <c:v>0.8168</c:v>
                </c:pt>
                <c:pt idx="6">
                  <c:v>0.1302</c:v>
                </c:pt>
                <c:pt idx="7">
                  <c:v>1.2745</c:v>
                </c:pt>
                <c:pt idx="8">
                  <c:v>0.8168</c:v>
                </c:pt>
                <c:pt idx="9">
                  <c:v>-1.0141</c:v>
                </c:pt>
                <c:pt idx="10">
                  <c:v>0.3591</c:v>
                </c:pt>
                <c:pt idx="11">
                  <c:v>-0.7852</c:v>
                </c:pt>
                <c:pt idx="12">
                  <c:v>0.5879</c:v>
                </c:pt>
                <c:pt idx="13">
                  <c:v>1.2745</c:v>
                </c:pt>
                <c:pt idx="14">
                  <c:v>1.5034</c:v>
                </c:pt>
                <c:pt idx="15">
                  <c:v>1.2745</c:v>
                </c:pt>
                <c:pt idx="16">
                  <c:v>-1.4718</c:v>
                </c:pt>
                <c:pt idx="17">
                  <c:v>0.3591</c:v>
                </c:pt>
                <c:pt idx="18">
                  <c:v>-2.1584</c:v>
                </c:pt>
                <c:pt idx="19">
                  <c:v>-1.0141</c:v>
                </c:pt>
                <c:pt idx="20">
                  <c:v>0.3591</c:v>
                </c:pt>
                <c:pt idx="21">
                  <c:v>-0.0986</c:v>
                </c:pt>
                <c:pt idx="22">
                  <c:v>0.1302</c:v>
                </c:pt>
                <c:pt idx="23">
                  <c:v>-1.0141</c:v>
                </c:pt>
                <c:pt idx="24">
                  <c:v>0.5879</c:v>
                </c:pt>
                <c:pt idx="25">
                  <c:v>1.2745</c:v>
                </c:pt>
                <c:pt idx="26">
                  <c:v>-0.5564</c:v>
                </c:pt>
                <c:pt idx="27">
                  <c:v>0.8168</c:v>
                </c:pt>
                <c:pt idx="28">
                  <c:v>-1.0141</c:v>
                </c:pt>
                <c:pt idx="29">
                  <c:v>0.8168</c:v>
                </c:pt>
                <c:pt idx="30">
                  <c:v>-1.243</c:v>
                </c:pt>
                <c:pt idx="31">
                  <c:v>-2.3873</c:v>
                </c:pt>
                <c:pt idx="32">
                  <c:v>0.8168</c:v>
                </c:pt>
                <c:pt idx="33">
                  <c:v>-0.3275</c:v>
                </c:pt>
                <c:pt idx="34">
                  <c:v>0.1302</c:v>
                </c:pt>
                <c:pt idx="35">
                  <c:v>0.1302</c:v>
                </c:pt>
                <c:pt idx="36">
                  <c:v>0.3591</c:v>
                </c:pt>
                <c:pt idx="37">
                  <c:v>0.5879</c:v>
                </c:pt>
                <c:pt idx="38">
                  <c:v>-1.9296</c:v>
                </c:pt>
                <c:pt idx="39">
                  <c:v>0.1302</c:v>
                </c:pt>
                <c:pt idx="40">
                  <c:v>0.8168</c:v>
                </c:pt>
                <c:pt idx="41">
                  <c:v>0.8168</c:v>
                </c:pt>
                <c:pt idx="42">
                  <c:v>0.8168</c:v>
                </c:pt>
                <c:pt idx="43">
                  <c:v>-0.3275</c:v>
                </c:pt>
                <c:pt idx="44">
                  <c:v>-0.3275</c:v>
                </c:pt>
                <c:pt idx="45">
                  <c:v>0.3591</c:v>
                </c:pt>
                <c:pt idx="46">
                  <c:v>0.3591</c:v>
                </c:pt>
                <c:pt idx="47">
                  <c:v>0.3591</c:v>
                </c:pt>
                <c:pt idx="48">
                  <c:v>-1.243</c:v>
                </c:pt>
                <c:pt idx="49">
                  <c:v>-0.5564</c:v>
                </c:pt>
                <c:pt idx="50">
                  <c:v>0.3591</c:v>
                </c:pt>
                <c:pt idx="51">
                  <c:v>-1.4718</c:v>
                </c:pt>
                <c:pt idx="52">
                  <c:v>1.0457</c:v>
                </c:pt>
                <c:pt idx="53">
                  <c:v>-1.243</c:v>
                </c:pt>
                <c:pt idx="54">
                  <c:v>-0.7852</c:v>
                </c:pt>
                <c:pt idx="55">
                  <c:v>-0.7852</c:v>
                </c:pt>
                <c:pt idx="56">
                  <c:v>-0.0986</c:v>
                </c:pt>
                <c:pt idx="57">
                  <c:v>0.8168</c:v>
                </c:pt>
              </c:numCache>
            </c:numRef>
          </c:yVal>
          <c:smooth val="0"/>
        </c:ser>
        <c:dLbls>
          <c:showLegendKey val="0"/>
          <c:showVal val="0"/>
          <c:showCatName val="0"/>
          <c:showSerName val="0"/>
          <c:showPercent val="0"/>
          <c:showBubbleSize val="0"/>
        </c:dLbls>
        <c:axId val="2110226328"/>
        <c:axId val="2110231800"/>
      </c:scatterChart>
      <c:valAx>
        <c:axId val="2110226328"/>
        <c:scaling>
          <c:orientation val="minMax"/>
          <c:min val="-3.0"/>
        </c:scaling>
        <c:delete val="0"/>
        <c:axPos val="b"/>
        <c:title>
          <c:tx>
            <c:rich>
              <a:bodyPr/>
              <a:lstStyle/>
              <a:p>
                <a:pPr>
                  <a:defRPr/>
                </a:pPr>
                <a:r>
                  <a:rPr lang="en-US" dirty="0" smtClean="0"/>
                  <a:t>Predicted Fluid Intelligence Scores (Ŷ)</a:t>
                </a:r>
                <a:endParaRPr lang="en-US" dirty="0"/>
              </a:p>
            </c:rich>
          </c:tx>
          <c:layout>
            <c:manualLayout>
              <c:xMode val="edge"/>
              <c:yMode val="edge"/>
              <c:x val="0.210990880106957"/>
              <c:y val="0.911948182600254"/>
            </c:manualLayout>
          </c:layout>
          <c:overlay val="0"/>
        </c:title>
        <c:numFmt formatCode="General" sourceLinked="1"/>
        <c:majorTickMark val="out"/>
        <c:minorTickMark val="none"/>
        <c:tickLblPos val="nextTo"/>
        <c:crossAx val="2110231800"/>
        <c:crossesAt val="-3.0"/>
        <c:crossBetween val="midCat"/>
        <c:majorUnit val="1.0"/>
        <c:minorUnit val="0.5"/>
      </c:valAx>
      <c:valAx>
        <c:axId val="2110231800"/>
        <c:scaling>
          <c:orientation val="minMax"/>
          <c:max val="3.0"/>
        </c:scaling>
        <c:delete val="0"/>
        <c:axPos val="l"/>
        <c:title>
          <c:tx>
            <c:rich>
              <a:bodyPr rot="-5400000" vert="horz"/>
              <a:lstStyle/>
              <a:p>
                <a:pPr>
                  <a:defRPr/>
                </a:pPr>
                <a:r>
                  <a:rPr lang="en-US" dirty="0" smtClean="0"/>
                  <a:t>Actual Fluid Intelligence Scores (Y)</a:t>
                </a:r>
                <a:endParaRPr lang="en-US" dirty="0"/>
              </a:p>
            </c:rich>
          </c:tx>
          <c:layout>
            <c:manualLayout>
              <c:xMode val="edge"/>
              <c:yMode val="edge"/>
              <c:x val="0.0100193692362328"/>
              <c:y val="0.177761150112092"/>
            </c:manualLayout>
          </c:layout>
          <c:overlay val="0"/>
        </c:title>
        <c:numFmt formatCode="General" sourceLinked="1"/>
        <c:majorTickMark val="out"/>
        <c:minorTickMark val="none"/>
        <c:tickLblPos val="nextTo"/>
        <c:crossAx val="2110226328"/>
        <c:crossesAt val="-3.0"/>
        <c:crossBetween val="midCat"/>
      </c:valAx>
    </c:plotArea>
    <c:plotVisOnly val="1"/>
    <c:dispBlanksAs val="gap"/>
    <c:showDLblsOverMax val="0"/>
  </c:chart>
  <c:txPr>
    <a:bodyPr/>
    <a:lstStyle/>
    <a:p>
      <a:pPr>
        <a:defRPr sz="1800"/>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0.121552444689466"/>
          <c:y val="0.0631001617073916"/>
          <c:w val="0.797364664144895"/>
          <c:h val="0.770348865303472"/>
        </c:manualLayout>
      </c:layout>
      <c:scatterChart>
        <c:scatterStyle val="lineMarker"/>
        <c:varyColors val="0"/>
        <c:ser>
          <c:idx val="0"/>
          <c:order val="0"/>
          <c:tx>
            <c:strRef>
              <c:f>Sheet1!$B$1</c:f>
              <c:strCache>
                <c:ptCount val="1"/>
                <c:pt idx="0">
                  <c:v>Y-Value 1</c:v>
                </c:pt>
              </c:strCache>
            </c:strRef>
          </c:tx>
          <c:spPr>
            <a:ln w="57150">
              <a:noFill/>
            </a:ln>
          </c:spPr>
          <c:marker>
            <c:symbol val="circle"/>
            <c:size val="4"/>
            <c:spPr>
              <a:solidFill>
                <a:schemeClr val="bg1"/>
              </a:solidFill>
              <a:ln>
                <a:solidFill>
                  <a:schemeClr val="bg1"/>
                </a:solidFill>
              </a:ln>
            </c:spPr>
          </c:marker>
          <c:xVal>
            <c:numRef>
              <c:f>Sheet1!$A$2:$A$59</c:f>
              <c:numCache>
                <c:formatCode>General</c:formatCode>
                <c:ptCount val="58"/>
                <c:pt idx="0">
                  <c:v>3.0</c:v>
                </c:pt>
                <c:pt idx="1">
                  <c:v>24.0</c:v>
                </c:pt>
                <c:pt idx="2">
                  <c:v>28.0</c:v>
                </c:pt>
                <c:pt idx="3">
                  <c:v>5.0</c:v>
                </c:pt>
                <c:pt idx="4">
                  <c:v>2.0</c:v>
                </c:pt>
                <c:pt idx="5">
                  <c:v>24.0</c:v>
                </c:pt>
                <c:pt idx="6">
                  <c:v>45.0</c:v>
                </c:pt>
                <c:pt idx="7">
                  <c:v>1.0</c:v>
                </c:pt>
                <c:pt idx="8">
                  <c:v>2.0</c:v>
                </c:pt>
                <c:pt idx="9">
                  <c:v>1.0</c:v>
                </c:pt>
                <c:pt idx="10">
                  <c:v>1.0</c:v>
                </c:pt>
                <c:pt idx="11">
                  <c:v>7.0</c:v>
                </c:pt>
                <c:pt idx="12">
                  <c:v>1.0</c:v>
                </c:pt>
                <c:pt idx="13">
                  <c:v>28.0</c:v>
                </c:pt>
                <c:pt idx="14">
                  <c:v>24.0</c:v>
                </c:pt>
                <c:pt idx="15">
                  <c:v>1.0</c:v>
                </c:pt>
                <c:pt idx="16">
                  <c:v>19.0</c:v>
                </c:pt>
                <c:pt idx="17">
                  <c:v>14.0</c:v>
                </c:pt>
                <c:pt idx="18">
                  <c:v>6.0</c:v>
                </c:pt>
                <c:pt idx="19">
                  <c:v>25.0</c:v>
                </c:pt>
                <c:pt idx="20">
                  <c:v>1.0</c:v>
                </c:pt>
                <c:pt idx="21">
                  <c:v>21.0</c:v>
                </c:pt>
                <c:pt idx="22">
                  <c:v>18.0</c:v>
                </c:pt>
                <c:pt idx="23">
                  <c:v>5.0</c:v>
                </c:pt>
                <c:pt idx="24">
                  <c:v>2.0</c:v>
                </c:pt>
                <c:pt idx="25">
                  <c:v>1.0</c:v>
                </c:pt>
                <c:pt idx="26">
                  <c:v>2.0</c:v>
                </c:pt>
                <c:pt idx="27">
                  <c:v>44.0</c:v>
                </c:pt>
                <c:pt idx="28">
                  <c:v>10.0</c:v>
                </c:pt>
                <c:pt idx="29">
                  <c:v>4.0</c:v>
                </c:pt>
                <c:pt idx="30">
                  <c:v>1.0</c:v>
                </c:pt>
                <c:pt idx="31">
                  <c:v>1.0</c:v>
                </c:pt>
                <c:pt idx="32">
                  <c:v>14.0</c:v>
                </c:pt>
                <c:pt idx="33">
                  <c:v>51.0</c:v>
                </c:pt>
                <c:pt idx="34">
                  <c:v>2.0</c:v>
                </c:pt>
                <c:pt idx="35">
                  <c:v>2.0</c:v>
                </c:pt>
                <c:pt idx="36">
                  <c:v>4.0</c:v>
                </c:pt>
                <c:pt idx="37">
                  <c:v>9.0</c:v>
                </c:pt>
                <c:pt idx="38">
                  <c:v>2.0</c:v>
                </c:pt>
                <c:pt idx="39">
                  <c:v>25.0</c:v>
                </c:pt>
                <c:pt idx="40">
                  <c:v>8.0</c:v>
                </c:pt>
                <c:pt idx="41">
                  <c:v>11.0</c:v>
                </c:pt>
                <c:pt idx="42">
                  <c:v>19.0</c:v>
                </c:pt>
                <c:pt idx="43">
                  <c:v>24.0</c:v>
                </c:pt>
                <c:pt idx="44">
                  <c:v>2.0</c:v>
                </c:pt>
                <c:pt idx="45">
                  <c:v>41.0</c:v>
                </c:pt>
                <c:pt idx="46">
                  <c:v>2.0</c:v>
                </c:pt>
                <c:pt idx="47">
                  <c:v>2.0</c:v>
                </c:pt>
                <c:pt idx="48">
                  <c:v>3.0</c:v>
                </c:pt>
                <c:pt idx="49">
                  <c:v>31.0</c:v>
                </c:pt>
                <c:pt idx="50">
                  <c:v>10.0</c:v>
                </c:pt>
                <c:pt idx="51">
                  <c:v>6.0</c:v>
                </c:pt>
                <c:pt idx="52">
                  <c:v>9.0</c:v>
                </c:pt>
                <c:pt idx="53">
                  <c:v>1.0</c:v>
                </c:pt>
                <c:pt idx="54">
                  <c:v>9.0</c:v>
                </c:pt>
                <c:pt idx="55">
                  <c:v>3.0</c:v>
                </c:pt>
                <c:pt idx="56">
                  <c:v>2.0</c:v>
                </c:pt>
                <c:pt idx="57">
                  <c:v>1.0</c:v>
                </c:pt>
              </c:numCache>
            </c:numRef>
          </c:xVal>
          <c:yVal>
            <c:numRef>
              <c:f>Sheet1!$B$2:$B$59</c:f>
              <c:numCache>
                <c:formatCode>General</c:formatCode>
                <c:ptCount val="58"/>
                <c:pt idx="0">
                  <c:v>7.0</c:v>
                </c:pt>
                <c:pt idx="1">
                  <c:v>21.0</c:v>
                </c:pt>
                <c:pt idx="2">
                  <c:v>17.0</c:v>
                </c:pt>
                <c:pt idx="3">
                  <c:v>22.0</c:v>
                </c:pt>
                <c:pt idx="4">
                  <c:v>22.0</c:v>
                </c:pt>
                <c:pt idx="5">
                  <c:v>20.0</c:v>
                </c:pt>
                <c:pt idx="6">
                  <c:v>17.0</c:v>
                </c:pt>
                <c:pt idx="7">
                  <c:v>22.0</c:v>
                </c:pt>
                <c:pt idx="8">
                  <c:v>20.0</c:v>
                </c:pt>
                <c:pt idx="9">
                  <c:v>12.0</c:v>
                </c:pt>
                <c:pt idx="10">
                  <c:v>18.0</c:v>
                </c:pt>
                <c:pt idx="11">
                  <c:v>13.0</c:v>
                </c:pt>
                <c:pt idx="12">
                  <c:v>19.0</c:v>
                </c:pt>
                <c:pt idx="13">
                  <c:v>22.0</c:v>
                </c:pt>
                <c:pt idx="14">
                  <c:v>23.0</c:v>
                </c:pt>
                <c:pt idx="15">
                  <c:v>22.0</c:v>
                </c:pt>
                <c:pt idx="16">
                  <c:v>10.0</c:v>
                </c:pt>
                <c:pt idx="17">
                  <c:v>18.0</c:v>
                </c:pt>
                <c:pt idx="18">
                  <c:v>7.0</c:v>
                </c:pt>
                <c:pt idx="19">
                  <c:v>12.0</c:v>
                </c:pt>
                <c:pt idx="20">
                  <c:v>18.0</c:v>
                </c:pt>
                <c:pt idx="21">
                  <c:v>16.0</c:v>
                </c:pt>
                <c:pt idx="22">
                  <c:v>17.0</c:v>
                </c:pt>
                <c:pt idx="23">
                  <c:v>12.0</c:v>
                </c:pt>
                <c:pt idx="24">
                  <c:v>19.0</c:v>
                </c:pt>
                <c:pt idx="25">
                  <c:v>22.0</c:v>
                </c:pt>
                <c:pt idx="26">
                  <c:v>14.0</c:v>
                </c:pt>
                <c:pt idx="27">
                  <c:v>20.0</c:v>
                </c:pt>
                <c:pt idx="28">
                  <c:v>12.0</c:v>
                </c:pt>
                <c:pt idx="29">
                  <c:v>20.0</c:v>
                </c:pt>
                <c:pt idx="30">
                  <c:v>11.0</c:v>
                </c:pt>
                <c:pt idx="31">
                  <c:v>6.0</c:v>
                </c:pt>
                <c:pt idx="32">
                  <c:v>20.0</c:v>
                </c:pt>
                <c:pt idx="33">
                  <c:v>15.0</c:v>
                </c:pt>
                <c:pt idx="34">
                  <c:v>17.0</c:v>
                </c:pt>
                <c:pt idx="35">
                  <c:v>17.0</c:v>
                </c:pt>
                <c:pt idx="36">
                  <c:v>18.0</c:v>
                </c:pt>
                <c:pt idx="37">
                  <c:v>19.0</c:v>
                </c:pt>
                <c:pt idx="38">
                  <c:v>8.0</c:v>
                </c:pt>
                <c:pt idx="39">
                  <c:v>17.0</c:v>
                </c:pt>
                <c:pt idx="40">
                  <c:v>20.0</c:v>
                </c:pt>
                <c:pt idx="41">
                  <c:v>20.0</c:v>
                </c:pt>
                <c:pt idx="42">
                  <c:v>20.0</c:v>
                </c:pt>
                <c:pt idx="43">
                  <c:v>15.0</c:v>
                </c:pt>
                <c:pt idx="44">
                  <c:v>15.0</c:v>
                </c:pt>
                <c:pt idx="45">
                  <c:v>18.0</c:v>
                </c:pt>
                <c:pt idx="46">
                  <c:v>18.0</c:v>
                </c:pt>
                <c:pt idx="47">
                  <c:v>18.0</c:v>
                </c:pt>
                <c:pt idx="48">
                  <c:v>11.0</c:v>
                </c:pt>
                <c:pt idx="49">
                  <c:v>14.0</c:v>
                </c:pt>
                <c:pt idx="50">
                  <c:v>18.0</c:v>
                </c:pt>
                <c:pt idx="51">
                  <c:v>10.0</c:v>
                </c:pt>
                <c:pt idx="52">
                  <c:v>21.0</c:v>
                </c:pt>
                <c:pt idx="53">
                  <c:v>11.0</c:v>
                </c:pt>
                <c:pt idx="54">
                  <c:v>13.0</c:v>
                </c:pt>
                <c:pt idx="55">
                  <c:v>13.0</c:v>
                </c:pt>
                <c:pt idx="56">
                  <c:v>16.0</c:v>
                </c:pt>
                <c:pt idx="57">
                  <c:v>20.0</c:v>
                </c:pt>
              </c:numCache>
            </c:numRef>
          </c:yVal>
          <c:smooth val="0"/>
        </c:ser>
        <c:dLbls>
          <c:showLegendKey val="0"/>
          <c:showVal val="0"/>
          <c:showCatName val="0"/>
          <c:showSerName val="0"/>
          <c:showPercent val="0"/>
          <c:showBubbleSize val="0"/>
        </c:dLbls>
        <c:axId val="2110536184"/>
        <c:axId val="2110542440"/>
      </c:scatterChart>
      <c:valAx>
        <c:axId val="2110536184"/>
        <c:scaling>
          <c:orientation val="minMax"/>
        </c:scaling>
        <c:delete val="0"/>
        <c:axPos val="b"/>
        <c:numFmt formatCode="General" sourceLinked="1"/>
        <c:majorTickMark val="out"/>
        <c:minorTickMark val="none"/>
        <c:tickLblPos val="nextTo"/>
        <c:txPr>
          <a:bodyPr/>
          <a:lstStyle/>
          <a:p>
            <a:pPr>
              <a:defRPr sz="1200">
                <a:solidFill>
                  <a:srgbClr val="FFFFFF"/>
                </a:solidFill>
              </a:defRPr>
            </a:pPr>
            <a:endParaRPr lang="en-US"/>
          </a:p>
        </c:txPr>
        <c:crossAx val="2110542440"/>
        <c:crosses val="autoZero"/>
        <c:crossBetween val="midCat"/>
      </c:valAx>
      <c:valAx>
        <c:axId val="2110542440"/>
        <c:scaling>
          <c:orientation val="minMax"/>
          <c:min val="5.0"/>
        </c:scaling>
        <c:delete val="0"/>
        <c:axPos val="l"/>
        <c:numFmt formatCode="General" sourceLinked="1"/>
        <c:majorTickMark val="out"/>
        <c:minorTickMark val="none"/>
        <c:tickLblPos val="nextTo"/>
        <c:txPr>
          <a:bodyPr/>
          <a:lstStyle/>
          <a:p>
            <a:pPr>
              <a:defRPr sz="1200">
                <a:solidFill>
                  <a:schemeClr val="bg1"/>
                </a:solidFill>
              </a:defRPr>
            </a:pPr>
            <a:endParaRPr lang="en-US"/>
          </a:p>
        </c:txPr>
        <c:crossAx val="2110536184"/>
        <c:crosses val="autoZero"/>
        <c:crossBetween val="midCat"/>
      </c:valAx>
    </c:plotArea>
    <c:plotVisOnly val="1"/>
    <c:dispBlanksAs val="gap"/>
    <c:showDLblsOverMax val="0"/>
  </c:chart>
  <c:txPr>
    <a:bodyPr/>
    <a:lstStyle/>
    <a:p>
      <a:pPr>
        <a:defRPr sz="1800"/>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0.121552444689466"/>
          <c:y val="0.0631001617073916"/>
          <c:w val="0.797364664144895"/>
          <c:h val="0.770348865303472"/>
        </c:manualLayout>
      </c:layout>
      <c:scatterChart>
        <c:scatterStyle val="lineMarker"/>
        <c:varyColors val="0"/>
        <c:ser>
          <c:idx val="0"/>
          <c:order val="0"/>
          <c:tx>
            <c:strRef>
              <c:f>Sheet1!$B$1</c:f>
              <c:strCache>
                <c:ptCount val="1"/>
                <c:pt idx="0">
                  <c:v>Y-Value 1</c:v>
                </c:pt>
              </c:strCache>
            </c:strRef>
          </c:tx>
          <c:spPr>
            <a:ln w="57150">
              <a:noFill/>
            </a:ln>
          </c:spPr>
          <c:marker>
            <c:symbol val="circle"/>
            <c:size val="4"/>
            <c:spPr>
              <a:solidFill>
                <a:schemeClr val="bg1"/>
              </a:solidFill>
              <a:ln>
                <a:solidFill>
                  <a:schemeClr val="bg1"/>
                </a:solidFill>
              </a:ln>
            </c:spPr>
          </c:marker>
          <c:xVal>
            <c:numRef>
              <c:f>Sheet1!$A$2:$A$59</c:f>
              <c:numCache>
                <c:formatCode>General</c:formatCode>
                <c:ptCount val="58"/>
                <c:pt idx="0">
                  <c:v>3.0</c:v>
                </c:pt>
                <c:pt idx="1">
                  <c:v>24.0</c:v>
                </c:pt>
                <c:pt idx="2">
                  <c:v>28.0</c:v>
                </c:pt>
                <c:pt idx="3">
                  <c:v>5.0</c:v>
                </c:pt>
                <c:pt idx="4">
                  <c:v>2.0</c:v>
                </c:pt>
                <c:pt idx="5">
                  <c:v>24.0</c:v>
                </c:pt>
                <c:pt idx="6">
                  <c:v>45.0</c:v>
                </c:pt>
                <c:pt idx="7">
                  <c:v>1.0</c:v>
                </c:pt>
                <c:pt idx="8">
                  <c:v>2.0</c:v>
                </c:pt>
                <c:pt idx="9">
                  <c:v>1.0</c:v>
                </c:pt>
                <c:pt idx="10">
                  <c:v>1.0</c:v>
                </c:pt>
                <c:pt idx="11">
                  <c:v>7.0</c:v>
                </c:pt>
                <c:pt idx="12">
                  <c:v>1.0</c:v>
                </c:pt>
                <c:pt idx="13">
                  <c:v>28.0</c:v>
                </c:pt>
                <c:pt idx="14">
                  <c:v>24.0</c:v>
                </c:pt>
                <c:pt idx="15">
                  <c:v>1.0</c:v>
                </c:pt>
                <c:pt idx="16">
                  <c:v>19.0</c:v>
                </c:pt>
                <c:pt idx="17">
                  <c:v>14.0</c:v>
                </c:pt>
                <c:pt idx="18">
                  <c:v>6.0</c:v>
                </c:pt>
                <c:pt idx="19">
                  <c:v>25.0</c:v>
                </c:pt>
                <c:pt idx="20">
                  <c:v>1.0</c:v>
                </c:pt>
                <c:pt idx="21">
                  <c:v>21.0</c:v>
                </c:pt>
                <c:pt idx="22">
                  <c:v>18.0</c:v>
                </c:pt>
                <c:pt idx="23">
                  <c:v>5.0</c:v>
                </c:pt>
                <c:pt idx="24">
                  <c:v>2.0</c:v>
                </c:pt>
                <c:pt idx="25">
                  <c:v>1.0</c:v>
                </c:pt>
                <c:pt idx="26">
                  <c:v>2.0</c:v>
                </c:pt>
                <c:pt idx="27">
                  <c:v>44.0</c:v>
                </c:pt>
                <c:pt idx="28">
                  <c:v>10.0</c:v>
                </c:pt>
                <c:pt idx="29">
                  <c:v>4.0</c:v>
                </c:pt>
                <c:pt idx="30">
                  <c:v>1.0</c:v>
                </c:pt>
                <c:pt idx="31">
                  <c:v>1.0</c:v>
                </c:pt>
                <c:pt idx="32">
                  <c:v>14.0</c:v>
                </c:pt>
                <c:pt idx="33">
                  <c:v>51.0</c:v>
                </c:pt>
                <c:pt idx="34">
                  <c:v>2.0</c:v>
                </c:pt>
                <c:pt idx="35">
                  <c:v>2.0</c:v>
                </c:pt>
                <c:pt idx="36">
                  <c:v>4.0</c:v>
                </c:pt>
                <c:pt idx="37">
                  <c:v>9.0</c:v>
                </c:pt>
                <c:pt idx="38">
                  <c:v>2.0</c:v>
                </c:pt>
                <c:pt idx="39">
                  <c:v>25.0</c:v>
                </c:pt>
                <c:pt idx="40">
                  <c:v>8.0</c:v>
                </c:pt>
                <c:pt idx="41">
                  <c:v>11.0</c:v>
                </c:pt>
                <c:pt idx="42">
                  <c:v>19.0</c:v>
                </c:pt>
                <c:pt idx="43">
                  <c:v>24.0</c:v>
                </c:pt>
                <c:pt idx="44">
                  <c:v>2.0</c:v>
                </c:pt>
                <c:pt idx="45">
                  <c:v>41.0</c:v>
                </c:pt>
                <c:pt idx="46">
                  <c:v>2.0</c:v>
                </c:pt>
                <c:pt idx="47">
                  <c:v>2.0</c:v>
                </c:pt>
                <c:pt idx="48">
                  <c:v>3.0</c:v>
                </c:pt>
                <c:pt idx="49">
                  <c:v>31.0</c:v>
                </c:pt>
                <c:pt idx="50">
                  <c:v>10.0</c:v>
                </c:pt>
                <c:pt idx="51">
                  <c:v>6.0</c:v>
                </c:pt>
                <c:pt idx="52">
                  <c:v>9.0</c:v>
                </c:pt>
                <c:pt idx="53">
                  <c:v>1.0</c:v>
                </c:pt>
                <c:pt idx="54">
                  <c:v>9.0</c:v>
                </c:pt>
                <c:pt idx="55">
                  <c:v>3.0</c:v>
                </c:pt>
                <c:pt idx="56">
                  <c:v>2.0</c:v>
                </c:pt>
                <c:pt idx="57">
                  <c:v>1.0</c:v>
                </c:pt>
              </c:numCache>
            </c:numRef>
          </c:xVal>
          <c:yVal>
            <c:numRef>
              <c:f>Sheet1!$B$2:$B$59</c:f>
              <c:numCache>
                <c:formatCode>General</c:formatCode>
                <c:ptCount val="58"/>
                <c:pt idx="0">
                  <c:v>7.0</c:v>
                </c:pt>
                <c:pt idx="1">
                  <c:v>21.0</c:v>
                </c:pt>
                <c:pt idx="2">
                  <c:v>17.0</c:v>
                </c:pt>
                <c:pt idx="3">
                  <c:v>22.0</c:v>
                </c:pt>
                <c:pt idx="4">
                  <c:v>22.0</c:v>
                </c:pt>
                <c:pt idx="5">
                  <c:v>20.0</c:v>
                </c:pt>
                <c:pt idx="6">
                  <c:v>17.0</c:v>
                </c:pt>
                <c:pt idx="7">
                  <c:v>22.0</c:v>
                </c:pt>
                <c:pt idx="8">
                  <c:v>20.0</c:v>
                </c:pt>
                <c:pt idx="9">
                  <c:v>12.0</c:v>
                </c:pt>
                <c:pt idx="10">
                  <c:v>18.0</c:v>
                </c:pt>
                <c:pt idx="11">
                  <c:v>13.0</c:v>
                </c:pt>
                <c:pt idx="12">
                  <c:v>19.0</c:v>
                </c:pt>
                <c:pt idx="13">
                  <c:v>22.0</c:v>
                </c:pt>
                <c:pt idx="14">
                  <c:v>23.0</c:v>
                </c:pt>
                <c:pt idx="15">
                  <c:v>22.0</c:v>
                </c:pt>
                <c:pt idx="16">
                  <c:v>10.0</c:v>
                </c:pt>
                <c:pt idx="17">
                  <c:v>18.0</c:v>
                </c:pt>
                <c:pt idx="18">
                  <c:v>7.0</c:v>
                </c:pt>
                <c:pt idx="19">
                  <c:v>12.0</c:v>
                </c:pt>
                <c:pt idx="20">
                  <c:v>18.0</c:v>
                </c:pt>
                <c:pt idx="21">
                  <c:v>16.0</c:v>
                </c:pt>
                <c:pt idx="22">
                  <c:v>17.0</c:v>
                </c:pt>
                <c:pt idx="23">
                  <c:v>12.0</c:v>
                </c:pt>
                <c:pt idx="24">
                  <c:v>19.0</c:v>
                </c:pt>
                <c:pt idx="25">
                  <c:v>22.0</c:v>
                </c:pt>
                <c:pt idx="26">
                  <c:v>14.0</c:v>
                </c:pt>
                <c:pt idx="27">
                  <c:v>20.0</c:v>
                </c:pt>
                <c:pt idx="28">
                  <c:v>12.0</c:v>
                </c:pt>
                <c:pt idx="29">
                  <c:v>20.0</c:v>
                </c:pt>
                <c:pt idx="30">
                  <c:v>11.0</c:v>
                </c:pt>
                <c:pt idx="31">
                  <c:v>6.0</c:v>
                </c:pt>
                <c:pt idx="32">
                  <c:v>20.0</c:v>
                </c:pt>
                <c:pt idx="33">
                  <c:v>15.0</c:v>
                </c:pt>
                <c:pt idx="34">
                  <c:v>17.0</c:v>
                </c:pt>
                <c:pt idx="35">
                  <c:v>17.0</c:v>
                </c:pt>
                <c:pt idx="36">
                  <c:v>18.0</c:v>
                </c:pt>
                <c:pt idx="37">
                  <c:v>19.0</c:v>
                </c:pt>
                <c:pt idx="38">
                  <c:v>8.0</c:v>
                </c:pt>
                <c:pt idx="39">
                  <c:v>17.0</c:v>
                </c:pt>
                <c:pt idx="40">
                  <c:v>20.0</c:v>
                </c:pt>
                <c:pt idx="41">
                  <c:v>20.0</c:v>
                </c:pt>
                <c:pt idx="42">
                  <c:v>20.0</c:v>
                </c:pt>
                <c:pt idx="43">
                  <c:v>15.0</c:v>
                </c:pt>
                <c:pt idx="44">
                  <c:v>15.0</c:v>
                </c:pt>
                <c:pt idx="45">
                  <c:v>18.0</c:v>
                </c:pt>
                <c:pt idx="46">
                  <c:v>18.0</c:v>
                </c:pt>
                <c:pt idx="47">
                  <c:v>18.0</c:v>
                </c:pt>
                <c:pt idx="48">
                  <c:v>11.0</c:v>
                </c:pt>
                <c:pt idx="49">
                  <c:v>14.0</c:v>
                </c:pt>
                <c:pt idx="50">
                  <c:v>18.0</c:v>
                </c:pt>
                <c:pt idx="51">
                  <c:v>10.0</c:v>
                </c:pt>
                <c:pt idx="52">
                  <c:v>21.0</c:v>
                </c:pt>
                <c:pt idx="53">
                  <c:v>11.0</c:v>
                </c:pt>
                <c:pt idx="54">
                  <c:v>13.0</c:v>
                </c:pt>
                <c:pt idx="55">
                  <c:v>13.0</c:v>
                </c:pt>
                <c:pt idx="56">
                  <c:v>16.0</c:v>
                </c:pt>
                <c:pt idx="57">
                  <c:v>20.0</c:v>
                </c:pt>
              </c:numCache>
            </c:numRef>
          </c:yVal>
          <c:smooth val="0"/>
        </c:ser>
        <c:dLbls>
          <c:showLegendKey val="0"/>
          <c:showVal val="0"/>
          <c:showCatName val="0"/>
          <c:showSerName val="0"/>
          <c:showPercent val="0"/>
          <c:showBubbleSize val="0"/>
        </c:dLbls>
        <c:axId val="2110565320"/>
        <c:axId val="2110571592"/>
      </c:scatterChart>
      <c:valAx>
        <c:axId val="2110565320"/>
        <c:scaling>
          <c:orientation val="minMax"/>
        </c:scaling>
        <c:delete val="0"/>
        <c:axPos val="b"/>
        <c:numFmt formatCode="General" sourceLinked="1"/>
        <c:majorTickMark val="out"/>
        <c:minorTickMark val="none"/>
        <c:tickLblPos val="nextTo"/>
        <c:txPr>
          <a:bodyPr/>
          <a:lstStyle/>
          <a:p>
            <a:pPr>
              <a:defRPr sz="1200">
                <a:solidFill>
                  <a:srgbClr val="FFFFFF"/>
                </a:solidFill>
              </a:defRPr>
            </a:pPr>
            <a:endParaRPr lang="en-US"/>
          </a:p>
        </c:txPr>
        <c:crossAx val="2110571592"/>
        <c:crosses val="autoZero"/>
        <c:crossBetween val="midCat"/>
      </c:valAx>
      <c:valAx>
        <c:axId val="2110571592"/>
        <c:scaling>
          <c:orientation val="minMax"/>
          <c:min val="5.0"/>
        </c:scaling>
        <c:delete val="0"/>
        <c:axPos val="l"/>
        <c:numFmt formatCode="General" sourceLinked="1"/>
        <c:majorTickMark val="out"/>
        <c:minorTickMark val="none"/>
        <c:tickLblPos val="nextTo"/>
        <c:txPr>
          <a:bodyPr/>
          <a:lstStyle/>
          <a:p>
            <a:pPr>
              <a:defRPr sz="1200">
                <a:solidFill>
                  <a:schemeClr val="bg1"/>
                </a:solidFill>
              </a:defRPr>
            </a:pPr>
            <a:endParaRPr lang="en-US"/>
          </a:p>
        </c:txPr>
        <c:crossAx val="2110565320"/>
        <c:crosses val="autoZero"/>
        <c:crossBetween val="midCat"/>
      </c:valAx>
    </c:plotArea>
    <c:plotVisOnly val="1"/>
    <c:dispBlanksAs val="gap"/>
    <c:showDLblsOverMax val="0"/>
  </c:chart>
  <c:txPr>
    <a:bodyPr/>
    <a:lstStyle/>
    <a:p>
      <a:pPr>
        <a:defRPr sz="1800"/>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0.121552444689466"/>
          <c:y val="0.0631001617073916"/>
          <c:w val="0.797364664144895"/>
          <c:h val="0.770348865303472"/>
        </c:manualLayout>
      </c:layout>
      <c:scatterChart>
        <c:scatterStyle val="lineMarker"/>
        <c:varyColors val="0"/>
        <c:ser>
          <c:idx val="0"/>
          <c:order val="0"/>
          <c:tx>
            <c:strRef>
              <c:f>Sheet1!$B$1</c:f>
              <c:strCache>
                <c:ptCount val="1"/>
                <c:pt idx="0">
                  <c:v>Y-Value 1</c:v>
                </c:pt>
              </c:strCache>
            </c:strRef>
          </c:tx>
          <c:spPr>
            <a:ln w="57150">
              <a:noFill/>
            </a:ln>
          </c:spPr>
          <c:marker>
            <c:symbol val="circle"/>
            <c:size val="4"/>
            <c:spPr>
              <a:solidFill>
                <a:schemeClr val="bg1"/>
              </a:solidFill>
              <a:ln>
                <a:solidFill>
                  <a:schemeClr val="bg1"/>
                </a:solidFill>
              </a:ln>
            </c:spPr>
          </c:marker>
          <c:xVal>
            <c:numRef>
              <c:f>Sheet1!$A$2:$A$59</c:f>
              <c:numCache>
                <c:formatCode>General</c:formatCode>
                <c:ptCount val="58"/>
                <c:pt idx="0">
                  <c:v>3.0</c:v>
                </c:pt>
                <c:pt idx="1">
                  <c:v>24.0</c:v>
                </c:pt>
                <c:pt idx="2">
                  <c:v>28.0</c:v>
                </c:pt>
                <c:pt idx="3">
                  <c:v>5.0</c:v>
                </c:pt>
                <c:pt idx="4">
                  <c:v>2.0</c:v>
                </c:pt>
                <c:pt idx="5">
                  <c:v>24.0</c:v>
                </c:pt>
                <c:pt idx="6">
                  <c:v>45.0</c:v>
                </c:pt>
                <c:pt idx="7">
                  <c:v>1.0</c:v>
                </c:pt>
                <c:pt idx="8">
                  <c:v>2.0</c:v>
                </c:pt>
                <c:pt idx="9">
                  <c:v>1.0</c:v>
                </c:pt>
                <c:pt idx="10">
                  <c:v>1.0</c:v>
                </c:pt>
                <c:pt idx="11">
                  <c:v>7.0</c:v>
                </c:pt>
                <c:pt idx="12">
                  <c:v>1.0</c:v>
                </c:pt>
                <c:pt idx="13">
                  <c:v>28.0</c:v>
                </c:pt>
                <c:pt idx="14">
                  <c:v>24.0</c:v>
                </c:pt>
                <c:pt idx="15">
                  <c:v>1.0</c:v>
                </c:pt>
                <c:pt idx="16">
                  <c:v>19.0</c:v>
                </c:pt>
                <c:pt idx="17">
                  <c:v>14.0</c:v>
                </c:pt>
                <c:pt idx="18">
                  <c:v>6.0</c:v>
                </c:pt>
                <c:pt idx="19">
                  <c:v>25.0</c:v>
                </c:pt>
                <c:pt idx="20">
                  <c:v>1.0</c:v>
                </c:pt>
                <c:pt idx="21">
                  <c:v>21.0</c:v>
                </c:pt>
                <c:pt idx="22">
                  <c:v>18.0</c:v>
                </c:pt>
                <c:pt idx="23">
                  <c:v>5.0</c:v>
                </c:pt>
                <c:pt idx="24">
                  <c:v>2.0</c:v>
                </c:pt>
                <c:pt idx="25">
                  <c:v>1.0</c:v>
                </c:pt>
                <c:pt idx="26">
                  <c:v>2.0</c:v>
                </c:pt>
                <c:pt idx="27">
                  <c:v>44.0</c:v>
                </c:pt>
                <c:pt idx="28">
                  <c:v>10.0</c:v>
                </c:pt>
                <c:pt idx="29">
                  <c:v>4.0</c:v>
                </c:pt>
                <c:pt idx="30">
                  <c:v>1.0</c:v>
                </c:pt>
                <c:pt idx="31">
                  <c:v>1.0</c:v>
                </c:pt>
                <c:pt idx="32">
                  <c:v>14.0</c:v>
                </c:pt>
                <c:pt idx="33">
                  <c:v>51.0</c:v>
                </c:pt>
                <c:pt idx="34">
                  <c:v>2.0</c:v>
                </c:pt>
                <c:pt idx="35">
                  <c:v>2.0</c:v>
                </c:pt>
                <c:pt idx="36">
                  <c:v>4.0</c:v>
                </c:pt>
                <c:pt idx="37">
                  <c:v>9.0</c:v>
                </c:pt>
                <c:pt idx="38">
                  <c:v>2.0</c:v>
                </c:pt>
                <c:pt idx="39">
                  <c:v>25.0</c:v>
                </c:pt>
                <c:pt idx="40">
                  <c:v>8.0</c:v>
                </c:pt>
                <c:pt idx="41">
                  <c:v>11.0</c:v>
                </c:pt>
                <c:pt idx="42">
                  <c:v>19.0</c:v>
                </c:pt>
                <c:pt idx="43">
                  <c:v>24.0</c:v>
                </c:pt>
                <c:pt idx="44">
                  <c:v>2.0</c:v>
                </c:pt>
                <c:pt idx="45">
                  <c:v>41.0</c:v>
                </c:pt>
                <c:pt idx="46">
                  <c:v>2.0</c:v>
                </c:pt>
                <c:pt idx="47">
                  <c:v>2.0</c:v>
                </c:pt>
                <c:pt idx="48">
                  <c:v>3.0</c:v>
                </c:pt>
                <c:pt idx="49">
                  <c:v>31.0</c:v>
                </c:pt>
                <c:pt idx="50">
                  <c:v>10.0</c:v>
                </c:pt>
                <c:pt idx="51">
                  <c:v>6.0</c:v>
                </c:pt>
                <c:pt idx="52">
                  <c:v>9.0</c:v>
                </c:pt>
                <c:pt idx="53">
                  <c:v>1.0</c:v>
                </c:pt>
                <c:pt idx="54">
                  <c:v>9.0</c:v>
                </c:pt>
                <c:pt idx="55">
                  <c:v>3.0</c:v>
                </c:pt>
                <c:pt idx="56">
                  <c:v>2.0</c:v>
                </c:pt>
                <c:pt idx="57">
                  <c:v>1.0</c:v>
                </c:pt>
              </c:numCache>
            </c:numRef>
          </c:xVal>
          <c:yVal>
            <c:numRef>
              <c:f>Sheet1!$B$2:$B$59</c:f>
              <c:numCache>
                <c:formatCode>General</c:formatCode>
                <c:ptCount val="58"/>
                <c:pt idx="0">
                  <c:v>7.0</c:v>
                </c:pt>
                <c:pt idx="1">
                  <c:v>21.0</c:v>
                </c:pt>
                <c:pt idx="2">
                  <c:v>17.0</c:v>
                </c:pt>
                <c:pt idx="3">
                  <c:v>22.0</c:v>
                </c:pt>
                <c:pt idx="4">
                  <c:v>22.0</c:v>
                </c:pt>
                <c:pt idx="5">
                  <c:v>20.0</c:v>
                </c:pt>
                <c:pt idx="6">
                  <c:v>17.0</c:v>
                </c:pt>
                <c:pt idx="7">
                  <c:v>22.0</c:v>
                </c:pt>
                <c:pt idx="8">
                  <c:v>20.0</c:v>
                </c:pt>
                <c:pt idx="9">
                  <c:v>12.0</c:v>
                </c:pt>
                <c:pt idx="10">
                  <c:v>18.0</c:v>
                </c:pt>
                <c:pt idx="11">
                  <c:v>13.0</c:v>
                </c:pt>
                <c:pt idx="12">
                  <c:v>19.0</c:v>
                </c:pt>
                <c:pt idx="13">
                  <c:v>22.0</c:v>
                </c:pt>
                <c:pt idx="14">
                  <c:v>23.0</c:v>
                </c:pt>
                <c:pt idx="15">
                  <c:v>22.0</c:v>
                </c:pt>
                <c:pt idx="16">
                  <c:v>10.0</c:v>
                </c:pt>
                <c:pt idx="17">
                  <c:v>18.0</c:v>
                </c:pt>
                <c:pt idx="18">
                  <c:v>7.0</c:v>
                </c:pt>
                <c:pt idx="19">
                  <c:v>12.0</c:v>
                </c:pt>
                <c:pt idx="20">
                  <c:v>18.0</c:v>
                </c:pt>
                <c:pt idx="21">
                  <c:v>16.0</c:v>
                </c:pt>
                <c:pt idx="22">
                  <c:v>17.0</c:v>
                </c:pt>
                <c:pt idx="23">
                  <c:v>12.0</c:v>
                </c:pt>
                <c:pt idx="24">
                  <c:v>19.0</c:v>
                </c:pt>
                <c:pt idx="25">
                  <c:v>22.0</c:v>
                </c:pt>
                <c:pt idx="26">
                  <c:v>14.0</c:v>
                </c:pt>
                <c:pt idx="27">
                  <c:v>20.0</c:v>
                </c:pt>
                <c:pt idx="28">
                  <c:v>12.0</c:v>
                </c:pt>
                <c:pt idx="29">
                  <c:v>20.0</c:v>
                </c:pt>
                <c:pt idx="30">
                  <c:v>11.0</c:v>
                </c:pt>
                <c:pt idx="31">
                  <c:v>6.0</c:v>
                </c:pt>
                <c:pt idx="32">
                  <c:v>20.0</c:v>
                </c:pt>
                <c:pt idx="33">
                  <c:v>15.0</c:v>
                </c:pt>
                <c:pt idx="34">
                  <c:v>17.0</c:v>
                </c:pt>
                <c:pt idx="35">
                  <c:v>17.0</c:v>
                </c:pt>
                <c:pt idx="36">
                  <c:v>18.0</c:v>
                </c:pt>
                <c:pt idx="37">
                  <c:v>19.0</c:v>
                </c:pt>
                <c:pt idx="38">
                  <c:v>8.0</c:v>
                </c:pt>
                <c:pt idx="39">
                  <c:v>17.0</c:v>
                </c:pt>
                <c:pt idx="40">
                  <c:v>20.0</c:v>
                </c:pt>
                <c:pt idx="41">
                  <c:v>20.0</c:v>
                </c:pt>
                <c:pt idx="42">
                  <c:v>20.0</c:v>
                </c:pt>
                <c:pt idx="43">
                  <c:v>15.0</c:v>
                </c:pt>
                <c:pt idx="44">
                  <c:v>15.0</c:v>
                </c:pt>
                <c:pt idx="45">
                  <c:v>18.0</c:v>
                </c:pt>
                <c:pt idx="46">
                  <c:v>18.0</c:v>
                </c:pt>
                <c:pt idx="47">
                  <c:v>18.0</c:v>
                </c:pt>
                <c:pt idx="48">
                  <c:v>11.0</c:v>
                </c:pt>
                <c:pt idx="49">
                  <c:v>14.0</c:v>
                </c:pt>
                <c:pt idx="50">
                  <c:v>18.0</c:v>
                </c:pt>
                <c:pt idx="51">
                  <c:v>10.0</c:v>
                </c:pt>
                <c:pt idx="52">
                  <c:v>21.0</c:v>
                </c:pt>
                <c:pt idx="53">
                  <c:v>11.0</c:v>
                </c:pt>
                <c:pt idx="54">
                  <c:v>13.0</c:v>
                </c:pt>
                <c:pt idx="55">
                  <c:v>13.0</c:v>
                </c:pt>
                <c:pt idx="56">
                  <c:v>16.0</c:v>
                </c:pt>
                <c:pt idx="57">
                  <c:v>20.0</c:v>
                </c:pt>
              </c:numCache>
            </c:numRef>
          </c:yVal>
          <c:smooth val="0"/>
        </c:ser>
        <c:dLbls>
          <c:showLegendKey val="0"/>
          <c:showVal val="0"/>
          <c:showCatName val="0"/>
          <c:showSerName val="0"/>
          <c:showPercent val="0"/>
          <c:showBubbleSize val="0"/>
        </c:dLbls>
        <c:axId val="2110593976"/>
        <c:axId val="2110600232"/>
      </c:scatterChart>
      <c:valAx>
        <c:axId val="2110593976"/>
        <c:scaling>
          <c:orientation val="minMax"/>
        </c:scaling>
        <c:delete val="0"/>
        <c:axPos val="b"/>
        <c:numFmt formatCode="General" sourceLinked="1"/>
        <c:majorTickMark val="out"/>
        <c:minorTickMark val="none"/>
        <c:tickLblPos val="nextTo"/>
        <c:txPr>
          <a:bodyPr/>
          <a:lstStyle/>
          <a:p>
            <a:pPr>
              <a:defRPr sz="1200">
                <a:solidFill>
                  <a:srgbClr val="FFFFFF"/>
                </a:solidFill>
              </a:defRPr>
            </a:pPr>
            <a:endParaRPr lang="en-US"/>
          </a:p>
        </c:txPr>
        <c:crossAx val="2110600232"/>
        <c:crosses val="autoZero"/>
        <c:crossBetween val="midCat"/>
      </c:valAx>
      <c:valAx>
        <c:axId val="2110600232"/>
        <c:scaling>
          <c:orientation val="minMax"/>
          <c:min val="5.0"/>
        </c:scaling>
        <c:delete val="0"/>
        <c:axPos val="l"/>
        <c:numFmt formatCode="General" sourceLinked="1"/>
        <c:majorTickMark val="out"/>
        <c:minorTickMark val="none"/>
        <c:tickLblPos val="nextTo"/>
        <c:txPr>
          <a:bodyPr/>
          <a:lstStyle/>
          <a:p>
            <a:pPr>
              <a:defRPr sz="1200">
                <a:solidFill>
                  <a:schemeClr val="bg1"/>
                </a:solidFill>
              </a:defRPr>
            </a:pPr>
            <a:endParaRPr lang="en-US"/>
          </a:p>
        </c:txPr>
        <c:crossAx val="2110593976"/>
        <c:crosses val="autoZero"/>
        <c:crossBetween val="midCat"/>
      </c:valAx>
    </c:plotArea>
    <c:plotVisOnly val="1"/>
    <c:dispBlanksAs val="gap"/>
    <c:showDLblsOverMax val="0"/>
  </c:chart>
  <c:txPr>
    <a:bodyPr/>
    <a:lstStyle/>
    <a:p>
      <a:pPr>
        <a:defRPr sz="1800"/>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0.121552444689466"/>
          <c:y val="0.0631001617073916"/>
          <c:w val="0.797364664144895"/>
          <c:h val="0.770348865303472"/>
        </c:manualLayout>
      </c:layout>
      <c:scatterChart>
        <c:scatterStyle val="lineMarker"/>
        <c:varyColors val="0"/>
        <c:ser>
          <c:idx val="0"/>
          <c:order val="0"/>
          <c:tx>
            <c:strRef>
              <c:f>Sheet1!$B$1</c:f>
              <c:strCache>
                <c:ptCount val="1"/>
                <c:pt idx="0">
                  <c:v>Y-Value 1</c:v>
                </c:pt>
              </c:strCache>
            </c:strRef>
          </c:tx>
          <c:spPr>
            <a:ln w="57150">
              <a:noFill/>
            </a:ln>
          </c:spPr>
          <c:marker>
            <c:symbol val="circle"/>
            <c:size val="4"/>
            <c:spPr>
              <a:solidFill>
                <a:schemeClr val="bg1"/>
              </a:solidFill>
              <a:ln>
                <a:solidFill>
                  <a:schemeClr val="bg1"/>
                </a:solidFill>
              </a:ln>
            </c:spPr>
          </c:marker>
          <c:xVal>
            <c:numRef>
              <c:f>Sheet1!$A$2:$A$59</c:f>
              <c:numCache>
                <c:formatCode>General</c:formatCode>
                <c:ptCount val="58"/>
                <c:pt idx="0">
                  <c:v>3.0</c:v>
                </c:pt>
                <c:pt idx="1">
                  <c:v>24.0</c:v>
                </c:pt>
                <c:pt idx="2">
                  <c:v>28.0</c:v>
                </c:pt>
                <c:pt idx="3">
                  <c:v>5.0</c:v>
                </c:pt>
                <c:pt idx="4">
                  <c:v>2.0</c:v>
                </c:pt>
                <c:pt idx="5">
                  <c:v>24.0</c:v>
                </c:pt>
                <c:pt idx="6">
                  <c:v>45.0</c:v>
                </c:pt>
                <c:pt idx="7">
                  <c:v>1.0</c:v>
                </c:pt>
                <c:pt idx="8">
                  <c:v>2.0</c:v>
                </c:pt>
                <c:pt idx="9">
                  <c:v>1.0</c:v>
                </c:pt>
                <c:pt idx="10">
                  <c:v>1.0</c:v>
                </c:pt>
                <c:pt idx="11">
                  <c:v>7.0</c:v>
                </c:pt>
                <c:pt idx="12">
                  <c:v>1.0</c:v>
                </c:pt>
                <c:pt idx="13">
                  <c:v>28.0</c:v>
                </c:pt>
                <c:pt idx="14">
                  <c:v>24.0</c:v>
                </c:pt>
                <c:pt idx="15">
                  <c:v>1.0</c:v>
                </c:pt>
                <c:pt idx="16">
                  <c:v>19.0</c:v>
                </c:pt>
                <c:pt idx="17">
                  <c:v>14.0</c:v>
                </c:pt>
                <c:pt idx="18">
                  <c:v>6.0</c:v>
                </c:pt>
                <c:pt idx="19">
                  <c:v>25.0</c:v>
                </c:pt>
                <c:pt idx="20">
                  <c:v>1.0</c:v>
                </c:pt>
                <c:pt idx="21">
                  <c:v>21.0</c:v>
                </c:pt>
                <c:pt idx="22">
                  <c:v>18.0</c:v>
                </c:pt>
                <c:pt idx="23">
                  <c:v>5.0</c:v>
                </c:pt>
                <c:pt idx="24">
                  <c:v>2.0</c:v>
                </c:pt>
                <c:pt idx="25">
                  <c:v>1.0</c:v>
                </c:pt>
                <c:pt idx="26">
                  <c:v>2.0</c:v>
                </c:pt>
                <c:pt idx="27">
                  <c:v>44.0</c:v>
                </c:pt>
                <c:pt idx="28">
                  <c:v>10.0</c:v>
                </c:pt>
                <c:pt idx="29">
                  <c:v>4.0</c:v>
                </c:pt>
                <c:pt idx="30">
                  <c:v>1.0</c:v>
                </c:pt>
                <c:pt idx="31">
                  <c:v>1.0</c:v>
                </c:pt>
                <c:pt idx="32">
                  <c:v>14.0</c:v>
                </c:pt>
                <c:pt idx="33">
                  <c:v>51.0</c:v>
                </c:pt>
                <c:pt idx="34">
                  <c:v>2.0</c:v>
                </c:pt>
                <c:pt idx="35">
                  <c:v>2.0</c:v>
                </c:pt>
                <c:pt idx="36">
                  <c:v>4.0</c:v>
                </c:pt>
                <c:pt idx="37">
                  <c:v>9.0</c:v>
                </c:pt>
                <c:pt idx="38">
                  <c:v>2.0</c:v>
                </c:pt>
                <c:pt idx="39">
                  <c:v>25.0</c:v>
                </c:pt>
                <c:pt idx="40">
                  <c:v>8.0</c:v>
                </c:pt>
                <c:pt idx="41">
                  <c:v>11.0</c:v>
                </c:pt>
                <c:pt idx="42">
                  <c:v>19.0</c:v>
                </c:pt>
                <c:pt idx="43">
                  <c:v>24.0</c:v>
                </c:pt>
                <c:pt idx="44">
                  <c:v>2.0</c:v>
                </c:pt>
                <c:pt idx="45">
                  <c:v>41.0</c:v>
                </c:pt>
                <c:pt idx="46">
                  <c:v>2.0</c:v>
                </c:pt>
                <c:pt idx="47">
                  <c:v>2.0</c:v>
                </c:pt>
                <c:pt idx="48">
                  <c:v>3.0</c:v>
                </c:pt>
                <c:pt idx="49">
                  <c:v>31.0</c:v>
                </c:pt>
                <c:pt idx="50">
                  <c:v>10.0</c:v>
                </c:pt>
                <c:pt idx="51">
                  <c:v>6.0</c:v>
                </c:pt>
                <c:pt idx="52">
                  <c:v>9.0</c:v>
                </c:pt>
                <c:pt idx="53">
                  <c:v>1.0</c:v>
                </c:pt>
                <c:pt idx="54">
                  <c:v>9.0</c:v>
                </c:pt>
                <c:pt idx="55">
                  <c:v>3.0</c:v>
                </c:pt>
                <c:pt idx="56">
                  <c:v>2.0</c:v>
                </c:pt>
                <c:pt idx="57">
                  <c:v>1.0</c:v>
                </c:pt>
              </c:numCache>
            </c:numRef>
          </c:xVal>
          <c:yVal>
            <c:numRef>
              <c:f>Sheet1!$B$2:$B$59</c:f>
              <c:numCache>
                <c:formatCode>General</c:formatCode>
                <c:ptCount val="58"/>
                <c:pt idx="0">
                  <c:v>7.0</c:v>
                </c:pt>
                <c:pt idx="1">
                  <c:v>21.0</c:v>
                </c:pt>
                <c:pt idx="2">
                  <c:v>17.0</c:v>
                </c:pt>
                <c:pt idx="3">
                  <c:v>22.0</c:v>
                </c:pt>
                <c:pt idx="4">
                  <c:v>22.0</c:v>
                </c:pt>
                <c:pt idx="5">
                  <c:v>20.0</c:v>
                </c:pt>
                <c:pt idx="6">
                  <c:v>17.0</c:v>
                </c:pt>
                <c:pt idx="7">
                  <c:v>22.0</c:v>
                </c:pt>
                <c:pt idx="8">
                  <c:v>20.0</c:v>
                </c:pt>
                <c:pt idx="9">
                  <c:v>12.0</c:v>
                </c:pt>
                <c:pt idx="10">
                  <c:v>18.0</c:v>
                </c:pt>
                <c:pt idx="11">
                  <c:v>13.0</c:v>
                </c:pt>
                <c:pt idx="12">
                  <c:v>19.0</c:v>
                </c:pt>
                <c:pt idx="13">
                  <c:v>22.0</c:v>
                </c:pt>
                <c:pt idx="14">
                  <c:v>23.0</c:v>
                </c:pt>
                <c:pt idx="15">
                  <c:v>22.0</c:v>
                </c:pt>
                <c:pt idx="16">
                  <c:v>10.0</c:v>
                </c:pt>
                <c:pt idx="17">
                  <c:v>18.0</c:v>
                </c:pt>
                <c:pt idx="18">
                  <c:v>7.0</c:v>
                </c:pt>
                <c:pt idx="19">
                  <c:v>12.0</c:v>
                </c:pt>
                <c:pt idx="20">
                  <c:v>18.0</c:v>
                </c:pt>
                <c:pt idx="21">
                  <c:v>16.0</c:v>
                </c:pt>
                <c:pt idx="22">
                  <c:v>17.0</c:v>
                </c:pt>
                <c:pt idx="23">
                  <c:v>12.0</c:v>
                </c:pt>
                <c:pt idx="24">
                  <c:v>19.0</c:v>
                </c:pt>
                <c:pt idx="25">
                  <c:v>22.0</c:v>
                </c:pt>
                <c:pt idx="26">
                  <c:v>14.0</c:v>
                </c:pt>
                <c:pt idx="27">
                  <c:v>20.0</c:v>
                </c:pt>
                <c:pt idx="28">
                  <c:v>12.0</c:v>
                </c:pt>
                <c:pt idx="29">
                  <c:v>20.0</c:v>
                </c:pt>
                <c:pt idx="30">
                  <c:v>11.0</c:v>
                </c:pt>
                <c:pt idx="31">
                  <c:v>6.0</c:v>
                </c:pt>
                <c:pt idx="32">
                  <c:v>20.0</c:v>
                </c:pt>
                <c:pt idx="33">
                  <c:v>15.0</c:v>
                </c:pt>
                <c:pt idx="34">
                  <c:v>17.0</c:v>
                </c:pt>
                <c:pt idx="35">
                  <c:v>17.0</c:v>
                </c:pt>
                <c:pt idx="36">
                  <c:v>18.0</c:v>
                </c:pt>
                <c:pt idx="37">
                  <c:v>19.0</c:v>
                </c:pt>
                <c:pt idx="38">
                  <c:v>8.0</c:v>
                </c:pt>
                <c:pt idx="39">
                  <c:v>17.0</c:v>
                </c:pt>
                <c:pt idx="40">
                  <c:v>20.0</c:v>
                </c:pt>
                <c:pt idx="41">
                  <c:v>20.0</c:v>
                </c:pt>
                <c:pt idx="42">
                  <c:v>20.0</c:v>
                </c:pt>
                <c:pt idx="43">
                  <c:v>15.0</c:v>
                </c:pt>
                <c:pt idx="44">
                  <c:v>15.0</c:v>
                </c:pt>
                <c:pt idx="45">
                  <c:v>18.0</c:v>
                </c:pt>
                <c:pt idx="46">
                  <c:v>18.0</c:v>
                </c:pt>
                <c:pt idx="47">
                  <c:v>18.0</c:v>
                </c:pt>
                <c:pt idx="48">
                  <c:v>11.0</c:v>
                </c:pt>
                <c:pt idx="49">
                  <c:v>14.0</c:v>
                </c:pt>
                <c:pt idx="50">
                  <c:v>18.0</c:v>
                </c:pt>
                <c:pt idx="51">
                  <c:v>10.0</c:v>
                </c:pt>
                <c:pt idx="52">
                  <c:v>21.0</c:v>
                </c:pt>
                <c:pt idx="53">
                  <c:v>11.0</c:v>
                </c:pt>
                <c:pt idx="54">
                  <c:v>13.0</c:v>
                </c:pt>
                <c:pt idx="55">
                  <c:v>13.0</c:v>
                </c:pt>
                <c:pt idx="56">
                  <c:v>16.0</c:v>
                </c:pt>
                <c:pt idx="57">
                  <c:v>20.0</c:v>
                </c:pt>
              </c:numCache>
            </c:numRef>
          </c:yVal>
          <c:smooth val="0"/>
        </c:ser>
        <c:dLbls>
          <c:showLegendKey val="0"/>
          <c:showVal val="0"/>
          <c:showCatName val="0"/>
          <c:showSerName val="0"/>
          <c:showPercent val="0"/>
          <c:showBubbleSize val="0"/>
        </c:dLbls>
        <c:axId val="2110622520"/>
        <c:axId val="2110628920"/>
      </c:scatterChart>
      <c:valAx>
        <c:axId val="2110622520"/>
        <c:scaling>
          <c:orientation val="minMax"/>
        </c:scaling>
        <c:delete val="0"/>
        <c:axPos val="b"/>
        <c:numFmt formatCode="General" sourceLinked="1"/>
        <c:majorTickMark val="out"/>
        <c:minorTickMark val="none"/>
        <c:tickLblPos val="nextTo"/>
        <c:txPr>
          <a:bodyPr/>
          <a:lstStyle/>
          <a:p>
            <a:pPr>
              <a:defRPr sz="1200">
                <a:solidFill>
                  <a:srgbClr val="FFFFFF"/>
                </a:solidFill>
              </a:defRPr>
            </a:pPr>
            <a:endParaRPr lang="en-US"/>
          </a:p>
        </c:txPr>
        <c:crossAx val="2110628920"/>
        <c:crosses val="autoZero"/>
        <c:crossBetween val="midCat"/>
      </c:valAx>
      <c:valAx>
        <c:axId val="2110628920"/>
        <c:scaling>
          <c:orientation val="minMax"/>
          <c:min val="5.0"/>
        </c:scaling>
        <c:delete val="0"/>
        <c:axPos val="l"/>
        <c:numFmt formatCode="General" sourceLinked="1"/>
        <c:majorTickMark val="out"/>
        <c:minorTickMark val="none"/>
        <c:tickLblPos val="nextTo"/>
        <c:txPr>
          <a:bodyPr/>
          <a:lstStyle/>
          <a:p>
            <a:pPr>
              <a:defRPr sz="1200">
                <a:solidFill>
                  <a:schemeClr val="bg1"/>
                </a:solidFill>
              </a:defRPr>
            </a:pPr>
            <a:endParaRPr lang="en-US"/>
          </a:p>
        </c:txPr>
        <c:crossAx val="2110622520"/>
        <c:crosses val="autoZero"/>
        <c:crossBetween val="midCat"/>
      </c:valAx>
    </c:plotArea>
    <c:plotVisOnly val="1"/>
    <c:dispBlanksAs val="gap"/>
    <c:showDLblsOverMax val="0"/>
  </c:chart>
  <c:txPr>
    <a:bodyPr/>
    <a:lstStyle/>
    <a:p>
      <a:pPr>
        <a:defRPr sz="1800"/>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0.121552444689466"/>
          <c:y val="0.0631001617073916"/>
          <c:w val="0.797364664144895"/>
          <c:h val="0.770348865303472"/>
        </c:manualLayout>
      </c:layout>
      <c:scatterChart>
        <c:scatterStyle val="lineMarker"/>
        <c:varyColors val="0"/>
        <c:ser>
          <c:idx val="0"/>
          <c:order val="0"/>
          <c:tx>
            <c:strRef>
              <c:f>Sheet1!$B$1</c:f>
              <c:strCache>
                <c:ptCount val="1"/>
                <c:pt idx="0">
                  <c:v>Y-Value 1</c:v>
                </c:pt>
              </c:strCache>
            </c:strRef>
          </c:tx>
          <c:spPr>
            <a:ln w="57150">
              <a:noFill/>
            </a:ln>
          </c:spPr>
          <c:marker>
            <c:symbol val="circle"/>
            <c:size val="4"/>
            <c:spPr>
              <a:solidFill>
                <a:schemeClr val="bg1"/>
              </a:solidFill>
              <a:ln>
                <a:solidFill>
                  <a:schemeClr val="bg1"/>
                </a:solidFill>
              </a:ln>
            </c:spPr>
          </c:marker>
          <c:xVal>
            <c:numRef>
              <c:f>Sheet1!$A$2:$A$59</c:f>
              <c:numCache>
                <c:formatCode>General</c:formatCode>
                <c:ptCount val="58"/>
                <c:pt idx="0">
                  <c:v>3.0</c:v>
                </c:pt>
                <c:pt idx="1">
                  <c:v>24.0</c:v>
                </c:pt>
                <c:pt idx="2">
                  <c:v>28.0</c:v>
                </c:pt>
                <c:pt idx="3">
                  <c:v>5.0</c:v>
                </c:pt>
                <c:pt idx="4">
                  <c:v>2.0</c:v>
                </c:pt>
                <c:pt idx="5">
                  <c:v>24.0</c:v>
                </c:pt>
                <c:pt idx="6">
                  <c:v>45.0</c:v>
                </c:pt>
                <c:pt idx="7">
                  <c:v>1.0</c:v>
                </c:pt>
                <c:pt idx="8">
                  <c:v>2.0</c:v>
                </c:pt>
                <c:pt idx="9">
                  <c:v>1.0</c:v>
                </c:pt>
                <c:pt idx="10">
                  <c:v>1.0</c:v>
                </c:pt>
                <c:pt idx="11">
                  <c:v>7.0</c:v>
                </c:pt>
                <c:pt idx="12">
                  <c:v>1.0</c:v>
                </c:pt>
                <c:pt idx="13">
                  <c:v>28.0</c:v>
                </c:pt>
                <c:pt idx="14">
                  <c:v>24.0</c:v>
                </c:pt>
                <c:pt idx="15">
                  <c:v>1.0</c:v>
                </c:pt>
                <c:pt idx="16">
                  <c:v>19.0</c:v>
                </c:pt>
                <c:pt idx="17">
                  <c:v>14.0</c:v>
                </c:pt>
                <c:pt idx="18">
                  <c:v>6.0</c:v>
                </c:pt>
                <c:pt idx="19">
                  <c:v>25.0</c:v>
                </c:pt>
                <c:pt idx="20">
                  <c:v>1.0</c:v>
                </c:pt>
                <c:pt idx="21">
                  <c:v>21.0</c:v>
                </c:pt>
                <c:pt idx="22">
                  <c:v>18.0</c:v>
                </c:pt>
                <c:pt idx="23">
                  <c:v>5.0</c:v>
                </c:pt>
                <c:pt idx="24">
                  <c:v>2.0</c:v>
                </c:pt>
                <c:pt idx="25">
                  <c:v>1.0</c:v>
                </c:pt>
                <c:pt idx="26">
                  <c:v>2.0</c:v>
                </c:pt>
                <c:pt idx="27">
                  <c:v>44.0</c:v>
                </c:pt>
                <c:pt idx="28">
                  <c:v>10.0</c:v>
                </c:pt>
                <c:pt idx="29">
                  <c:v>4.0</c:v>
                </c:pt>
                <c:pt idx="30">
                  <c:v>1.0</c:v>
                </c:pt>
                <c:pt idx="31">
                  <c:v>1.0</c:v>
                </c:pt>
                <c:pt idx="32">
                  <c:v>14.0</c:v>
                </c:pt>
                <c:pt idx="33">
                  <c:v>51.0</c:v>
                </c:pt>
                <c:pt idx="34">
                  <c:v>2.0</c:v>
                </c:pt>
                <c:pt idx="35">
                  <c:v>2.0</c:v>
                </c:pt>
                <c:pt idx="36">
                  <c:v>4.0</c:v>
                </c:pt>
                <c:pt idx="37">
                  <c:v>9.0</c:v>
                </c:pt>
                <c:pt idx="38">
                  <c:v>2.0</c:v>
                </c:pt>
                <c:pt idx="39">
                  <c:v>25.0</c:v>
                </c:pt>
                <c:pt idx="40">
                  <c:v>8.0</c:v>
                </c:pt>
                <c:pt idx="41">
                  <c:v>11.0</c:v>
                </c:pt>
                <c:pt idx="42">
                  <c:v>19.0</c:v>
                </c:pt>
                <c:pt idx="43">
                  <c:v>24.0</c:v>
                </c:pt>
                <c:pt idx="44">
                  <c:v>2.0</c:v>
                </c:pt>
                <c:pt idx="45">
                  <c:v>41.0</c:v>
                </c:pt>
                <c:pt idx="46">
                  <c:v>2.0</c:v>
                </c:pt>
                <c:pt idx="47">
                  <c:v>2.0</c:v>
                </c:pt>
                <c:pt idx="48">
                  <c:v>3.0</c:v>
                </c:pt>
                <c:pt idx="49">
                  <c:v>31.0</c:v>
                </c:pt>
                <c:pt idx="50">
                  <c:v>10.0</c:v>
                </c:pt>
                <c:pt idx="51">
                  <c:v>6.0</c:v>
                </c:pt>
                <c:pt idx="52">
                  <c:v>9.0</c:v>
                </c:pt>
                <c:pt idx="53">
                  <c:v>1.0</c:v>
                </c:pt>
                <c:pt idx="54">
                  <c:v>9.0</c:v>
                </c:pt>
                <c:pt idx="55">
                  <c:v>3.0</c:v>
                </c:pt>
                <c:pt idx="56">
                  <c:v>2.0</c:v>
                </c:pt>
                <c:pt idx="57">
                  <c:v>1.0</c:v>
                </c:pt>
              </c:numCache>
            </c:numRef>
          </c:xVal>
          <c:yVal>
            <c:numRef>
              <c:f>Sheet1!$B$2:$B$59</c:f>
              <c:numCache>
                <c:formatCode>General</c:formatCode>
                <c:ptCount val="58"/>
                <c:pt idx="0">
                  <c:v>7.0</c:v>
                </c:pt>
                <c:pt idx="1">
                  <c:v>21.0</c:v>
                </c:pt>
                <c:pt idx="2">
                  <c:v>17.0</c:v>
                </c:pt>
                <c:pt idx="3">
                  <c:v>22.0</c:v>
                </c:pt>
                <c:pt idx="4">
                  <c:v>22.0</c:v>
                </c:pt>
                <c:pt idx="5">
                  <c:v>20.0</c:v>
                </c:pt>
                <c:pt idx="6">
                  <c:v>17.0</c:v>
                </c:pt>
                <c:pt idx="7">
                  <c:v>22.0</c:v>
                </c:pt>
                <c:pt idx="8">
                  <c:v>20.0</c:v>
                </c:pt>
                <c:pt idx="9">
                  <c:v>12.0</c:v>
                </c:pt>
                <c:pt idx="10">
                  <c:v>18.0</c:v>
                </c:pt>
                <c:pt idx="11">
                  <c:v>13.0</c:v>
                </c:pt>
                <c:pt idx="12">
                  <c:v>19.0</c:v>
                </c:pt>
                <c:pt idx="13">
                  <c:v>22.0</c:v>
                </c:pt>
                <c:pt idx="14">
                  <c:v>23.0</c:v>
                </c:pt>
                <c:pt idx="15">
                  <c:v>22.0</c:v>
                </c:pt>
                <c:pt idx="16">
                  <c:v>10.0</c:v>
                </c:pt>
                <c:pt idx="17">
                  <c:v>18.0</c:v>
                </c:pt>
                <c:pt idx="18">
                  <c:v>7.0</c:v>
                </c:pt>
                <c:pt idx="19">
                  <c:v>12.0</c:v>
                </c:pt>
                <c:pt idx="20">
                  <c:v>18.0</c:v>
                </c:pt>
                <c:pt idx="21">
                  <c:v>16.0</c:v>
                </c:pt>
                <c:pt idx="22">
                  <c:v>17.0</c:v>
                </c:pt>
                <c:pt idx="23">
                  <c:v>12.0</c:v>
                </c:pt>
                <c:pt idx="24">
                  <c:v>19.0</c:v>
                </c:pt>
                <c:pt idx="25">
                  <c:v>22.0</c:v>
                </c:pt>
                <c:pt idx="26">
                  <c:v>14.0</c:v>
                </c:pt>
                <c:pt idx="27">
                  <c:v>20.0</c:v>
                </c:pt>
                <c:pt idx="28">
                  <c:v>12.0</c:v>
                </c:pt>
                <c:pt idx="29">
                  <c:v>20.0</c:v>
                </c:pt>
                <c:pt idx="30">
                  <c:v>11.0</c:v>
                </c:pt>
                <c:pt idx="31">
                  <c:v>6.0</c:v>
                </c:pt>
                <c:pt idx="32">
                  <c:v>20.0</c:v>
                </c:pt>
                <c:pt idx="33">
                  <c:v>15.0</c:v>
                </c:pt>
                <c:pt idx="34">
                  <c:v>17.0</c:v>
                </c:pt>
                <c:pt idx="35">
                  <c:v>17.0</c:v>
                </c:pt>
                <c:pt idx="36">
                  <c:v>18.0</c:v>
                </c:pt>
                <c:pt idx="37">
                  <c:v>19.0</c:v>
                </c:pt>
                <c:pt idx="38">
                  <c:v>8.0</c:v>
                </c:pt>
                <c:pt idx="39">
                  <c:v>17.0</c:v>
                </c:pt>
                <c:pt idx="40">
                  <c:v>20.0</c:v>
                </c:pt>
                <c:pt idx="41">
                  <c:v>20.0</c:v>
                </c:pt>
                <c:pt idx="42">
                  <c:v>20.0</c:v>
                </c:pt>
                <c:pt idx="43">
                  <c:v>15.0</c:v>
                </c:pt>
                <c:pt idx="44">
                  <c:v>15.0</c:v>
                </c:pt>
                <c:pt idx="45">
                  <c:v>18.0</c:v>
                </c:pt>
                <c:pt idx="46">
                  <c:v>18.0</c:v>
                </c:pt>
                <c:pt idx="47">
                  <c:v>18.0</c:v>
                </c:pt>
                <c:pt idx="48">
                  <c:v>11.0</c:v>
                </c:pt>
                <c:pt idx="49">
                  <c:v>14.0</c:v>
                </c:pt>
                <c:pt idx="50">
                  <c:v>18.0</c:v>
                </c:pt>
                <c:pt idx="51">
                  <c:v>10.0</c:v>
                </c:pt>
                <c:pt idx="52">
                  <c:v>21.0</c:v>
                </c:pt>
                <c:pt idx="53">
                  <c:v>11.0</c:v>
                </c:pt>
                <c:pt idx="54">
                  <c:v>13.0</c:v>
                </c:pt>
                <c:pt idx="55">
                  <c:v>13.0</c:v>
                </c:pt>
                <c:pt idx="56">
                  <c:v>16.0</c:v>
                </c:pt>
                <c:pt idx="57">
                  <c:v>20.0</c:v>
                </c:pt>
              </c:numCache>
            </c:numRef>
          </c:yVal>
          <c:smooth val="0"/>
        </c:ser>
        <c:dLbls>
          <c:showLegendKey val="0"/>
          <c:showVal val="0"/>
          <c:showCatName val="0"/>
          <c:showSerName val="0"/>
          <c:showPercent val="0"/>
          <c:showBubbleSize val="0"/>
        </c:dLbls>
        <c:axId val="2110651224"/>
        <c:axId val="2110657688"/>
      </c:scatterChart>
      <c:valAx>
        <c:axId val="2110651224"/>
        <c:scaling>
          <c:orientation val="minMax"/>
        </c:scaling>
        <c:delete val="0"/>
        <c:axPos val="b"/>
        <c:numFmt formatCode="General" sourceLinked="1"/>
        <c:majorTickMark val="out"/>
        <c:minorTickMark val="none"/>
        <c:tickLblPos val="nextTo"/>
        <c:txPr>
          <a:bodyPr/>
          <a:lstStyle/>
          <a:p>
            <a:pPr>
              <a:defRPr sz="1200">
                <a:solidFill>
                  <a:srgbClr val="FFFFFF"/>
                </a:solidFill>
              </a:defRPr>
            </a:pPr>
            <a:endParaRPr lang="en-US"/>
          </a:p>
        </c:txPr>
        <c:crossAx val="2110657688"/>
        <c:crosses val="autoZero"/>
        <c:crossBetween val="midCat"/>
      </c:valAx>
      <c:valAx>
        <c:axId val="2110657688"/>
        <c:scaling>
          <c:orientation val="minMax"/>
          <c:min val="5.0"/>
        </c:scaling>
        <c:delete val="0"/>
        <c:axPos val="l"/>
        <c:numFmt formatCode="General" sourceLinked="1"/>
        <c:majorTickMark val="out"/>
        <c:minorTickMark val="none"/>
        <c:tickLblPos val="nextTo"/>
        <c:txPr>
          <a:bodyPr/>
          <a:lstStyle/>
          <a:p>
            <a:pPr>
              <a:defRPr sz="1200">
                <a:solidFill>
                  <a:schemeClr val="bg1"/>
                </a:solidFill>
              </a:defRPr>
            </a:pPr>
            <a:endParaRPr lang="en-US"/>
          </a:p>
        </c:txPr>
        <c:crossAx val="2110651224"/>
        <c:crosses val="autoZero"/>
        <c:crossBetween val="midCat"/>
      </c:valAx>
    </c:plotArea>
    <c:plotVisOnly val="1"/>
    <c:dispBlanksAs val="gap"/>
    <c:showDLblsOverMax val="0"/>
  </c:chart>
  <c:txPr>
    <a:bodyPr/>
    <a:lstStyle/>
    <a:p>
      <a:pPr>
        <a:defRPr sz="1800"/>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xml><?xml version="1.0" encoding="utf-8"?>
<cs:colorStyle xmlns:cs="http://schemas.microsoft.com/office/drawing/2012/chartStyle" xmlns:a="http://schemas.openxmlformats.org/drawingml/2006/main" meth="withinLinearReversed" id="21">
  <a:schemeClr val="accent1"/>
</cs:colorStyle>
</file>

<file path=ppt/charts/style1.xml><?xml version="1.0" encoding="utf-8"?>
<cs:chartStyle xmlns:cs="http://schemas.microsoft.com/office/drawing/2012/chartStyle" xmlns:a="http://schemas.openxmlformats.org/drawingml/2006/main" id="105">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11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3">
      <cs:styleClr val="auto"/>
    </cs:fillRef>
    <cs:effectRef idx="2">
      <a:schemeClr val="dk1"/>
    </cs:effectRef>
    <cs:fontRef idx="minor">
      <a:schemeClr val="tx1"/>
    </cs:fontRef>
  </cs:dataPoint>
  <cs:dataPoint3D>
    <cs:lnRef idx="0"/>
    <cs:fillRef idx="3">
      <cs:styleClr val="auto"/>
    </cs:fillRef>
    <cs:effectRef idx="2">
      <a:schemeClr val="dk1"/>
    </cs:effectRef>
    <cs:fontRef idx="minor">
      <a:schemeClr val="tx1"/>
    </cs:fontRef>
  </cs:dataPoint3D>
  <cs:dataPointLine>
    <cs:lnRef idx="1">
      <cs:styleClr val="auto"/>
    </cs:lnRef>
    <cs:lineWidthScale>5</cs:lineWidthScale>
    <cs:fillRef idx="0"/>
    <cs:effectRef idx="0"/>
    <cs:fontRef idx="minor">
      <a:schemeClr val="tx1"/>
    </cs:fontRef>
    <cs:spPr>
      <a:ln cap="rnd">
        <a:round/>
      </a:ln>
    </cs:spPr>
  </cs:dataPointLine>
  <cs:dataPointMarker>
    <cs:lnRef idx="1">
      <cs:styleClr val="auto"/>
    </cs:lnRef>
    <cs:fillRef idx="3">
      <cs:styleClr val="auto"/>
    </cs:fillRef>
    <cs:effectRef idx="2">
      <a:schemeClr val="dk1"/>
    </cs:effectRef>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0"/>
    <cs:fillRef idx="3">
      <a:schemeClr val="dk1">
        <a:tint val="95000"/>
      </a:schemeClr>
    </cs:fillRef>
    <cs:effectRef idx="2">
      <a:schemeClr val="dk1"/>
    </cs:effectRef>
    <cs:fontRef idx="minor">
      <a:schemeClr val="tx1"/>
    </cs:fontRef>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0"/>
    <cs:fillRef idx="3">
      <a:schemeClr val="dk1">
        <a:tint val="5000"/>
      </a:schemeClr>
    </cs:fillRef>
    <cs:effectRef idx="2">
      <a:schemeClr val="dk1"/>
    </cs:effectRef>
    <cs:fontRef idx="minor">
      <a:schemeClr val="tx1"/>
    </cs:fontRef>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drawings/drawing1.xml><?xml version="1.0" encoding="utf-8"?>
<c:userShapes xmlns:c="http://schemas.openxmlformats.org/drawingml/2006/chart">
  <cdr:relSizeAnchor xmlns:cdr="http://schemas.openxmlformats.org/drawingml/2006/chartDrawing">
    <cdr:from>
      <cdr:x>0.57652</cdr:x>
      <cdr:y>0.21828</cdr:y>
    </cdr:from>
    <cdr:to>
      <cdr:x>0.6151</cdr:x>
      <cdr:y>0.29017</cdr:y>
    </cdr:to>
    <cdr:sp macro="" textlink="">
      <cdr:nvSpPr>
        <cdr:cNvPr id="2" name="TextBox 1"/>
        <cdr:cNvSpPr txBox="1"/>
      </cdr:nvSpPr>
      <cdr:spPr>
        <a:xfrm xmlns:a="http://schemas.openxmlformats.org/drawingml/2006/main">
          <a:off x="5271744" y="1121488"/>
          <a:ext cx="352766"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dirty="0" smtClean="0"/>
            <a:t>*</a:t>
          </a:r>
          <a:endParaRPr lang="en-US" dirty="0"/>
        </a:p>
      </cdr:txBody>
    </cdr:sp>
  </cdr:relSizeAnchor>
</c:userShapes>
</file>

<file path=ppt/drawings/drawing2.xml><?xml version="1.0" encoding="utf-8"?>
<c:userShapes xmlns:c="http://schemas.openxmlformats.org/drawingml/2006/chart">
  <cdr:relSizeAnchor xmlns:cdr="http://schemas.openxmlformats.org/drawingml/2006/chartDrawing">
    <cdr:from>
      <cdr:x>0.70616</cdr:x>
      <cdr:y>0.28239</cdr:y>
    </cdr:from>
    <cdr:to>
      <cdr:x>0.76868</cdr:x>
      <cdr:y>0.35538</cdr:y>
    </cdr:to>
    <cdr:sp macro="" textlink="">
      <cdr:nvSpPr>
        <cdr:cNvPr id="2" name="TextBox 1"/>
        <cdr:cNvSpPr txBox="1"/>
      </cdr:nvSpPr>
      <cdr:spPr>
        <a:xfrm xmlns:a="http://schemas.openxmlformats.org/drawingml/2006/main">
          <a:off x="3984578" y="1428906"/>
          <a:ext cx="352766"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dirty="0" smtClean="0"/>
            <a:t>*</a:t>
          </a:r>
          <a:endParaRPr lang="en-US"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3F5DFE-6730-774E-9670-41CF858E50DA}" type="datetimeFigureOut">
              <a:rPr lang="en-US" smtClean="0"/>
              <a:t>11/16/14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04E8E3-E5D8-2442-8E78-A32C648EDAD6}" type="slidenum">
              <a:rPr lang="en-US" smtClean="0"/>
              <a:t>‹#›</a:t>
            </a:fld>
            <a:endParaRPr lang="en-US"/>
          </a:p>
        </p:txBody>
      </p:sp>
    </p:spTree>
    <p:extLst>
      <p:ext uri="{BB962C8B-B14F-4D97-AF65-F5344CB8AC3E}">
        <p14:creationId xmlns:p14="http://schemas.microsoft.com/office/powerpoint/2010/main" val="255204115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04E8E3-E5D8-2442-8E78-A32C648EDAD6}" type="slidenum">
              <a:rPr lang="en-US" smtClean="0"/>
              <a:t>1</a:t>
            </a:fld>
            <a:endParaRPr lang="en-US"/>
          </a:p>
        </p:txBody>
      </p:sp>
    </p:spTree>
    <p:extLst>
      <p:ext uri="{BB962C8B-B14F-4D97-AF65-F5344CB8AC3E}">
        <p14:creationId xmlns:p14="http://schemas.microsoft.com/office/powerpoint/2010/main" val="19162081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 DTI data –click-</a:t>
            </a:r>
          </a:p>
          <a:p>
            <a:r>
              <a:rPr lang="en-US" dirty="0" smtClean="0"/>
              <a:t>From the human</a:t>
            </a:r>
            <a:r>
              <a:rPr lang="en-US" baseline="0" dirty="0" smtClean="0"/>
              <a:t> </a:t>
            </a:r>
            <a:r>
              <a:rPr lang="en-US" baseline="0" dirty="0" err="1" smtClean="0"/>
              <a:t>connectom</a:t>
            </a:r>
            <a:r>
              <a:rPr lang="en-US" baseline="0" dirty="0" smtClean="0"/>
              <a:t> project –click-</a:t>
            </a:r>
          </a:p>
          <a:p>
            <a:r>
              <a:rPr lang="en-US" baseline="0" dirty="0" smtClean="0"/>
              <a:t>To recreate structural equivalents of functionally defined networks –click-</a:t>
            </a:r>
          </a:p>
          <a:p>
            <a:r>
              <a:rPr lang="en-US" baseline="0" dirty="0" smtClean="0"/>
              <a:t>To predict individual differences in cognitive function</a:t>
            </a:r>
            <a:endParaRPr lang="en-US" dirty="0"/>
          </a:p>
        </p:txBody>
      </p:sp>
      <p:sp>
        <p:nvSpPr>
          <p:cNvPr id="4" name="Slide Number Placeholder 3"/>
          <p:cNvSpPr>
            <a:spLocks noGrp="1"/>
          </p:cNvSpPr>
          <p:nvPr>
            <p:ph type="sldNum" sz="quarter" idx="10"/>
          </p:nvPr>
        </p:nvSpPr>
        <p:spPr/>
        <p:txBody>
          <a:bodyPr/>
          <a:lstStyle/>
          <a:p>
            <a:fld id="{A704E8E3-E5D8-2442-8E78-A32C648EDAD6}" type="slidenum">
              <a:rPr lang="en-US" smtClean="0"/>
              <a:t>2</a:t>
            </a:fld>
            <a:endParaRPr lang="en-US"/>
          </a:p>
        </p:txBody>
      </p:sp>
    </p:spTree>
    <p:extLst>
      <p:ext uri="{BB962C8B-B14F-4D97-AF65-F5344CB8AC3E}">
        <p14:creationId xmlns:p14="http://schemas.microsoft.com/office/powerpoint/2010/main" val="19162081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DTI measures the preferred</a:t>
            </a:r>
            <a:r>
              <a:rPr lang="en-US" sz="1200" baseline="0" dirty="0" smtClean="0"/>
              <a:t> diffusion of water within a voxel …which allows us to make inferences regarding the underlying structural makeup of that voxel.</a:t>
            </a:r>
          </a:p>
          <a:p>
            <a:endParaRPr lang="en-US" sz="1200" baseline="0" dirty="0" smtClean="0"/>
          </a:p>
          <a:p>
            <a:r>
              <a:rPr lang="en-US" sz="1200" b="0" baseline="0" dirty="0" smtClean="0"/>
              <a:t>By looking at the inter-voxel relationship of preferred directionality, we can use –click-- </a:t>
            </a:r>
          </a:p>
        </p:txBody>
      </p:sp>
      <p:sp>
        <p:nvSpPr>
          <p:cNvPr id="4" name="Slide Number Placeholder 3"/>
          <p:cNvSpPr>
            <a:spLocks noGrp="1"/>
          </p:cNvSpPr>
          <p:nvPr>
            <p:ph type="sldNum" sz="quarter" idx="10"/>
          </p:nvPr>
        </p:nvSpPr>
        <p:spPr/>
        <p:txBody>
          <a:bodyPr/>
          <a:lstStyle/>
          <a:p>
            <a:fld id="{A704E8E3-E5D8-2442-8E78-A32C648EDAD6}" type="slidenum">
              <a:rPr lang="en-US" smtClean="0"/>
              <a:t>3</a:t>
            </a:fld>
            <a:endParaRPr lang="en-US"/>
          </a:p>
        </p:txBody>
      </p:sp>
    </p:spTree>
    <p:extLst>
      <p:ext uri="{BB962C8B-B14F-4D97-AF65-F5344CB8AC3E}">
        <p14:creationId xmlns:p14="http://schemas.microsoft.com/office/powerpoint/2010/main" val="3666277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probabilistic</a:t>
            </a:r>
            <a:r>
              <a:rPr lang="en-US" baseline="0" dirty="0" smtClean="0"/>
              <a:t> tractography algorithms to determine the structural connectivity between voxels.</a:t>
            </a:r>
          </a:p>
          <a:p>
            <a:endParaRPr lang="en-US" baseline="0" dirty="0" smtClean="0"/>
          </a:p>
          <a:p>
            <a:r>
              <a:rPr lang="en-US" baseline="0" dirty="0" smtClean="0"/>
              <a:t>In this study, we used probabilistic tractography to examine patterns of anatomical connectedness of voxels within select ROIs</a:t>
            </a:r>
          </a:p>
          <a:p>
            <a:endParaRPr lang="en-US" baseline="0" dirty="0" smtClean="0"/>
          </a:p>
          <a:p>
            <a:r>
              <a:rPr lang="en-US" baseline="0" dirty="0" smtClean="0"/>
              <a:t>The end product of a probabilistic tractography algorithm is a whole-brain anatomical connectivity map for relative to each ROI..-click-</a:t>
            </a:r>
          </a:p>
          <a:p>
            <a:endParaRPr lang="en-US" dirty="0"/>
          </a:p>
        </p:txBody>
      </p:sp>
      <p:sp>
        <p:nvSpPr>
          <p:cNvPr id="4" name="Slide Number Placeholder 3"/>
          <p:cNvSpPr>
            <a:spLocks noGrp="1"/>
          </p:cNvSpPr>
          <p:nvPr>
            <p:ph type="sldNum" sz="quarter" idx="10"/>
          </p:nvPr>
        </p:nvSpPr>
        <p:spPr/>
        <p:txBody>
          <a:bodyPr/>
          <a:lstStyle/>
          <a:p>
            <a:fld id="{A704E8E3-E5D8-2442-8E78-A32C648EDAD6}" type="slidenum">
              <a:rPr lang="en-US" smtClean="0"/>
              <a:t>4</a:t>
            </a:fld>
            <a:endParaRPr lang="en-US"/>
          </a:p>
        </p:txBody>
      </p:sp>
    </p:spTree>
    <p:extLst>
      <p:ext uri="{BB962C8B-B14F-4D97-AF65-F5344CB8AC3E}">
        <p14:creationId xmlns:p14="http://schemas.microsoft.com/office/powerpoint/2010/main" val="14165669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a:t>
            </a:r>
            <a:r>
              <a:rPr lang="en-US" baseline="0" dirty="0" smtClean="0"/>
              <a:t> we overlay ROIs onto this resulting map, we can then asses the degree to which that region (a “target”) is anatomically connected with the “seed” that was used to create the map.</a:t>
            </a:r>
            <a:endParaRPr lang="en-US" dirty="0"/>
          </a:p>
        </p:txBody>
      </p:sp>
      <p:sp>
        <p:nvSpPr>
          <p:cNvPr id="4" name="Slide Number Placeholder 3"/>
          <p:cNvSpPr>
            <a:spLocks noGrp="1"/>
          </p:cNvSpPr>
          <p:nvPr>
            <p:ph type="sldNum" sz="quarter" idx="10"/>
          </p:nvPr>
        </p:nvSpPr>
        <p:spPr/>
        <p:txBody>
          <a:bodyPr/>
          <a:lstStyle/>
          <a:p>
            <a:fld id="{A704E8E3-E5D8-2442-8E78-A32C648EDAD6}" type="slidenum">
              <a:rPr lang="en-US" smtClean="0"/>
              <a:t>5</a:t>
            </a:fld>
            <a:endParaRPr lang="en-US"/>
          </a:p>
        </p:txBody>
      </p:sp>
    </p:spTree>
    <p:extLst>
      <p:ext uri="{BB962C8B-B14F-4D97-AF65-F5344CB8AC3E}">
        <p14:creationId xmlns:p14="http://schemas.microsoft.com/office/powerpoint/2010/main" val="31923473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a:t>
            </a:r>
            <a:r>
              <a:rPr lang="en-US" baseline="0" dirty="0" smtClean="0"/>
              <a:t> instance, we see here the anatomical connectivity of the Nucleus </a:t>
            </a:r>
            <a:r>
              <a:rPr lang="en-US" baseline="0" dirty="0" err="1" smtClean="0"/>
              <a:t>Accumbens</a:t>
            </a:r>
            <a:r>
              <a:rPr lang="en-US" baseline="0" dirty="0" smtClean="0"/>
              <a:t> with the VTA, key nodes in the dopaminergic reward system.</a:t>
            </a:r>
          </a:p>
          <a:p>
            <a:endParaRPr lang="en-US" baseline="0" dirty="0" smtClean="0"/>
          </a:p>
          <a:p>
            <a:r>
              <a:rPr lang="en-US" dirty="0" smtClean="0"/>
              <a:t>At </a:t>
            </a:r>
            <a:r>
              <a:rPr lang="en-US" dirty="0" err="1" smtClean="0"/>
              <a:t>SfN</a:t>
            </a:r>
            <a:r>
              <a:rPr lang="en-US" dirty="0" smtClean="0"/>
              <a:t> last year, I showed that the varying strength of connectivity between these regions served as a significant predictor of a subject’s ability to implement a reward based memory encoding strategy.</a:t>
            </a:r>
          </a:p>
          <a:p>
            <a:endParaRPr lang="en-US" baseline="0" dirty="0" smtClean="0"/>
          </a:p>
          <a:p>
            <a:r>
              <a:rPr lang="en-US" baseline="0" dirty="0" smtClean="0"/>
              <a:t>However, in the current study, we aimed to use a similar structural connectivity workflow to explain individual differences in…-click-</a:t>
            </a:r>
            <a:endParaRPr lang="en-US" dirty="0" smtClean="0"/>
          </a:p>
        </p:txBody>
      </p:sp>
      <p:sp>
        <p:nvSpPr>
          <p:cNvPr id="4" name="Slide Number Placeholder 3"/>
          <p:cNvSpPr>
            <a:spLocks noGrp="1"/>
          </p:cNvSpPr>
          <p:nvPr>
            <p:ph type="sldNum" sz="quarter" idx="10"/>
          </p:nvPr>
        </p:nvSpPr>
        <p:spPr/>
        <p:txBody>
          <a:bodyPr/>
          <a:lstStyle/>
          <a:p>
            <a:fld id="{A704E8E3-E5D8-2442-8E78-A32C648EDAD6}" type="slidenum">
              <a:rPr lang="en-US" smtClean="0"/>
              <a:t>6</a:t>
            </a:fld>
            <a:endParaRPr lang="en-US"/>
          </a:p>
        </p:txBody>
      </p:sp>
    </p:spTree>
    <p:extLst>
      <p:ext uri="{BB962C8B-B14F-4D97-AF65-F5344CB8AC3E}">
        <p14:creationId xmlns:p14="http://schemas.microsoft.com/office/powerpoint/2010/main" val="6426948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Fluid intelligence is typically regarded as a domain-invariant measure of one’s ability to quickly</a:t>
            </a:r>
            <a:r>
              <a:rPr lang="en-US" baseline="0" dirty="0" smtClean="0"/>
              <a:t> reason and think in an abstract manner. </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The Raven’s Progressive Matrices has been widely cited as a respectable measure of fluid intelligence. This task involves identifying abstract patterns and exemplifying your ability to extrapolate that pattern to its next logical step.</a:t>
            </a:r>
          </a:p>
          <a:p>
            <a:r>
              <a:rPr lang="en-US" baseline="0" dirty="0" smtClean="0"/>
              <a:t>HCP gathered Raven’s scores for each subject for whom they provided DTI data for.</a:t>
            </a:r>
          </a:p>
          <a:p>
            <a:endParaRPr lang="en-US" baseline="0" dirty="0" smtClean="0"/>
          </a:p>
          <a:p>
            <a:r>
              <a:rPr lang="en-US" baseline="0" dirty="0" smtClean="0"/>
              <a:t>--</a:t>
            </a:r>
          </a:p>
          <a:p>
            <a:endParaRPr lang="en-US" baseline="0" dirty="0" smtClean="0"/>
          </a:p>
          <a:p>
            <a:r>
              <a:rPr lang="en-US" baseline="0" dirty="0" smtClean="0"/>
              <a:t>Scientists and psychologists have been in long pursuit of finding the correlates of individuals on tasks such as Raven’s that measures Fluid Intelligence. </a:t>
            </a:r>
          </a:p>
          <a:p>
            <a:endParaRPr lang="en-US" baseline="0" dirty="0" smtClean="0"/>
          </a:p>
          <a:p>
            <a:r>
              <a:rPr lang="en-US" baseline="0" dirty="0" smtClean="0"/>
              <a:t>Genetics, cortical thickness, cortical volume, functional connectivity, socioeconomic upbringing, and many other factors have all been used to try and predict individual differences in intelligence.</a:t>
            </a:r>
          </a:p>
          <a:p>
            <a:endParaRPr lang="en-US" baseline="0" dirty="0" smtClean="0"/>
          </a:p>
          <a:p>
            <a:r>
              <a:rPr lang="en-US" baseline="0" dirty="0" smtClean="0"/>
              <a:t>In this study, we will be making use of the integrity of an individual’s structural connectivity to account for those differences.</a:t>
            </a:r>
          </a:p>
          <a:p>
            <a:endParaRPr lang="en-US" baseline="0" dirty="0" smtClean="0"/>
          </a:p>
          <a:p>
            <a:r>
              <a:rPr lang="en-US" baseline="0" dirty="0" smtClean="0"/>
              <a:t>Particularly we will not be looking at the connectivity across just two nodes, but instead within prominent brain networks.</a:t>
            </a:r>
          </a:p>
        </p:txBody>
      </p:sp>
      <p:sp>
        <p:nvSpPr>
          <p:cNvPr id="4" name="Slide Number Placeholder 3"/>
          <p:cNvSpPr>
            <a:spLocks noGrp="1"/>
          </p:cNvSpPr>
          <p:nvPr>
            <p:ph type="sldNum" sz="quarter" idx="10"/>
          </p:nvPr>
        </p:nvSpPr>
        <p:spPr/>
        <p:txBody>
          <a:bodyPr/>
          <a:lstStyle/>
          <a:p>
            <a:fld id="{A704E8E3-E5D8-2442-8E78-A32C648EDAD6}" type="slidenum">
              <a:rPr lang="en-US" smtClean="0"/>
              <a:t>7</a:t>
            </a:fld>
            <a:endParaRPr lang="en-US"/>
          </a:p>
        </p:txBody>
      </p:sp>
    </p:spTree>
    <p:extLst>
      <p:ext uri="{BB962C8B-B14F-4D97-AF65-F5344CB8AC3E}">
        <p14:creationId xmlns:p14="http://schemas.microsoft.com/office/powerpoint/2010/main" val="20526219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We examined the structural connectivity between 264 distinct nodes based on a meta-analysis conducted by the Petersen lab and his team at Washington University.</a:t>
            </a:r>
          </a:p>
          <a:p>
            <a:endParaRPr lang="en-US" baseline="0" dirty="0" smtClean="0"/>
          </a:p>
          <a:p>
            <a:r>
              <a:rPr lang="en-US" baseline="0" dirty="0" smtClean="0"/>
              <a:t>They have classified these nodes into a distinct set of networks based on their task-based functional-connectivity properties.</a:t>
            </a:r>
          </a:p>
          <a:p>
            <a:endParaRPr lang="en-US" baseline="0" dirty="0" smtClean="0"/>
          </a:p>
          <a:p>
            <a:r>
              <a:rPr lang="en-US" baseline="0" dirty="0" smtClean="0"/>
              <a:t>We hypothesized that the structural connectivity within these networks could represent the ease with which the composite nodes could be recruited for their respective cognitive tasks.</a:t>
            </a:r>
          </a:p>
          <a:p>
            <a:endParaRPr lang="en-US" baseline="0" dirty="0" smtClean="0"/>
          </a:p>
          <a:p>
            <a:r>
              <a:rPr lang="en-US" baseline="0" dirty="0" smtClean="0"/>
              <a:t>Particularly, we suspect that structural connectivity within networks responsible for executive cognitive control such as the </a:t>
            </a:r>
            <a:r>
              <a:rPr lang="en-US" baseline="0" dirty="0" err="1" smtClean="0"/>
              <a:t>Cingulo</a:t>
            </a:r>
            <a:r>
              <a:rPr lang="en-US" baseline="0" dirty="0" smtClean="0"/>
              <a:t> </a:t>
            </a:r>
            <a:r>
              <a:rPr lang="en-US" baseline="0" dirty="0" err="1" smtClean="0"/>
              <a:t>Opercular</a:t>
            </a:r>
            <a:r>
              <a:rPr lang="en-US" baseline="0" dirty="0" smtClean="0"/>
              <a:t> Network (shown here in purple) and the </a:t>
            </a:r>
            <a:r>
              <a:rPr lang="en-US" baseline="0" dirty="0" err="1" smtClean="0"/>
              <a:t>Fronto</a:t>
            </a:r>
            <a:r>
              <a:rPr lang="en-US" baseline="0" dirty="0" smtClean="0"/>
              <a:t> Parietal Task Control Network (shown here in Yellow) would play a significant role in accounting for a behavioral measure like Fluid Intelligence.</a:t>
            </a:r>
          </a:p>
        </p:txBody>
      </p:sp>
      <p:sp>
        <p:nvSpPr>
          <p:cNvPr id="4" name="Slide Number Placeholder 3"/>
          <p:cNvSpPr>
            <a:spLocks noGrp="1"/>
          </p:cNvSpPr>
          <p:nvPr>
            <p:ph type="sldNum" sz="quarter" idx="10"/>
          </p:nvPr>
        </p:nvSpPr>
        <p:spPr/>
        <p:txBody>
          <a:bodyPr/>
          <a:lstStyle/>
          <a:p>
            <a:fld id="{A704E8E3-E5D8-2442-8E78-A32C648EDAD6}" type="slidenum">
              <a:rPr lang="en-US" smtClean="0"/>
              <a:t>8</a:t>
            </a:fld>
            <a:endParaRPr lang="en-US"/>
          </a:p>
        </p:txBody>
      </p:sp>
    </p:spTree>
    <p:extLst>
      <p:ext uri="{BB962C8B-B14F-4D97-AF65-F5344CB8AC3E}">
        <p14:creationId xmlns:p14="http://schemas.microsoft.com/office/powerpoint/2010/main" val="39968949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order to compute a network’s connectivity, we iteratively used each node in the network as a seed and computed its anatomical connectivity index with every other node in its network.</a:t>
            </a:r>
            <a:endParaRPr lang="en-US" dirty="0"/>
          </a:p>
        </p:txBody>
      </p:sp>
      <p:sp>
        <p:nvSpPr>
          <p:cNvPr id="4" name="Slide Number Placeholder 3"/>
          <p:cNvSpPr>
            <a:spLocks noGrp="1"/>
          </p:cNvSpPr>
          <p:nvPr>
            <p:ph type="sldNum" sz="quarter" idx="10"/>
          </p:nvPr>
        </p:nvSpPr>
        <p:spPr/>
        <p:txBody>
          <a:bodyPr/>
          <a:lstStyle/>
          <a:p>
            <a:fld id="{A704E8E3-E5D8-2442-8E78-A32C648EDAD6}" type="slidenum">
              <a:rPr lang="en-US" smtClean="0"/>
              <a:t>9</a:t>
            </a:fld>
            <a:endParaRPr lang="en-US"/>
          </a:p>
        </p:txBody>
      </p:sp>
    </p:spTree>
    <p:extLst>
      <p:ext uri="{BB962C8B-B14F-4D97-AF65-F5344CB8AC3E}">
        <p14:creationId xmlns:p14="http://schemas.microsoft.com/office/powerpoint/2010/main" val="3383725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By</a:t>
            </a:r>
            <a:r>
              <a:rPr lang="en-US" baseline="0" dirty="0" smtClean="0"/>
              <a:t> implementing the procedure described on the previous slides for each node in a network, we built a feature set for each subject that consisted of the pairwise anatomical connectivity values for nodes within each network.</a:t>
            </a:r>
          </a:p>
          <a:p>
            <a:endParaRPr lang="en-US" baseline="0" dirty="0" smtClean="0"/>
          </a:p>
          <a:p>
            <a:r>
              <a:rPr lang="en-US" baseline="0" dirty="0" smtClean="0"/>
              <a:t>Reshaped into a single vector for each subject, this feature set is illustrated to the right for all 60 subjects. </a:t>
            </a:r>
          </a:p>
          <a:p>
            <a:endParaRPr lang="en-US" baseline="0" dirty="0" smtClean="0"/>
          </a:p>
          <a:p>
            <a:r>
              <a:rPr lang="en-US" baseline="0" dirty="0" smtClean="0"/>
              <a:t>We then used these values as features to build a LASSO regression model with Elastic net regularization.</a:t>
            </a:r>
          </a:p>
          <a:p>
            <a:endParaRPr lang="en-US" baseline="0" dirty="0" smtClean="0"/>
          </a:p>
          <a:p>
            <a:r>
              <a:rPr lang="en-US" baseline="0" dirty="0" smtClean="0"/>
              <a:t>To asses the predictive power of this model, we implemented a traditional leave-one-subject-out-cross-validation where the model was trained on all but one subject and then that model was used to predict the left-out subject’s fluid intelligence score.</a:t>
            </a:r>
          </a:p>
          <a:p>
            <a:endParaRPr lang="en-US" baseline="0" dirty="0" smtClean="0"/>
          </a:p>
          <a:p>
            <a:pPr marL="0" marR="0" lvl="1" indent="0" algn="l" defTabSz="457200" rtl="0" eaLnBrk="1" fontAlgn="auto" latinLnBrk="0" hangingPunct="1">
              <a:lnSpc>
                <a:spcPct val="100000"/>
              </a:lnSpc>
              <a:spcBef>
                <a:spcPts val="0"/>
              </a:spcBef>
              <a:spcAft>
                <a:spcPts val="0"/>
              </a:spcAft>
              <a:buClrTx/>
              <a:buSzTx/>
              <a:buFontTx/>
              <a:buNone/>
              <a:tabLst/>
              <a:defRPr/>
            </a:pPr>
            <a:r>
              <a:rPr lang="en-US" baseline="0" dirty="0" smtClean="0"/>
              <a:t>Exhaustively, this yields a vector of predicted fluid intelligence which can then be correlated with the actual fluid intelligence scores and squared to yield an </a:t>
            </a:r>
            <a:r>
              <a:rPr lang="en-US" dirty="0" smtClean="0"/>
              <a:t>R</a:t>
            </a:r>
            <a:r>
              <a:rPr lang="en-US" baseline="30000" dirty="0" smtClean="0"/>
              <a:t>2</a:t>
            </a:r>
            <a:r>
              <a:rPr lang="en-US" dirty="0" smtClean="0"/>
              <a:t> </a:t>
            </a:r>
            <a:r>
              <a:rPr lang="en-US" baseline="0" dirty="0" smtClean="0"/>
              <a:t>value which </a:t>
            </a:r>
            <a:r>
              <a:rPr lang="en-US" baseline="0" dirty="0" err="1" smtClean="0"/>
              <a:t>asseses</a:t>
            </a:r>
            <a:r>
              <a:rPr lang="en-US" baseline="0" dirty="0" smtClean="0"/>
              <a:t> how much of the variance across subjects the model was able to account for.</a:t>
            </a:r>
          </a:p>
        </p:txBody>
      </p:sp>
      <p:sp>
        <p:nvSpPr>
          <p:cNvPr id="4" name="Slide Number Placeholder 3"/>
          <p:cNvSpPr>
            <a:spLocks noGrp="1"/>
          </p:cNvSpPr>
          <p:nvPr>
            <p:ph type="sldNum" sz="quarter" idx="10"/>
          </p:nvPr>
        </p:nvSpPr>
        <p:spPr/>
        <p:txBody>
          <a:bodyPr/>
          <a:lstStyle/>
          <a:p>
            <a:fld id="{A704E8E3-E5D8-2442-8E78-A32C648EDAD6}" type="slidenum">
              <a:rPr lang="en-US" smtClean="0"/>
              <a:t>10</a:t>
            </a:fld>
            <a:endParaRPr lang="en-US"/>
          </a:p>
        </p:txBody>
      </p:sp>
    </p:spTree>
    <p:extLst>
      <p:ext uri="{BB962C8B-B14F-4D97-AF65-F5344CB8AC3E}">
        <p14:creationId xmlns:p14="http://schemas.microsoft.com/office/powerpoint/2010/main" val="12892016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a:t>
            </a:r>
            <a:r>
              <a:rPr lang="en-US" baseline="0" dirty="0" smtClean="0"/>
              <a:t> something as all encompassing as fluid intelligence, it’s plausible that connectivity across all nodes would serve as a potent predictor.</a:t>
            </a:r>
          </a:p>
          <a:p>
            <a:endParaRPr lang="en-US" baseline="0" dirty="0" smtClean="0"/>
          </a:p>
          <a:p>
            <a:r>
              <a:rPr lang="en-US" baseline="0" dirty="0" smtClean="0"/>
              <a:t>However, as we see here, when using the all 264 nodes as one network, the </a:t>
            </a:r>
            <a:r>
              <a:rPr lang="en-US" dirty="0" smtClean="0"/>
              <a:t>classifier </a:t>
            </a:r>
            <a:r>
              <a:rPr lang="en-US" dirty="0"/>
              <a:t>can't differentiate signal from </a:t>
            </a:r>
            <a:r>
              <a:rPr lang="en-US" dirty="0" smtClean="0"/>
              <a:t>noise.</a:t>
            </a:r>
          </a:p>
          <a:p>
            <a:endParaRPr lang="en-US" dirty="0"/>
          </a:p>
          <a:p>
            <a:r>
              <a:rPr lang="en-US" dirty="0"/>
              <a:t>only nodes that belong to a network that shows classic functional connectivity allow for an informative prediction.</a:t>
            </a:r>
          </a:p>
          <a:p>
            <a:endParaRPr lang="en-US" dirty="0"/>
          </a:p>
          <a:p>
            <a:r>
              <a:rPr lang="en-US" dirty="0" smtClean="0"/>
              <a:t>The</a:t>
            </a:r>
            <a:r>
              <a:rPr lang="en-US" baseline="0" dirty="0" smtClean="0"/>
              <a:t> numbers next to the networks reflect the number of nodes in </a:t>
            </a:r>
            <a:r>
              <a:rPr lang="en-US" baseline="0" smtClean="0"/>
              <a:t>that network.</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A704E8E3-E5D8-2442-8E78-A32C648EDAD6}" type="slidenum">
              <a:rPr lang="en-US" smtClean="0"/>
              <a:t>11</a:t>
            </a:fld>
            <a:endParaRPr lang="en-US"/>
          </a:p>
        </p:txBody>
      </p:sp>
    </p:spTree>
    <p:extLst>
      <p:ext uri="{BB962C8B-B14F-4D97-AF65-F5344CB8AC3E}">
        <p14:creationId xmlns:p14="http://schemas.microsoft.com/office/powerpoint/2010/main" val="9227136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t>
            </a:r>
            <a:r>
              <a:rPr lang="en-US" baseline="0" dirty="0" smtClean="0"/>
              <a:t>Cingulo Opercular Network has been shown to modulate recruitment of the Default Mode Network, so we decided to examine the degree to which structural connectivity across nodes in these networks predicted the variance in fluid intelligence.</a:t>
            </a:r>
          </a:p>
          <a:p>
            <a:endParaRPr lang="en-US" baseline="0" dirty="0" smtClean="0"/>
          </a:p>
          <a:p>
            <a:r>
              <a:rPr lang="en-US" baseline="0" dirty="0" smtClean="0"/>
              <a:t>If we just concatenate the features, no more predictive power. If we just look at the connections between, no more predictive power. </a:t>
            </a:r>
          </a:p>
          <a:p>
            <a:endParaRPr lang="en-US" baseline="0" dirty="0" smtClean="0"/>
          </a:p>
          <a:p>
            <a:r>
              <a:rPr lang="en-US" baseline="0" dirty="0" smtClean="0"/>
              <a:t>Sure enough, when creating a feature set that consisted of structural connectivity values within the CON, within the DMN, and across the two networks, our model predicts 27% of the variance in fluid intelligence, our statistic with the lowest p-value.</a:t>
            </a:r>
          </a:p>
          <a:p>
            <a:endParaRPr lang="en-US" baseline="0" dirty="0" smtClean="0"/>
          </a:p>
          <a:p>
            <a:r>
              <a:rPr lang="en-US" baseline="0" dirty="0" smtClean="0"/>
              <a:t>This allows us to </a:t>
            </a:r>
            <a:endParaRPr lang="en-US" dirty="0"/>
          </a:p>
        </p:txBody>
      </p:sp>
      <p:sp>
        <p:nvSpPr>
          <p:cNvPr id="4" name="Slide Number Placeholder 3"/>
          <p:cNvSpPr>
            <a:spLocks noGrp="1"/>
          </p:cNvSpPr>
          <p:nvPr>
            <p:ph type="sldNum" sz="quarter" idx="10"/>
          </p:nvPr>
        </p:nvSpPr>
        <p:spPr/>
        <p:txBody>
          <a:bodyPr/>
          <a:lstStyle/>
          <a:p>
            <a:fld id="{A704E8E3-E5D8-2442-8E78-A32C648EDAD6}" type="slidenum">
              <a:rPr lang="en-US" smtClean="0"/>
              <a:t>12</a:t>
            </a:fld>
            <a:endParaRPr lang="en-US"/>
          </a:p>
        </p:txBody>
      </p:sp>
    </p:spTree>
    <p:extLst>
      <p:ext uri="{BB962C8B-B14F-4D97-AF65-F5344CB8AC3E}">
        <p14:creationId xmlns:p14="http://schemas.microsoft.com/office/powerpoint/2010/main" val="19642190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04E8E3-E5D8-2442-8E78-A32C648EDAD6}" type="slidenum">
              <a:rPr lang="en-US" smtClean="0"/>
              <a:t>13</a:t>
            </a:fld>
            <a:endParaRPr lang="en-US"/>
          </a:p>
        </p:txBody>
      </p:sp>
    </p:spTree>
    <p:extLst>
      <p:ext uri="{BB962C8B-B14F-4D97-AF65-F5344CB8AC3E}">
        <p14:creationId xmlns:p14="http://schemas.microsoft.com/office/powerpoint/2010/main" val="19130940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Effect remains for a spearman correlation</a:t>
            </a:r>
          </a:p>
          <a:p>
            <a:r>
              <a:rPr lang="en-US" dirty="0" smtClean="0"/>
              <a:t>----- Meeting Notes (11/12/14 11:18) -----</a:t>
            </a:r>
          </a:p>
          <a:p>
            <a:r>
              <a:rPr lang="en-US" dirty="0" smtClean="0"/>
              <a:t>photoshop the nodes to be color matched</a:t>
            </a:r>
          </a:p>
          <a:p>
            <a:endParaRPr lang="en-US" dirty="0" smtClean="0"/>
          </a:p>
          <a:p>
            <a:r>
              <a:rPr lang="en-US" dirty="0" smtClean="0"/>
              <a:t>find and label actual regions that were most common</a:t>
            </a:r>
          </a:p>
          <a:p>
            <a:endParaRPr lang="en-US" dirty="0" smtClean="0"/>
          </a:p>
          <a:p>
            <a:r>
              <a:rPr lang="en-US" dirty="0" smtClean="0"/>
              <a:t>and label which network they were a part of.</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A704E8E3-E5D8-2442-8E78-A32C648EDAD6}" type="slidenum">
              <a:rPr lang="en-US" smtClean="0"/>
              <a:t>14</a:t>
            </a:fld>
            <a:endParaRPr lang="en-US"/>
          </a:p>
        </p:txBody>
      </p:sp>
    </p:spTree>
    <p:extLst>
      <p:ext uri="{BB962C8B-B14F-4D97-AF65-F5344CB8AC3E}">
        <p14:creationId xmlns:p14="http://schemas.microsoft.com/office/powerpoint/2010/main" val="16895389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let’s discuss the role of the CON, itself, in the brain.</a:t>
            </a:r>
          </a:p>
          <a:p>
            <a:endParaRPr lang="en-US" dirty="0" smtClean="0"/>
          </a:p>
          <a:p>
            <a:r>
              <a:rPr lang="en-US" dirty="0" smtClean="0"/>
              <a:t>Read</a:t>
            </a:r>
            <a:r>
              <a:rPr lang="en-US" baseline="0" dirty="0" smtClean="0"/>
              <a:t> slide</a:t>
            </a:r>
          </a:p>
          <a:p>
            <a:endParaRPr lang="en-US" baseline="0" dirty="0" smtClean="0"/>
          </a:p>
          <a:p>
            <a:r>
              <a:rPr lang="en-US" baseline="0" dirty="0" smtClean="0"/>
              <a:t>What does this mean? Well…the literature seems to posit the CON as having this role of a “switchboard” in the brain. </a:t>
            </a:r>
          </a:p>
          <a:p>
            <a:endParaRPr lang="en-US" baseline="0" dirty="0" smtClean="0"/>
          </a:p>
          <a:p>
            <a:r>
              <a:rPr lang="en-US" baseline="0" dirty="0" smtClean="0"/>
              <a:t>When attention is required for external tasks that are demanding in nature, such as abstract thinking about </a:t>
            </a:r>
            <a:r>
              <a:rPr lang="en-US" baseline="0" dirty="0" err="1" smtClean="0"/>
              <a:t>visuospatial</a:t>
            </a:r>
            <a:r>
              <a:rPr lang="en-US" baseline="0" dirty="0" smtClean="0"/>
              <a:t> patterns…. </a:t>
            </a:r>
          </a:p>
          <a:p>
            <a:endParaRPr lang="en-US" baseline="0" dirty="0" smtClean="0"/>
          </a:p>
          <a:p>
            <a:r>
              <a:rPr lang="en-US" baseline="0" dirty="0" smtClean="0"/>
              <a:t> the CON not only recruits the proper networks (most likely to be the dorsal attention network), but also deactivates non-necessary networks…</a:t>
            </a:r>
          </a:p>
          <a:p>
            <a:endParaRPr lang="en-US" baseline="0" dirty="0" smtClean="0"/>
          </a:p>
          <a:p>
            <a:r>
              <a:rPr lang="en-US" baseline="0" dirty="0" smtClean="0"/>
              <a:t>Such as the aptly named “task-negative network”. Also known as the Default Mode Network. </a:t>
            </a:r>
          </a:p>
          <a:p>
            <a:endParaRPr lang="en-US" baseline="0" dirty="0" smtClean="0"/>
          </a:p>
          <a:p>
            <a:r>
              <a:rPr lang="en-US" baseline="0" dirty="0" smtClean="0"/>
              <a:t>In fact…</a:t>
            </a:r>
          </a:p>
        </p:txBody>
      </p:sp>
      <p:sp>
        <p:nvSpPr>
          <p:cNvPr id="4" name="Slide Number Placeholder 3"/>
          <p:cNvSpPr>
            <a:spLocks noGrp="1"/>
          </p:cNvSpPr>
          <p:nvPr>
            <p:ph type="sldNum" sz="quarter" idx="10"/>
          </p:nvPr>
        </p:nvSpPr>
        <p:spPr/>
        <p:txBody>
          <a:bodyPr/>
          <a:lstStyle/>
          <a:p>
            <a:fld id="{A704E8E3-E5D8-2442-8E78-A32C648EDAD6}" type="slidenum">
              <a:rPr lang="en-US" smtClean="0"/>
              <a:t>15</a:t>
            </a:fld>
            <a:endParaRPr lang="en-US"/>
          </a:p>
        </p:txBody>
      </p:sp>
    </p:spTree>
    <p:extLst>
      <p:ext uri="{BB962C8B-B14F-4D97-AF65-F5344CB8AC3E}">
        <p14:creationId xmlns:p14="http://schemas.microsoft.com/office/powerpoint/2010/main" val="34403978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first bullet point.</a:t>
            </a:r>
          </a:p>
          <a:p>
            <a:endParaRPr lang="en-US" dirty="0" smtClean="0"/>
          </a:p>
          <a:p>
            <a:r>
              <a:rPr lang="en-US" dirty="0" smtClean="0"/>
              <a:t>So… perhaps subjects who have robust anatomical connectivity between CON and DMN are more efficient at regulating the DMN in accordance with their goals</a:t>
            </a:r>
            <a:r>
              <a:rPr lang="en-US" baseline="0" dirty="0" smtClean="0"/>
              <a:t> and, in turn, more capable in regards to complex cognitive tasks</a:t>
            </a:r>
            <a:endParaRPr lang="en-US" dirty="0"/>
          </a:p>
        </p:txBody>
      </p:sp>
      <p:sp>
        <p:nvSpPr>
          <p:cNvPr id="4" name="Slide Number Placeholder 3"/>
          <p:cNvSpPr>
            <a:spLocks noGrp="1"/>
          </p:cNvSpPr>
          <p:nvPr>
            <p:ph type="sldNum" sz="quarter" idx="10"/>
          </p:nvPr>
        </p:nvSpPr>
        <p:spPr/>
        <p:txBody>
          <a:bodyPr/>
          <a:lstStyle/>
          <a:p>
            <a:fld id="{A704E8E3-E5D8-2442-8E78-A32C648EDAD6}" type="slidenum">
              <a:rPr lang="en-US" smtClean="0"/>
              <a:t>16</a:t>
            </a:fld>
            <a:endParaRPr lang="en-US"/>
          </a:p>
        </p:txBody>
      </p:sp>
    </p:spTree>
    <p:extLst>
      <p:ext uri="{BB962C8B-B14F-4D97-AF65-F5344CB8AC3E}">
        <p14:creationId xmlns:p14="http://schemas.microsoft.com/office/powerpoint/2010/main" val="34403978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04E8E3-E5D8-2442-8E78-A32C648EDAD6}" type="slidenum">
              <a:rPr lang="en-US" smtClean="0"/>
              <a:t>17</a:t>
            </a:fld>
            <a:endParaRPr lang="en-US"/>
          </a:p>
        </p:txBody>
      </p:sp>
    </p:spTree>
    <p:extLst>
      <p:ext uri="{BB962C8B-B14F-4D97-AF65-F5344CB8AC3E}">
        <p14:creationId xmlns:p14="http://schemas.microsoft.com/office/powerpoint/2010/main" val="28502064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 Meeting Notes (11/12/14 11:18) -----</a:t>
            </a:r>
          </a:p>
          <a:p>
            <a:r>
              <a:rPr lang="en-US"/>
              <a:t>dorsal ACC for intelligence.</a:t>
            </a:r>
          </a:p>
          <a:p>
            <a:endParaRPr lang="en-US"/>
          </a:p>
          <a:p>
            <a:r>
              <a:rPr lang="en-US"/>
              <a:t>performed on data from 60 subjects but released upwards of 500 subejcts. want to replicate in independent sample.</a:t>
            </a:r>
          </a:p>
        </p:txBody>
      </p:sp>
      <p:sp>
        <p:nvSpPr>
          <p:cNvPr id="4" name="Slide Number Placeholder 3"/>
          <p:cNvSpPr>
            <a:spLocks noGrp="1"/>
          </p:cNvSpPr>
          <p:nvPr>
            <p:ph type="sldNum" sz="quarter" idx="10"/>
          </p:nvPr>
        </p:nvSpPr>
        <p:spPr/>
        <p:txBody>
          <a:bodyPr/>
          <a:lstStyle/>
          <a:p>
            <a:fld id="{A704E8E3-E5D8-2442-8E78-A32C648EDAD6}" type="slidenum">
              <a:rPr lang="en-US" smtClean="0"/>
              <a:t>18</a:t>
            </a:fld>
            <a:endParaRPr lang="en-US"/>
          </a:p>
        </p:txBody>
      </p:sp>
    </p:spTree>
    <p:extLst>
      <p:ext uri="{BB962C8B-B14F-4D97-AF65-F5344CB8AC3E}">
        <p14:creationId xmlns:p14="http://schemas.microsoft.com/office/powerpoint/2010/main" val="34403978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04E8E3-E5D8-2442-8E78-A32C648EDAD6}" type="slidenum">
              <a:rPr lang="en-US" smtClean="0"/>
              <a:t>19</a:t>
            </a:fld>
            <a:endParaRPr lang="en-US"/>
          </a:p>
        </p:txBody>
      </p:sp>
    </p:spTree>
    <p:extLst>
      <p:ext uri="{BB962C8B-B14F-4D97-AF65-F5344CB8AC3E}">
        <p14:creationId xmlns:p14="http://schemas.microsoft.com/office/powerpoint/2010/main" val="16895389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Effect remains for a spearman correlation</a:t>
            </a:r>
          </a:p>
          <a:p>
            <a:r>
              <a:rPr lang="en-US" dirty="0" smtClean="0"/>
              <a:t>----- Meeting Notes (11/12/14 11:18) -----</a:t>
            </a:r>
          </a:p>
          <a:p>
            <a:r>
              <a:rPr lang="en-US" dirty="0" smtClean="0"/>
              <a:t>photoshop the nodes to be color matched</a:t>
            </a:r>
          </a:p>
          <a:p>
            <a:endParaRPr lang="en-US" dirty="0" smtClean="0"/>
          </a:p>
          <a:p>
            <a:r>
              <a:rPr lang="en-US" dirty="0" smtClean="0"/>
              <a:t>find and label actual regions that were most common</a:t>
            </a:r>
          </a:p>
          <a:p>
            <a:endParaRPr lang="en-US" dirty="0" smtClean="0"/>
          </a:p>
          <a:p>
            <a:r>
              <a:rPr lang="en-US" dirty="0" smtClean="0"/>
              <a:t>and label which network they were a part of.</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A704E8E3-E5D8-2442-8E78-A32C648EDAD6}" type="slidenum">
              <a:rPr lang="en-US" smtClean="0"/>
              <a:t>20</a:t>
            </a:fld>
            <a:endParaRPr lang="en-US"/>
          </a:p>
        </p:txBody>
      </p:sp>
    </p:spTree>
    <p:extLst>
      <p:ext uri="{BB962C8B-B14F-4D97-AF65-F5344CB8AC3E}">
        <p14:creationId xmlns:p14="http://schemas.microsoft.com/office/powerpoint/2010/main" val="16895389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Effect remains for a spearman correlation</a:t>
            </a:r>
          </a:p>
          <a:p>
            <a:r>
              <a:rPr lang="en-US" dirty="0" smtClean="0"/>
              <a:t>----- Meeting Notes (11/12/14 11:18) -----</a:t>
            </a:r>
          </a:p>
          <a:p>
            <a:r>
              <a:rPr lang="en-US" dirty="0" smtClean="0"/>
              <a:t>photoshop the nodes to be color matched</a:t>
            </a:r>
          </a:p>
          <a:p>
            <a:endParaRPr lang="en-US" dirty="0" smtClean="0"/>
          </a:p>
          <a:p>
            <a:r>
              <a:rPr lang="en-US" dirty="0" smtClean="0"/>
              <a:t>find and label actual regions that were most common</a:t>
            </a:r>
          </a:p>
          <a:p>
            <a:endParaRPr lang="en-US" dirty="0" smtClean="0"/>
          </a:p>
          <a:p>
            <a:r>
              <a:rPr lang="en-US" dirty="0" smtClean="0"/>
              <a:t>and label which network they were a part of.</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A704E8E3-E5D8-2442-8E78-A32C648EDAD6}" type="slidenum">
              <a:rPr lang="en-US" smtClean="0"/>
              <a:t>21</a:t>
            </a:fld>
            <a:endParaRPr lang="en-US"/>
          </a:p>
        </p:txBody>
      </p:sp>
    </p:spTree>
    <p:extLst>
      <p:ext uri="{BB962C8B-B14F-4D97-AF65-F5344CB8AC3E}">
        <p14:creationId xmlns:p14="http://schemas.microsoft.com/office/powerpoint/2010/main" val="16895389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A704E8E3-E5D8-2442-8E78-A32C648EDAD6}" type="slidenum">
              <a:rPr lang="en-US" smtClean="0"/>
              <a:t>22</a:t>
            </a:fld>
            <a:endParaRPr lang="en-US"/>
          </a:p>
        </p:txBody>
      </p:sp>
    </p:spTree>
    <p:extLst>
      <p:ext uri="{BB962C8B-B14F-4D97-AF65-F5344CB8AC3E}">
        <p14:creationId xmlns:p14="http://schemas.microsoft.com/office/powerpoint/2010/main" val="16895389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A704E8E3-E5D8-2442-8E78-A32C648EDAD6}" type="slidenum">
              <a:rPr lang="en-US" smtClean="0"/>
              <a:t>23</a:t>
            </a:fld>
            <a:endParaRPr lang="en-US"/>
          </a:p>
        </p:txBody>
      </p:sp>
    </p:spTree>
    <p:extLst>
      <p:ext uri="{BB962C8B-B14F-4D97-AF65-F5344CB8AC3E}">
        <p14:creationId xmlns:p14="http://schemas.microsoft.com/office/powerpoint/2010/main" val="16895389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04E8E3-E5D8-2442-8E78-A32C648EDAD6}" type="slidenum">
              <a:rPr lang="en-US" smtClean="0"/>
              <a:t>24</a:t>
            </a:fld>
            <a:endParaRPr lang="en-US"/>
          </a:p>
        </p:txBody>
      </p:sp>
    </p:spTree>
    <p:extLst>
      <p:ext uri="{BB962C8B-B14F-4D97-AF65-F5344CB8AC3E}">
        <p14:creationId xmlns:p14="http://schemas.microsoft.com/office/powerpoint/2010/main" val="19982938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That’s a high </a:t>
            </a:r>
            <a:r>
              <a:rPr lang="en-US" dirty="0" err="1" smtClean="0"/>
              <a:t>r-value</a:t>
            </a:r>
            <a:r>
              <a:rPr lang="en-US" dirty="0" smtClean="0"/>
              <a:t> of .52</a:t>
            </a:r>
            <a:endParaRPr lang="en-US" dirty="0"/>
          </a:p>
        </p:txBody>
      </p:sp>
      <p:sp>
        <p:nvSpPr>
          <p:cNvPr id="4" name="Slide Number Placeholder 3"/>
          <p:cNvSpPr>
            <a:spLocks noGrp="1"/>
          </p:cNvSpPr>
          <p:nvPr>
            <p:ph type="sldNum" sz="quarter" idx="10"/>
          </p:nvPr>
        </p:nvSpPr>
        <p:spPr/>
        <p:txBody>
          <a:bodyPr/>
          <a:lstStyle/>
          <a:p>
            <a:fld id="{A704E8E3-E5D8-2442-8E78-A32C648EDAD6}" type="slidenum">
              <a:rPr lang="en-US" smtClean="0"/>
              <a:t>25</a:t>
            </a:fld>
            <a:endParaRPr lang="en-US"/>
          </a:p>
        </p:txBody>
      </p:sp>
    </p:spTree>
    <p:extLst>
      <p:ext uri="{BB962C8B-B14F-4D97-AF65-F5344CB8AC3E}">
        <p14:creationId xmlns:p14="http://schemas.microsoft.com/office/powerpoint/2010/main" val="30300783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seemed fitting</a:t>
            </a:r>
            <a:r>
              <a:rPr lang="en-US" baseline="0" dirty="0" smtClean="0"/>
              <a:t> that</a:t>
            </a:r>
            <a:r>
              <a:rPr lang="en-US" dirty="0" smtClean="0"/>
              <a:t> to predict</a:t>
            </a:r>
            <a:r>
              <a:rPr lang="en-US" baseline="0" dirty="0" smtClean="0"/>
              <a:t> something as domain-invariant as IQ, we need to use not just the connection between two nodes, but instead look at the connectivity within and across networks.</a:t>
            </a:r>
          </a:p>
          <a:p>
            <a:endParaRPr lang="en-US" baseline="0" dirty="0" smtClean="0"/>
          </a:p>
          <a:p>
            <a:r>
              <a:rPr lang="en-US" baseline="0" dirty="0" smtClean="0"/>
              <a:t>This approach involved looking at the structural connectivity between 264 distinct nodes based on a meta-analysis conducted by the Petersen lab and his team at Washington University.</a:t>
            </a:r>
          </a:p>
          <a:p>
            <a:endParaRPr lang="en-US" baseline="0" dirty="0" smtClean="0"/>
          </a:p>
          <a:p>
            <a:r>
              <a:rPr lang="en-US" baseline="0" dirty="0" smtClean="0"/>
              <a:t>They have classified critical nodes in the brain [ “hubs” ] into a distinct set of networks based on their task-based functional connectivity properties.</a:t>
            </a:r>
          </a:p>
          <a:p>
            <a:endParaRPr lang="en-US" baseline="0" dirty="0" smtClean="0"/>
          </a:p>
          <a:p>
            <a:r>
              <a:rPr lang="en-US" baseline="0" dirty="0" smtClean="0"/>
              <a:t>We posited that the structural connectivity within these networks could represent the ease with which the composite nodes could be recruited for their respective cognitive tasks.</a:t>
            </a:r>
          </a:p>
          <a:p>
            <a:endParaRPr lang="en-US" baseline="0" dirty="0" smtClean="0"/>
          </a:p>
          <a:p>
            <a:r>
              <a:rPr lang="en-US" baseline="0" dirty="0" smtClean="0"/>
              <a:t>Our initial hypotheses were that structural connectivity within networks responsible for executive cognitive control such as the </a:t>
            </a:r>
            <a:r>
              <a:rPr lang="en-US" baseline="0" dirty="0" err="1" smtClean="0"/>
              <a:t>Cingulo</a:t>
            </a:r>
            <a:r>
              <a:rPr lang="en-US" baseline="0" dirty="0" smtClean="0"/>
              <a:t> </a:t>
            </a:r>
            <a:r>
              <a:rPr lang="en-US" baseline="0" dirty="0" err="1" smtClean="0"/>
              <a:t>Opercular</a:t>
            </a:r>
            <a:r>
              <a:rPr lang="en-US" baseline="0" dirty="0" smtClean="0"/>
              <a:t> Network (shown here in purple) and the </a:t>
            </a:r>
            <a:r>
              <a:rPr lang="en-US" baseline="0" dirty="0" err="1" smtClean="0"/>
              <a:t>Fronto</a:t>
            </a:r>
            <a:r>
              <a:rPr lang="en-US" baseline="0" dirty="0" smtClean="0"/>
              <a:t> Parietal Task Control Network (shown here in Yellow) would play a significant role in accounting for a behavioral measure like Fluid Intelligence.</a:t>
            </a:r>
          </a:p>
        </p:txBody>
      </p:sp>
      <p:sp>
        <p:nvSpPr>
          <p:cNvPr id="4" name="Slide Number Placeholder 3"/>
          <p:cNvSpPr>
            <a:spLocks noGrp="1"/>
          </p:cNvSpPr>
          <p:nvPr>
            <p:ph type="sldNum" sz="quarter" idx="10"/>
          </p:nvPr>
        </p:nvSpPr>
        <p:spPr/>
        <p:txBody>
          <a:bodyPr/>
          <a:lstStyle/>
          <a:p>
            <a:fld id="{A704E8E3-E5D8-2442-8E78-A32C648EDAD6}" type="slidenum">
              <a:rPr lang="en-US" smtClean="0"/>
              <a:t>26</a:t>
            </a:fld>
            <a:endParaRPr lang="en-US"/>
          </a:p>
        </p:txBody>
      </p:sp>
    </p:spTree>
    <p:extLst>
      <p:ext uri="{BB962C8B-B14F-4D97-AF65-F5344CB8AC3E}">
        <p14:creationId xmlns:p14="http://schemas.microsoft.com/office/powerpoint/2010/main" val="39968949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That’s a high </a:t>
            </a:r>
            <a:r>
              <a:rPr lang="en-US" dirty="0" err="1" smtClean="0"/>
              <a:t>r-value</a:t>
            </a:r>
            <a:r>
              <a:rPr lang="en-US" dirty="0" smtClean="0"/>
              <a:t> of .52</a:t>
            </a:r>
            <a:endParaRPr lang="en-US" dirty="0"/>
          </a:p>
        </p:txBody>
      </p:sp>
      <p:sp>
        <p:nvSpPr>
          <p:cNvPr id="4" name="Slide Number Placeholder 3"/>
          <p:cNvSpPr>
            <a:spLocks noGrp="1"/>
          </p:cNvSpPr>
          <p:nvPr>
            <p:ph type="sldNum" sz="quarter" idx="10"/>
          </p:nvPr>
        </p:nvSpPr>
        <p:spPr/>
        <p:txBody>
          <a:bodyPr/>
          <a:lstStyle/>
          <a:p>
            <a:fld id="{A704E8E3-E5D8-2442-8E78-A32C648EDAD6}" type="slidenum">
              <a:rPr lang="en-US" smtClean="0"/>
              <a:t>29</a:t>
            </a:fld>
            <a:endParaRPr lang="en-US"/>
          </a:p>
        </p:txBody>
      </p:sp>
    </p:spTree>
    <p:extLst>
      <p:ext uri="{BB962C8B-B14F-4D97-AF65-F5344CB8AC3E}">
        <p14:creationId xmlns:p14="http://schemas.microsoft.com/office/powerpoint/2010/main" val="30300783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 Meeting Notes (11/12/14 11:18) -----</a:t>
            </a:r>
          </a:p>
          <a:p>
            <a:r>
              <a:rPr lang="en-US"/>
              <a:t>DELETE</a:t>
            </a:r>
          </a:p>
        </p:txBody>
      </p:sp>
      <p:sp>
        <p:nvSpPr>
          <p:cNvPr id="4" name="Slide Number Placeholder 3"/>
          <p:cNvSpPr>
            <a:spLocks noGrp="1"/>
          </p:cNvSpPr>
          <p:nvPr>
            <p:ph type="sldNum" sz="quarter" idx="10"/>
          </p:nvPr>
        </p:nvSpPr>
        <p:spPr/>
        <p:txBody>
          <a:bodyPr/>
          <a:lstStyle/>
          <a:p>
            <a:fld id="{A704E8E3-E5D8-2442-8E78-A32C648EDAD6}" type="slidenum">
              <a:rPr lang="en-US" smtClean="0"/>
              <a:t>30</a:t>
            </a:fld>
            <a:endParaRPr lang="en-US"/>
          </a:p>
        </p:txBody>
      </p:sp>
    </p:spTree>
    <p:extLst>
      <p:ext uri="{BB962C8B-B14F-4D97-AF65-F5344CB8AC3E}">
        <p14:creationId xmlns:p14="http://schemas.microsoft.com/office/powerpoint/2010/main" val="28390575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Effect remains for a spearman correlation</a:t>
            </a:r>
          </a:p>
          <a:p>
            <a:r>
              <a:rPr lang="en-US" dirty="0" smtClean="0"/>
              <a:t>----- Meeting Notes (11/12/14 11:18) -----</a:t>
            </a:r>
          </a:p>
          <a:p>
            <a:r>
              <a:rPr lang="en-US" dirty="0" smtClean="0"/>
              <a:t>look at other measures such as genetics.</a:t>
            </a:r>
          </a:p>
          <a:p>
            <a:endParaRPr lang="en-US" dirty="0" smtClean="0"/>
          </a:p>
          <a:p>
            <a:r>
              <a:rPr lang="en-US" dirty="0" smtClean="0"/>
              <a:t>put measured on X-Axis</a:t>
            </a:r>
          </a:p>
          <a:p>
            <a:endParaRPr lang="en-US" dirty="0" smtClean="0"/>
          </a:p>
          <a:p>
            <a:r>
              <a:rPr lang="en-US" dirty="0" smtClean="0"/>
              <a:t>mention z-score</a:t>
            </a:r>
          </a:p>
          <a:p>
            <a:endParaRPr lang="en-US" dirty="0"/>
          </a:p>
        </p:txBody>
      </p:sp>
      <p:sp>
        <p:nvSpPr>
          <p:cNvPr id="4" name="Slide Number Placeholder 3"/>
          <p:cNvSpPr>
            <a:spLocks noGrp="1"/>
          </p:cNvSpPr>
          <p:nvPr>
            <p:ph type="sldNum" sz="quarter" idx="10"/>
          </p:nvPr>
        </p:nvSpPr>
        <p:spPr/>
        <p:txBody>
          <a:bodyPr/>
          <a:lstStyle/>
          <a:p>
            <a:fld id="{A704E8E3-E5D8-2442-8E78-A32C648EDAD6}" type="slidenum">
              <a:rPr lang="en-US" smtClean="0"/>
              <a:t>31</a:t>
            </a:fld>
            <a:endParaRPr lang="en-US"/>
          </a:p>
        </p:txBody>
      </p:sp>
    </p:spTree>
    <p:extLst>
      <p:ext uri="{BB962C8B-B14F-4D97-AF65-F5344CB8AC3E}">
        <p14:creationId xmlns:p14="http://schemas.microsoft.com/office/powerpoint/2010/main" val="19130940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 Meeting Notes (11/12/14 11:18) -----</a:t>
            </a:r>
          </a:p>
          <a:p>
            <a:r>
              <a:rPr lang="en-US"/>
              <a:t>dorsal ACC for intelligence.</a:t>
            </a:r>
          </a:p>
          <a:p>
            <a:endParaRPr lang="en-US"/>
          </a:p>
          <a:p>
            <a:r>
              <a:rPr lang="en-US"/>
              <a:t>performed on data from 60 subjects but released upwards of 500 subejcts. want to replicate in independent sample.</a:t>
            </a:r>
          </a:p>
        </p:txBody>
      </p:sp>
      <p:sp>
        <p:nvSpPr>
          <p:cNvPr id="4" name="Slide Number Placeholder 3"/>
          <p:cNvSpPr>
            <a:spLocks noGrp="1"/>
          </p:cNvSpPr>
          <p:nvPr>
            <p:ph type="sldNum" sz="quarter" idx="10"/>
          </p:nvPr>
        </p:nvSpPr>
        <p:spPr/>
        <p:txBody>
          <a:bodyPr/>
          <a:lstStyle/>
          <a:p>
            <a:fld id="{A704E8E3-E5D8-2442-8E78-A32C648EDAD6}" type="slidenum">
              <a:rPr lang="en-US" smtClean="0"/>
              <a:t>32</a:t>
            </a:fld>
            <a:endParaRPr lang="en-US"/>
          </a:p>
        </p:txBody>
      </p:sp>
    </p:spTree>
    <p:extLst>
      <p:ext uri="{BB962C8B-B14F-4D97-AF65-F5344CB8AC3E}">
        <p14:creationId xmlns:p14="http://schemas.microsoft.com/office/powerpoint/2010/main" val="34403978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 Meeting Notes (11/12/14 11:18) -----</a:t>
            </a:r>
          </a:p>
          <a:p>
            <a:r>
              <a:rPr lang="en-US" dirty="0"/>
              <a:t>create a new figure that uses less nodes.</a:t>
            </a:r>
          </a:p>
          <a:p>
            <a:endParaRPr lang="en-US" dirty="0"/>
          </a:p>
          <a:p>
            <a:r>
              <a:rPr lang="en-US" dirty="0" err="1"/>
              <a:t>creat</a:t>
            </a:r>
            <a:r>
              <a:rPr lang="en-US" dirty="0"/>
              <a:t> a slide </a:t>
            </a:r>
            <a:endParaRPr lang="en-US" dirty="0" smtClean="0"/>
          </a:p>
          <a:p>
            <a:endParaRPr lang="en-US" dirty="0" smtClean="0"/>
          </a:p>
          <a:p>
            <a:pPr lvl="1">
              <a:buFont typeface="Arial"/>
              <a:buChar char="•"/>
            </a:pPr>
            <a:r>
              <a:rPr lang="en-US" dirty="0" smtClean="0"/>
              <a:t>Number of features: </a:t>
            </a:r>
          </a:p>
          <a:p>
            <a:pPr lvl="2">
              <a:buFont typeface="Arial"/>
              <a:buChar char="•"/>
            </a:pPr>
            <a:r>
              <a:rPr lang="en-US" dirty="0" smtClean="0"/>
              <a:t>Number of Nodes * Number of Nodes -1 </a:t>
            </a:r>
          </a:p>
          <a:p>
            <a:endParaRPr lang="en-US" dirty="0"/>
          </a:p>
        </p:txBody>
      </p:sp>
      <p:sp>
        <p:nvSpPr>
          <p:cNvPr id="4" name="Slide Number Placeholder 3"/>
          <p:cNvSpPr>
            <a:spLocks noGrp="1"/>
          </p:cNvSpPr>
          <p:nvPr>
            <p:ph type="sldNum" sz="quarter" idx="10"/>
          </p:nvPr>
        </p:nvSpPr>
        <p:spPr/>
        <p:txBody>
          <a:bodyPr/>
          <a:lstStyle/>
          <a:p>
            <a:fld id="{A704E8E3-E5D8-2442-8E78-A32C648EDAD6}" type="slidenum">
              <a:rPr lang="en-US" smtClean="0"/>
              <a:t>33</a:t>
            </a:fld>
            <a:endParaRPr lang="en-US"/>
          </a:p>
        </p:txBody>
      </p:sp>
    </p:spTree>
    <p:extLst>
      <p:ext uri="{BB962C8B-B14F-4D97-AF65-F5344CB8AC3E}">
        <p14:creationId xmlns:p14="http://schemas.microsoft.com/office/powerpoint/2010/main" val="12892016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 DTI data –click-</a:t>
            </a:r>
          </a:p>
          <a:p>
            <a:r>
              <a:rPr lang="en-US" dirty="0" smtClean="0"/>
              <a:t>From the human</a:t>
            </a:r>
            <a:r>
              <a:rPr lang="en-US" baseline="0" dirty="0" smtClean="0"/>
              <a:t> </a:t>
            </a:r>
            <a:r>
              <a:rPr lang="en-US" baseline="0" dirty="0" err="1" smtClean="0"/>
              <a:t>connectom</a:t>
            </a:r>
            <a:r>
              <a:rPr lang="en-US" baseline="0" dirty="0" smtClean="0"/>
              <a:t> project –click-</a:t>
            </a:r>
          </a:p>
          <a:p>
            <a:r>
              <a:rPr lang="en-US" baseline="0" dirty="0" smtClean="0"/>
              <a:t>To recreate structural equivalents of functionally defined networks –click-</a:t>
            </a:r>
          </a:p>
          <a:p>
            <a:r>
              <a:rPr lang="en-US" baseline="0" dirty="0" smtClean="0"/>
              <a:t>To predict individual differences in cognitive function (particularly fluid intelligence)</a:t>
            </a:r>
            <a:endParaRPr lang="en-US" dirty="0"/>
          </a:p>
        </p:txBody>
      </p:sp>
      <p:sp>
        <p:nvSpPr>
          <p:cNvPr id="4" name="Slide Number Placeholder 3"/>
          <p:cNvSpPr>
            <a:spLocks noGrp="1"/>
          </p:cNvSpPr>
          <p:nvPr>
            <p:ph type="sldNum" sz="quarter" idx="10"/>
          </p:nvPr>
        </p:nvSpPr>
        <p:spPr/>
        <p:txBody>
          <a:bodyPr/>
          <a:lstStyle/>
          <a:p>
            <a:fld id="{A704E8E3-E5D8-2442-8E78-A32C648EDAD6}" type="slidenum">
              <a:rPr lang="en-US" smtClean="0"/>
              <a:t>35</a:t>
            </a:fld>
            <a:endParaRPr lang="en-US"/>
          </a:p>
        </p:txBody>
      </p:sp>
    </p:spTree>
    <p:extLst>
      <p:ext uri="{BB962C8B-B14F-4D97-AF65-F5344CB8AC3E}">
        <p14:creationId xmlns:p14="http://schemas.microsoft.com/office/powerpoint/2010/main" val="19162081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Perhaps, to predict</a:t>
            </a:r>
            <a:r>
              <a:rPr lang="en-US" baseline="0" dirty="0" smtClean="0"/>
              <a:t> something as domain-invariant as IQ, we need to use not just 1 connection, but look at the connectivity within networks.</a:t>
            </a:r>
          </a:p>
          <a:p>
            <a:r>
              <a:rPr lang="en-US" baseline="0" dirty="0" smtClean="0"/>
              <a:t>----- Meeting Notes (11/12/14 11:18) -----</a:t>
            </a:r>
          </a:p>
          <a:p>
            <a:r>
              <a:rPr lang="en-US" baseline="0" dirty="0" smtClean="0"/>
              <a:t>add petersen citation to this slide</a:t>
            </a:r>
          </a:p>
          <a:p>
            <a:endParaRPr lang="en-US" baseline="0" dirty="0" smtClean="0"/>
          </a:p>
          <a:p>
            <a:r>
              <a:rPr lang="en-US" baseline="0" dirty="0" smtClean="0"/>
              <a:t>make sure Power and Cole are on there.</a:t>
            </a:r>
          </a:p>
          <a:p>
            <a:endParaRPr lang="en-US" baseline="0" dirty="0" smtClean="0"/>
          </a:p>
          <a:p>
            <a:r>
              <a:rPr lang="en-US" baseline="0" dirty="0" smtClean="0"/>
              <a:t>our approach involved looking at the connectivity between 264 distinct nodes based on work from the Petersen lab and his team at Washington University who have functionally classified these nodes into a distinct set of networks based on their functional connectivity properties as assesed by a meta analysis.</a:t>
            </a:r>
          </a:p>
          <a:p>
            <a:endParaRPr lang="en-US" baseline="0" dirty="0" smtClean="0"/>
          </a:p>
          <a:p>
            <a:r>
              <a:rPr lang="en-US" baseline="0" dirty="0" smtClean="0"/>
              <a:t>of particular interest is the CON. Given the functional imaging findings regarding fluid intelligence and overarching</a:t>
            </a:r>
          </a:p>
          <a:p>
            <a:endParaRPr lang="en-US" baseline="0" dirty="0" smtClean="0"/>
          </a:p>
          <a:p>
            <a:endParaRPr lang="en-US" baseline="0" dirty="0" smtClean="0"/>
          </a:p>
          <a:p>
            <a:r>
              <a:rPr lang="en-US" baseline="0" dirty="0" smtClean="0"/>
              <a:t>of particular interest.. candidates for predicting fluid intelligence are CON, FPTCN, DMN.</a:t>
            </a:r>
            <a:endParaRPr lang="en-US" dirty="0"/>
          </a:p>
        </p:txBody>
      </p:sp>
      <p:sp>
        <p:nvSpPr>
          <p:cNvPr id="4" name="Slide Number Placeholder 3"/>
          <p:cNvSpPr>
            <a:spLocks noGrp="1"/>
          </p:cNvSpPr>
          <p:nvPr>
            <p:ph type="sldNum" sz="quarter" idx="10"/>
          </p:nvPr>
        </p:nvSpPr>
        <p:spPr/>
        <p:txBody>
          <a:bodyPr/>
          <a:lstStyle/>
          <a:p>
            <a:fld id="{A704E8E3-E5D8-2442-8E78-A32C648EDAD6}" type="slidenum">
              <a:rPr lang="en-US" smtClean="0"/>
              <a:t>39</a:t>
            </a:fld>
            <a:endParaRPr lang="en-US"/>
          </a:p>
        </p:txBody>
      </p:sp>
    </p:spTree>
    <p:extLst>
      <p:ext uri="{BB962C8B-B14F-4D97-AF65-F5344CB8AC3E}">
        <p14:creationId xmlns:p14="http://schemas.microsoft.com/office/powerpoint/2010/main" val="39968949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Perhaps, to predict</a:t>
            </a:r>
            <a:r>
              <a:rPr lang="en-US" baseline="0" dirty="0" smtClean="0"/>
              <a:t> something as domain-invariant as IQ, we need to use not just 1 connection, but look at the connectivity within networks.</a:t>
            </a:r>
          </a:p>
          <a:p>
            <a:r>
              <a:rPr lang="en-US" baseline="0" dirty="0" smtClean="0"/>
              <a:t>----- Meeting Notes (11/12/14 11:18) -----</a:t>
            </a:r>
          </a:p>
          <a:p>
            <a:r>
              <a:rPr lang="en-US" baseline="0" dirty="0" smtClean="0"/>
              <a:t>add petersen citation to this slide</a:t>
            </a:r>
          </a:p>
          <a:p>
            <a:endParaRPr lang="en-US" baseline="0" dirty="0" smtClean="0"/>
          </a:p>
          <a:p>
            <a:r>
              <a:rPr lang="en-US" baseline="0" dirty="0" smtClean="0"/>
              <a:t>make sure Power and Cole are on there.</a:t>
            </a:r>
          </a:p>
          <a:p>
            <a:endParaRPr lang="en-US" baseline="0" dirty="0" smtClean="0"/>
          </a:p>
          <a:p>
            <a:r>
              <a:rPr lang="en-US" baseline="0" dirty="0" smtClean="0"/>
              <a:t>our approach involved looking at the connectivity between 264 distinct nodes based on work from the Petersen lab and his team at Washington University who have functionally classified these nodes into a distinct set of networks based on their functional connectivity properties as assesed by a meta analysis.</a:t>
            </a:r>
          </a:p>
          <a:p>
            <a:endParaRPr lang="en-US" baseline="0" dirty="0" smtClean="0"/>
          </a:p>
          <a:p>
            <a:r>
              <a:rPr lang="en-US" baseline="0" dirty="0" smtClean="0"/>
              <a:t>of particular interest is the CON. Given the functional imaging findings regarding fluid intelligence and overarching</a:t>
            </a:r>
          </a:p>
          <a:p>
            <a:endParaRPr lang="en-US" baseline="0" dirty="0" smtClean="0"/>
          </a:p>
          <a:p>
            <a:endParaRPr lang="en-US" baseline="0" dirty="0" smtClean="0"/>
          </a:p>
          <a:p>
            <a:r>
              <a:rPr lang="en-US" baseline="0" dirty="0" smtClean="0"/>
              <a:t>of particular interest.. candidates for predicting fluid intelligence are CON, FPTCN, DMN.</a:t>
            </a:r>
            <a:endParaRPr lang="en-US" dirty="0"/>
          </a:p>
        </p:txBody>
      </p:sp>
      <p:sp>
        <p:nvSpPr>
          <p:cNvPr id="4" name="Slide Number Placeholder 3"/>
          <p:cNvSpPr>
            <a:spLocks noGrp="1"/>
          </p:cNvSpPr>
          <p:nvPr>
            <p:ph type="sldNum" sz="quarter" idx="10"/>
          </p:nvPr>
        </p:nvSpPr>
        <p:spPr/>
        <p:txBody>
          <a:bodyPr/>
          <a:lstStyle/>
          <a:p>
            <a:fld id="{A704E8E3-E5D8-2442-8E78-A32C648EDAD6}" type="slidenum">
              <a:rPr lang="en-US" smtClean="0"/>
              <a:t>40</a:t>
            </a:fld>
            <a:endParaRPr lang="en-US"/>
          </a:p>
        </p:txBody>
      </p:sp>
    </p:spTree>
    <p:extLst>
      <p:ext uri="{BB962C8B-B14F-4D97-AF65-F5344CB8AC3E}">
        <p14:creationId xmlns:p14="http://schemas.microsoft.com/office/powerpoint/2010/main" val="39968949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Perhaps, to predict</a:t>
            </a:r>
            <a:r>
              <a:rPr lang="en-US" baseline="0" dirty="0" smtClean="0"/>
              <a:t> something as domain-invariant as IQ, we need to use not just 1 connection, but look at the connectivity within networks.</a:t>
            </a:r>
          </a:p>
          <a:p>
            <a:r>
              <a:rPr lang="en-US" baseline="0" dirty="0" smtClean="0"/>
              <a:t>----- Meeting Notes (11/12/14 11:18) -----</a:t>
            </a:r>
          </a:p>
          <a:p>
            <a:r>
              <a:rPr lang="en-US" baseline="0" dirty="0" smtClean="0"/>
              <a:t>add petersen citation to this slide</a:t>
            </a:r>
          </a:p>
          <a:p>
            <a:endParaRPr lang="en-US" baseline="0" dirty="0" smtClean="0"/>
          </a:p>
          <a:p>
            <a:r>
              <a:rPr lang="en-US" baseline="0" dirty="0" smtClean="0"/>
              <a:t>make sure Power and Cole are on there.</a:t>
            </a:r>
          </a:p>
          <a:p>
            <a:endParaRPr lang="en-US" baseline="0" dirty="0" smtClean="0"/>
          </a:p>
          <a:p>
            <a:r>
              <a:rPr lang="en-US" baseline="0" dirty="0" smtClean="0"/>
              <a:t>our approach involved looking at the connectivity between 264 distinct nodes based on work from the Petersen lab and his team at Washington University who have functionally classified these nodes into a distinct set of networks based on their functional connectivity properties as assesed by a meta analysis.</a:t>
            </a:r>
          </a:p>
          <a:p>
            <a:endParaRPr lang="en-US" baseline="0" dirty="0" smtClean="0"/>
          </a:p>
          <a:p>
            <a:r>
              <a:rPr lang="en-US" baseline="0" dirty="0" smtClean="0"/>
              <a:t>of particular interest is the CON. Given the functional imaging findings regarding fluid intelligence and overarching</a:t>
            </a:r>
          </a:p>
          <a:p>
            <a:endParaRPr lang="en-US" baseline="0" dirty="0" smtClean="0"/>
          </a:p>
          <a:p>
            <a:endParaRPr lang="en-US" baseline="0" dirty="0" smtClean="0"/>
          </a:p>
          <a:p>
            <a:r>
              <a:rPr lang="en-US" baseline="0" dirty="0" smtClean="0"/>
              <a:t>of particular interest.. candidates for predicting fluid intelligence are CON, FPTCN, DMN.</a:t>
            </a:r>
            <a:endParaRPr lang="en-US" dirty="0"/>
          </a:p>
        </p:txBody>
      </p:sp>
      <p:sp>
        <p:nvSpPr>
          <p:cNvPr id="4" name="Slide Number Placeholder 3"/>
          <p:cNvSpPr>
            <a:spLocks noGrp="1"/>
          </p:cNvSpPr>
          <p:nvPr>
            <p:ph type="sldNum" sz="quarter" idx="10"/>
          </p:nvPr>
        </p:nvSpPr>
        <p:spPr/>
        <p:txBody>
          <a:bodyPr/>
          <a:lstStyle/>
          <a:p>
            <a:fld id="{A704E8E3-E5D8-2442-8E78-A32C648EDAD6}" type="slidenum">
              <a:rPr lang="en-US" smtClean="0"/>
              <a:t>41</a:t>
            </a:fld>
            <a:endParaRPr lang="en-US"/>
          </a:p>
        </p:txBody>
      </p:sp>
    </p:spTree>
    <p:extLst>
      <p:ext uri="{BB962C8B-B14F-4D97-AF65-F5344CB8AC3E}">
        <p14:creationId xmlns:p14="http://schemas.microsoft.com/office/powerpoint/2010/main" val="39968949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Effect remains for a spearman correlation</a:t>
            </a:r>
          </a:p>
          <a:p>
            <a:r>
              <a:rPr lang="en-US" dirty="0" smtClean="0"/>
              <a:t>----- Meeting Notes (11/12/14 11:18) -----</a:t>
            </a:r>
          </a:p>
          <a:p>
            <a:r>
              <a:rPr lang="en-US" dirty="0" smtClean="0"/>
              <a:t>photoshop the nodes to be color matched</a:t>
            </a:r>
          </a:p>
          <a:p>
            <a:endParaRPr lang="en-US" dirty="0" smtClean="0"/>
          </a:p>
          <a:p>
            <a:r>
              <a:rPr lang="en-US" dirty="0" smtClean="0"/>
              <a:t>find and label actual regions that were most common</a:t>
            </a:r>
          </a:p>
          <a:p>
            <a:endParaRPr lang="en-US" dirty="0" smtClean="0"/>
          </a:p>
          <a:p>
            <a:r>
              <a:rPr lang="en-US" dirty="0" smtClean="0"/>
              <a:t>and label which network they were a part of.</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A704E8E3-E5D8-2442-8E78-A32C648EDAD6}" type="slidenum">
              <a:rPr lang="en-US" smtClean="0"/>
              <a:t>42</a:t>
            </a:fld>
            <a:endParaRPr lang="en-US"/>
          </a:p>
        </p:txBody>
      </p:sp>
    </p:spTree>
    <p:extLst>
      <p:ext uri="{BB962C8B-B14F-4D97-AF65-F5344CB8AC3E}">
        <p14:creationId xmlns:p14="http://schemas.microsoft.com/office/powerpoint/2010/main" val="16895389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Effect remains for a spearman correlation</a:t>
            </a:r>
          </a:p>
          <a:p>
            <a:r>
              <a:rPr lang="en-US" dirty="0" smtClean="0"/>
              <a:t>----- Meeting Notes (11/12/14 11:18) -----</a:t>
            </a:r>
          </a:p>
          <a:p>
            <a:r>
              <a:rPr lang="en-US" dirty="0" smtClean="0"/>
              <a:t>photoshop the nodes to be color matched</a:t>
            </a:r>
          </a:p>
          <a:p>
            <a:endParaRPr lang="en-US" dirty="0" smtClean="0"/>
          </a:p>
          <a:p>
            <a:r>
              <a:rPr lang="en-US" dirty="0" smtClean="0"/>
              <a:t>find and label actual regions that were most common</a:t>
            </a:r>
          </a:p>
          <a:p>
            <a:endParaRPr lang="en-US" dirty="0" smtClean="0"/>
          </a:p>
          <a:p>
            <a:r>
              <a:rPr lang="en-US" dirty="0" smtClean="0"/>
              <a:t>and label which network they were a part of.</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A704E8E3-E5D8-2442-8E78-A32C648EDAD6}" type="slidenum">
              <a:rPr lang="en-US" smtClean="0"/>
              <a:t>43</a:t>
            </a:fld>
            <a:endParaRPr lang="en-US"/>
          </a:p>
        </p:txBody>
      </p:sp>
    </p:spTree>
    <p:extLst>
      <p:ext uri="{BB962C8B-B14F-4D97-AF65-F5344CB8AC3E}">
        <p14:creationId xmlns:p14="http://schemas.microsoft.com/office/powerpoint/2010/main" val="16895389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10" name="Picture 9" descr="paperBackingColor.jpg"/>
          <p:cNvPicPr>
            <a:picLocks noChangeAspect="1"/>
          </p:cNvPicPr>
          <p:nvPr/>
        </p:nvPicPr>
        <p:blipFill>
          <a:blip r:embed="rId2"/>
          <a:srcRect l="469" t="13915"/>
          <a:stretch>
            <a:fillRect/>
          </a:stretch>
        </p:blipFill>
        <p:spPr>
          <a:xfrm>
            <a:off x="1613903" y="699248"/>
            <a:ext cx="5916194" cy="3837694"/>
          </a:xfrm>
          <a:prstGeom prst="rect">
            <a:avLst/>
          </a:prstGeom>
          <a:solidFill>
            <a:srgbClr val="FFFFFF">
              <a:shade val="85000"/>
            </a:srgbClr>
          </a:solidFill>
          <a:ln w="22225" cap="sq">
            <a:solidFill>
              <a:srgbClr val="FDFDFD"/>
            </a:solidFill>
            <a:miter lim="800000"/>
          </a:ln>
          <a:effectLst>
            <a:outerShdw blurRad="57150" dist="37500" dir="7560000" sy="98000" kx="80000" ky="63000" algn="tl" rotWithShape="0">
              <a:srgbClr val="000000">
                <a:alpha val="20000"/>
              </a:srgbClr>
            </a:outerShdw>
          </a:effectLst>
          <a:scene3d>
            <a:camera prst="orthographicFront"/>
            <a:lightRig rig="twoPt" dir="t">
              <a:rot lat="0" lon="0" rev="7200000"/>
            </a:lightRig>
          </a:scene3d>
          <a:sp3d prstMaterial="matte">
            <a:bevelT w="22860" h="12700"/>
            <a:contourClr>
              <a:srgbClr val="FFFFFF"/>
            </a:contourClr>
          </a:sp3d>
        </p:spPr>
      </p:pic>
      <p:sp>
        <p:nvSpPr>
          <p:cNvPr id="4" name="Date Placeholder 3"/>
          <p:cNvSpPr>
            <a:spLocks noGrp="1"/>
          </p:cNvSpPr>
          <p:nvPr>
            <p:ph type="dt" sz="half" idx="10"/>
          </p:nvPr>
        </p:nvSpPr>
        <p:spPr/>
        <p:txBody>
          <a:bodyPr/>
          <a:lstStyle/>
          <a:p>
            <a:fld id="{A6BE1EF4-31ED-45C2-AC47-F2718A41336B}" type="datetimeFigureOut">
              <a:rPr lang="en-US" smtClean="0"/>
              <a:t>11/16/14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1EACD6-A525-4B49-8009-7F09B4461B46}" type="slidenum">
              <a:rPr lang="en-US" smtClean="0"/>
              <a:t>‹#›</a:t>
            </a:fld>
            <a:endParaRPr lang="en-US"/>
          </a:p>
        </p:txBody>
      </p:sp>
      <p:sp>
        <p:nvSpPr>
          <p:cNvPr id="2" name="Title 1"/>
          <p:cNvSpPr>
            <a:spLocks noGrp="1"/>
          </p:cNvSpPr>
          <p:nvPr>
            <p:ph type="ctrTitle"/>
          </p:nvPr>
        </p:nvSpPr>
        <p:spPr>
          <a:xfrm>
            <a:off x="1709569" y="1143000"/>
            <a:ext cx="5724862" cy="1846961"/>
          </a:xfrm>
        </p:spPr>
        <p:txBody>
          <a:bodyPr vert="horz" lIns="91440" tIns="45720" rIns="91440" bIns="45720" rtlCol="0" anchor="b" anchorCtr="0">
            <a:noAutofit/>
          </a:bodyPr>
          <a:lstStyle>
            <a:lvl1pPr algn="ctr" defTabSz="914400" rtl="0" eaLnBrk="1" latinLnBrk="0" hangingPunct="1">
              <a:spcBef>
                <a:spcPct val="0"/>
              </a:spcBef>
              <a:buNone/>
              <a:defRPr sz="6000" kern="1200">
                <a:solidFill>
                  <a:schemeClr val="bg2">
                    <a:lumMod val="75000"/>
                  </a:schemeClr>
                </a:solidFill>
                <a:effectLst>
                  <a:outerShdw blurRad="50800" dist="38100" dir="2700000" algn="tl"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709569" y="2994212"/>
            <a:ext cx="5724862" cy="1007200"/>
          </a:xfrm>
        </p:spPr>
        <p:txBody>
          <a:bodyPr vert="horz" lIns="91440" tIns="45720" rIns="91440" bIns="45720" rtlCol="0">
            <a:normAutofit/>
          </a:bodyPr>
          <a:lstStyle>
            <a:lvl1pPr marL="0" indent="0" algn="ctr" defTabSz="914400" rtl="0" eaLnBrk="1" latinLnBrk="0" hangingPunct="1">
              <a:spcBef>
                <a:spcPts val="0"/>
              </a:spcBef>
              <a:buSzPct val="90000"/>
              <a:buFont typeface="Wingdings" pitchFamily="2" charset="2"/>
              <a:buNone/>
              <a:defRPr sz="2000" kern="1200">
                <a:solidFill>
                  <a:schemeClr val="bg2">
                    <a:lumMod val="75000"/>
                  </a:schemeClr>
                </a:solidFill>
                <a:effectLst>
                  <a:outerShdw blurRad="50800" dist="38100" dir="2700000" algn="tl" rotWithShape="0">
                    <a:prstClr val="black">
                      <a:alpha val="40000"/>
                    </a:prstClr>
                  </a:outerShdw>
                </a:effectLst>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A6BE1EF4-31ED-45C2-AC47-F2718A41336B}" type="datetimeFigureOut">
              <a:rPr lang="en-US" smtClean="0"/>
              <a:t>11/16/14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1EACD6-A525-4B49-8009-7F09B4461B4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bg>
      <p:bgRef idx="1003">
        <a:schemeClr val="bg2"/>
      </p:bgRef>
    </p:bg>
    <p:spTree>
      <p:nvGrpSpPr>
        <p:cNvPr id="1" name=""/>
        <p:cNvGrpSpPr/>
        <p:nvPr/>
      </p:nvGrpSpPr>
      <p:grpSpPr>
        <a:xfrm>
          <a:off x="0" y="0"/>
          <a:ext cx="0" cy="0"/>
          <a:chOff x="0" y="0"/>
          <a:chExt cx="0" cy="0"/>
        </a:xfrm>
      </p:grpSpPr>
      <p:pic>
        <p:nvPicPr>
          <p:cNvPr id="12" name="Picture 11" descr="titlePhotoBacking-r.png"/>
          <p:cNvPicPr>
            <a:picLocks noChangeAspect="1"/>
          </p:cNvPicPr>
          <p:nvPr/>
        </p:nvPicPr>
        <p:blipFill>
          <a:blip r:embed="rId2"/>
          <a:srcRect l="17353" t="9412" r="17500" b="32353"/>
          <a:stretch>
            <a:fillRect/>
          </a:stretch>
        </p:blipFill>
        <p:spPr>
          <a:xfrm>
            <a:off x="1586753" y="645459"/>
            <a:ext cx="5957047" cy="3993776"/>
          </a:xfrm>
          <a:prstGeom prst="rect">
            <a:avLst/>
          </a:prstGeom>
        </p:spPr>
      </p:pic>
      <p:sp>
        <p:nvSpPr>
          <p:cNvPr id="4" name="Date Placeholder 3"/>
          <p:cNvSpPr>
            <a:spLocks noGrp="1"/>
          </p:cNvSpPr>
          <p:nvPr>
            <p:ph type="dt" sz="half" idx="10"/>
          </p:nvPr>
        </p:nvSpPr>
        <p:spPr>
          <a:xfrm>
            <a:off x="457200" y="6324600"/>
            <a:ext cx="2133600" cy="273050"/>
          </a:xfrm>
        </p:spPr>
        <p:txBody>
          <a:bodyPr/>
          <a:lstStyle>
            <a:lvl1pPr>
              <a:defRPr sz="1400">
                <a:solidFill>
                  <a:schemeClr val="tx2">
                    <a:lumMod val="75000"/>
                  </a:schemeClr>
                </a:solidFill>
              </a:defRPr>
            </a:lvl1pPr>
          </a:lstStyle>
          <a:p>
            <a:fld id="{A6BE1EF4-31ED-45C2-AC47-F2718A41336B}" type="datetimeFigureOut">
              <a:rPr lang="en-US" smtClean="0"/>
              <a:t>11/16/14</a:t>
            </a:fld>
            <a:endParaRPr lang="en-US"/>
          </a:p>
        </p:txBody>
      </p:sp>
      <p:sp>
        <p:nvSpPr>
          <p:cNvPr id="5" name="Footer Placeholder 4"/>
          <p:cNvSpPr>
            <a:spLocks noGrp="1"/>
          </p:cNvSpPr>
          <p:nvPr>
            <p:ph type="ftr" sz="quarter" idx="11"/>
          </p:nvPr>
        </p:nvSpPr>
        <p:spPr>
          <a:xfrm>
            <a:off x="3124200" y="6324600"/>
            <a:ext cx="2895600" cy="273050"/>
          </a:xfrm>
        </p:spPr>
        <p:txBody>
          <a:bodyPr/>
          <a:lstStyle>
            <a:lvl1pPr>
              <a:defRPr sz="1400">
                <a:solidFill>
                  <a:schemeClr val="tx2">
                    <a:lumMod val="75000"/>
                  </a:schemeClr>
                </a:solidFill>
              </a:defRPr>
            </a:lvl1pPr>
          </a:lstStyle>
          <a:p>
            <a:endParaRPr lang="en-US"/>
          </a:p>
        </p:txBody>
      </p:sp>
      <p:sp>
        <p:nvSpPr>
          <p:cNvPr id="6" name="Slide Number Placeholder 5"/>
          <p:cNvSpPr>
            <a:spLocks noGrp="1"/>
          </p:cNvSpPr>
          <p:nvPr>
            <p:ph type="sldNum" sz="quarter" idx="12"/>
          </p:nvPr>
        </p:nvSpPr>
        <p:spPr>
          <a:xfrm>
            <a:off x="6553200" y="6324600"/>
            <a:ext cx="2133600" cy="273050"/>
          </a:xfrm>
        </p:spPr>
        <p:txBody>
          <a:bodyPr/>
          <a:lstStyle>
            <a:lvl1pPr>
              <a:defRPr sz="1400">
                <a:solidFill>
                  <a:schemeClr val="tx2">
                    <a:lumMod val="75000"/>
                  </a:schemeClr>
                </a:solidFill>
              </a:defRPr>
            </a:lvl1pPr>
          </a:lstStyle>
          <a:p>
            <a:fld id="{B51EACD6-A525-4B49-8009-7F09B4461B46}" type="slidenum">
              <a:rPr lang="en-US" smtClean="0"/>
              <a:t>‹#›</a:t>
            </a:fld>
            <a:endParaRPr lang="en-US"/>
          </a:p>
        </p:txBody>
      </p:sp>
      <p:sp>
        <p:nvSpPr>
          <p:cNvPr id="2" name="Title 1"/>
          <p:cNvSpPr>
            <a:spLocks noGrp="1"/>
          </p:cNvSpPr>
          <p:nvPr>
            <p:ph type="ctrTitle"/>
          </p:nvPr>
        </p:nvSpPr>
        <p:spPr>
          <a:xfrm>
            <a:off x="524435" y="4953000"/>
            <a:ext cx="8095130" cy="857250"/>
          </a:xfrm>
        </p:spPr>
        <p:txBody>
          <a:bodyPr anchor="b" anchorCtr="0">
            <a:noAutofit/>
          </a:bodyPr>
          <a:lstStyle>
            <a:lvl1pPr>
              <a:defRPr sz="5400">
                <a:solidFill>
                  <a:schemeClr val="tx2"/>
                </a:solidFill>
                <a:effectLst>
                  <a:outerShdw blurRad="50800" dist="38100" dir="2700000" algn="tl" rotWithShape="0">
                    <a:prstClr val="black">
                      <a:alpha val="40000"/>
                    </a:prstClr>
                  </a:outerShdw>
                </a:effectLst>
              </a:defRPr>
            </a:lvl1pPr>
          </a:lstStyle>
          <a:p>
            <a:r>
              <a:rPr lang="en-US" smtClean="0"/>
              <a:t>Click to edit Master title style</a:t>
            </a:r>
            <a:endParaRPr/>
          </a:p>
        </p:txBody>
      </p:sp>
      <p:sp>
        <p:nvSpPr>
          <p:cNvPr id="3" name="Subtitle 2"/>
          <p:cNvSpPr>
            <a:spLocks noGrp="1"/>
          </p:cNvSpPr>
          <p:nvPr>
            <p:ph type="subTitle" idx="1"/>
          </p:nvPr>
        </p:nvSpPr>
        <p:spPr>
          <a:xfrm>
            <a:off x="524435" y="5791200"/>
            <a:ext cx="8095130" cy="507200"/>
          </a:xfrm>
        </p:spPr>
        <p:txBody>
          <a:bodyPr>
            <a:normAutofit/>
          </a:bodyPr>
          <a:lstStyle>
            <a:lvl1pPr marL="0" indent="0" algn="ctr">
              <a:spcBef>
                <a:spcPts val="0"/>
              </a:spcBef>
              <a:buNone/>
              <a:defRPr sz="1800">
                <a:solidFill>
                  <a:schemeClr val="tx2"/>
                </a:solidFill>
                <a:effectLst>
                  <a:outerShdw blurRad="50800" dist="38100" dir="2700000" algn="tl" rotWithShape="0">
                    <a:prstClr val="black">
                      <a:alpha val="40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dirty="0"/>
          </a:p>
        </p:txBody>
      </p:sp>
      <p:sp>
        <p:nvSpPr>
          <p:cNvPr id="11" name="Picture Placeholder 10"/>
          <p:cNvSpPr>
            <a:spLocks noGrp="1"/>
          </p:cNvSpPr>
          <p:nvPr>
            <p:ph type="pic" sz="quarter" idx="13"/>
          </p:nvPr>
        </p:nvSpPr>
        <p:spPr>
          <a:xfrm>
            <a:off x="1764792" y="804672"/>
            <a:ext cx="5638800" cy="3657600"/>
          </a:xfrm>
        </p:spPr>
        <p:txBody>
          <a:bodyPr/>
          <a:lstStyle>
            <a:lvl1pPr>
              <a:buNone/>
              <a:defRPr>
                <a:solidFill>
                  <a:schemeClr val="bg2"/>
                </a:solidFill>
              </a:defRPr>
            </a:lvl1pPr>
          </a:lstStyle>
          <a:p>
            <a:r>
              <a:rPr lang="en-US" smtClean="0"/>
              <a:t>Click icon to add picture</a:t>
            </a:r>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90818" y="2514600"/>
            <a:ext cx="8162365" cy="914400"/>
          </a:xfrm>
        </p:spPr>
        <p:txBody>
          <a:bodyPr anchor="b" anchorCtr="0"/>
          <a:lstStyle>
            <a:lvl1pPr algn="ctr">
              <a:defRPr sz="5400" b="0" cap="none" baseline="0">
                <a:solidFill>
                  <a:schemeClr val="tx2"/>
                </a:solidFill>
                <a:effectLst>
                  <a:outerShdw blurRad="50800" dist="38100" dir="2700000" algn="tl" rotWithShape="0">
                    <a:prstClr val="black">
                      <a:alpha val="40000"/>
                    </a:prstClr>
                  </a:outerShdw>
                </a:effectLst>
              </a:defRPr>
            </a:lvl1pPr>
          </a:lstStyle>
          <a:p>
            <a:r>
              <a:rPr lang="en-US" smtClean="0"/>
              <a:t>Click to edit Master title style</a:t>
            </a:r>
            <a:endParaRPr/>
          </a:p>
        </p:txBody>
      </p:sp>
      <p:sp>
        <p:nvSpPr>
          <p:cNvPr id="3" name="Text Placeholder 2"/>
          <p:cNvSpPr>
            <a:spLocks noGrp="1"/>
          </p:cNvSpPr>
          <p:nvPr>
            <p:ph type="body" idx="1"/>
          </p:nvPr>
        </p:nvSpPr>
        <p:spPr>
          <a:xfrm>
            <a:off x="490818" y="3429000"/>
            <a:ext cx="8162365" cy="701000"/>
          </a:xfrm>
        </p:spPr>
        <p:txBody>
          <a:bodyPr anchor="t" anchorCtr="0">
            <a:normAutofit/>
          </a:bodyPr>
          <a:lstStyle>
            <a:lvl1pPr marL="0" indent="0" algn="ctr">
              <a:spcBef>
                <a:spcPts val="0"/>
              </a:spcBef>
              <a:buNone/>
              <a:defRPr sz="1800">
                <a:solidFill>
                  <a:schemeClr val="tx2"/>
                </a:solidFill>
                <a:effectLst>
                  <a:outerShdw blurRad="50800" dist="38100" dir="2700000" algn="tl" rotWithShape="0">
                    <a:prstClr val="black">
                      <a:alpha val="40000"/>
                    </a:prstClr>
                  </a:outerShdw>
                </a:effectLs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vert="horz" lIns="91440" tIns="45720" rIns="91440" bIns="45720" rtlCol="0" anchor="ctr"/>
          <a:lstStyle>
            <a:lvl1pPr marL="0" algn="l" defTabSz="914400" rtl="0" eaLnBrk="1" latinLnBrk="0" hangingPunct="1">
              <a:defRPr sz="1400" kern="1200">
                <a:solidFill>
                  <a:schemeClr val="tx2">
                    <a:lumMod val="75000"/>
                  </a:schemeClr>
                </a:solidFill>
                <a:latin typeface="+mn-lt"/>
                <a:ea typeface="+mn-ea"/>
                <a:cs typeface="+mn-cs"/>
              </a:defRPr>
            </a:lvl1pPr>
          </a:lstStyle>
          <a:p>
            <a:fld id="{A6BE1EF4-31ED-45C2-AC47-F2718A41336B}" type="datetimeFigureOut">
              <a:rPr lang="en-US" smtClean="0"/>
              <a:t>11/16/14</a:t>
            </a:fld>
            <a:endParaRPr lang="en-US"/>
          </a:p>
        </p:txBody>
      </p:sp>
      <p:sp>
        <p:nvSpPr>
          <p:cNvPr id="5" name="Footer Placeholder 4"/>
          <p:cNvSpPr>
            <a:spLocks noGrp="1"/>
          </p:cNvSpPr>
          <p:nvPr>
            <p:ph type="ftr" sz="quarter" idx="11"/>
          </p:nvPr>
        </p:nvSpPr>
        <p:spPr/>
        <p:txBody>
          <a:bodyPr vert="horz" lIns="91440" tIns="45720" rIns="91440" bIns="45720" rtlCol="0" anchor="ctr"/>
          <a:lstStyle>
            <a:lvl1pPr marL="0" algn="ctr" defTabSz="914400" rtl="0" eaLnBrk="1" latinLnBrk="0" hangingPunct="1">
              <a:defRPr sz="1400" kern="1200">
                <a:solidFill>
                  <a:schemeClr val="tx2">
                    <a:lumMod val="75000"/>
                  </a:schemeClr>
                </a:solidFill>
                <a:latin typeface="+mn-lt"/>
                <a:ea typeface="+mn-ea"/>
                <a:cs typeface="+mn-cs"/>
              </a:defRPr>
            </a:lvl1pPr>
          </a:lstStyle>
          <a:p>
            <a:endParaRPr lang="en-US"/>
          </a:p>
        </p:txBody>
      </p:sp>
      <p:sp>
        <p:nvSpPr>
          <p:cNvPr id="6" name="Slide Number Placeholder 5"/>
          <p:cNvSpPr>
            <a:spLocks noGrp="1"/>
          </p:cNvSpPr>
          <p:nvPr>
            <p:ph type="sldNum" sz="quarter" idx="12"/>
          </p:nvPr>
        </p:nvSpPr>
        <p:spPr/>
        <p:txBody>
          <a:bodyPr vert="horz" lIns="91440" tIns="45720" rIns="91440" bIns="45720" rtlCol="0" anchor="ctr"/>
          <a:lstStyle>
            <a:lvl1pPr marL="0" algn="r" defTabSz="914400" rtl="0" eaLnBrk="1" latinLnBrk="0" hangingPunct="1">
              <a:defRPr sz="1400" kern="1200">
                <a:solidFill>
                  <a:schemeClr val="tx2">
                    <a:lumMod val="75000"/>
                  </a:schemeClr>
                </a:solidFill>
                <a:latin typeface="+mn-lt"/>
                <a:ea typeface="+mn-ea"/>
                <a:cs typeface="+mn-cs"/>
              </a:defRPr>
            </a:lvl1pPr>
          </a:lstStyle>
          <a:p>
            <a:fld id="{B51EACD6-A525-4B49-8009-7F09B4461B46}"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23900" y="1586753"/>
            <a:ext cx="3776472" cy="4583860"/>
          </a:xfrm>
        </p:spPr>
        <p:txBody>
          <a:bodyPr>
            <a:normAutofit/>
          </a:bodyPr>
          <a:lstStyle>
            <a:lvl1pPr>
              <a:defRPr sz="2400"/>
            </a:lvl1pPr>
            <a:lvl2pPr>
              <a:defRPr sz="2200"/>
            </a:lvl2pPr>
            <a:lvl3pPr>
              <a:defRPr sz="2000"/>
            </a:lvl3pPr>
            <a:lvl4pPr>
              <a:defRPr sz="1800"/>
            </a:lvl4pPr>
            <a:lvl5pPr>
              <a:defRPr sz="1800"/>
            </a:lvl5pPr>
            <a:lvl6pPr>
              <a:defRPr sz="1800"/>
            </a:lvl6pPr>
            <a:lvl7pPr marL="2290763" indent="-344488">
              <a:defRPr sz="1800"/>
            </a:lvl7pPr>
            <a:lvl8pPr marL="2290763" indent="-344488">
              <a:defRPr sz="1800"/>
            </a:lvl8pPr>
            <a:lvl9pPr marL="2290763" indent="-344488">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Content Placeholder 3"/>
          <p:cNvSpPr>
            <a:spLocks noGrp="1"/>
          </p:cNvSpPr>
          <p:nvPr>
            <p:ph sz="half" idx="2"/>
          </p:nvPr>
        </p:nvSpPr>
        <p:spPr>
          <a:xfrm>
            <a:off x="4648200" y="1586753"/>
            <a:ext cx="3776472" cy="4583860"/>
          </a:xfrm>
        </p:spPr>
        <p:txBody>
          <a:bodyPr>
            <a:normAutofit/>
          </a:bodyPr>
          <a:lstStyle>
            <a:lvl1pPr>
              <a:defRPr sz="2400"/>
            </a:lvl1pPr>
            <a:lvl2pPr>
              <a:defRPr sz="2200"/>
            </a:lvl2pPr>
            <a:lvl3pPr>
              <a:defRPr sz="2000"/>
            </a:lvl3pPr>
            <a:lvl4pPr>
              <a:defRPr sz="1800"/>
            </a:lvl4pPr>
            <a:lvl5pPr>
              <a:defRPr sz="1800"/>
            </a:lvl5pPr>
            <a:lvl6pPr>
              <a:defRPr sz="1800"/>
            </a:lvl6pPr>
            <a:lvl7pPr marL="2290763" indent="-344488">
              <a:defRPr sz="1800"/>
            </a:lvl7pPr>
            <a:lvl8pPr marL="2290763" indent="-344488">
              <a:defRPr sz="1800"/>
            </a:lvl8pPr>
            <a:lvl9pPr marL="2290763" indent="-344488">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Date Placeholder 4"/>
          <p:cNvSpPr>
            <a:spLocks noGrp="1"/>
          </p:cNvSpPr>
          <p:nvPr>
            <p:ph type="dt" sz="half" idx="10"/>
          </p:nvPr>
        </p:nvSpPr>
        <p:spPr/>
        <p:txBody>
          <a:bodyPr/>
          <a:lstStyle/>
          <a:p>
            <a:fld id="{A6BE1EF4-31ED-45C2-AC47-F2718A41336B}" type="datetimeFigureOut">
              <a:rPr lang="en-US" smtClean="0"/>
              <a:t>11/16/14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1EACD6-A525-4B49-8009-7F09B4461B4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23900" y="1598613"/>
            <a:ext cx="3773488" cy="427877"/>
          </a:xfrm>
        </p:spPr>
        <p:txBody>
          <a:bodyPr anchor="b">
            <a:normAutofit/>
          </a:bodyPr>
          <a:lstStyle>
            <a:lvl1pPr marL="0" indent="0" algn="ctr">
              <a:spcBef>
                <a:spcPts val="0"/>
              </a:spcBef>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23900" y="2174875"/>
            <a:ext cx="3773488" cy="3997325"/>
          </a:xfrm>
        </p:spPr>
        <p:txBody>
          <a:bodyPr/>
          <a:lstStyle>
            <a:lvl1pPr>
              <a:defRPr sz="2400"/>
            </a:lvl1pPr>
            <a:lvl2pPr>
              <a:defRPr sz="2200"/>
            </a:lvl2pPr>
            <a:lvl3pPr>
              <a:defRPr sz="2000"/>
            </a:lvl3pPr>
            <a:lvl4pPr>
              <a:defRPr sz="1800"/>
            </a:lvl4pPr>
            <a:lvl5pPr>
              <a:defRPr sz="1800"/>
            </a:lvl5pPr>
            <a:lvl6pPr>
              <a:defRPr sz="1600"/>
            </a:lvl6pPr>
            <a:lvl7pPr marL="2290763" indent="-344488">
              <a:defRPr sz="1600"/>
            </a:lvl7pPr>
            <a:lvl8pPr marL="2290763" indent="-344488">
              <a:defRPr sz="1600"/>
            </a:lvl8pPr>
            <a:lvl9pPr marL="2290763" indent="-344488">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Text Placeholder 4"/>
          <p:cNvSpPr>
            <a:spLocks noGrp="1"/>
          </p:cNvSpPr>
          <p:nvPr>
            <p:ph type="body" sz="quarter" idx="3"/>
          </p:nvPr>
        </p:nvSpPr>
        <p:spPr>
          <a:xfrm>
            <a:off x="4645026" y="1598613"/>
            <a:ext cx="3776472" cy="427877"/>
          </a:xfrm>
        </p:spPr>
        <p:txBody>
          <a:bodyPr anchor="b">
            <a:normAutofit/>
          </a:bodyPr>
          <a:lstStyle>
            <a:lvl1pPr marL="0" indent="0" algn="ctr">
              <a:spcBef>
                <a:spcPts val="0"/>
              </a:spcBef>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3776472" cy="3997325"/>
          </a:xfrm>
        </p:spPr>
        <p:txBody>
          <a:bodyPr/>
          <a:lstStyle>
            <a:lvl1pPr>
              <a:defRPr sz="2400"/>
            </a:lvl1pPr>
            <a:lvl2pPr>
              <a:defRPr sz="2200"/>
            </a:lvl2pPr>
            <a:lvl3pPr>
              <a:defRPr sz="2000"/>
            </a:lvl3pPr>
            <a:lvl4pPr>
              <a:defRPr sz="1800"/>
            </a:lvl4pPr>
            <a:lvl5pPr>
              <a:defRPr sz="1800"/>
            </a:lvl5pPr>
            <a:lvl6pPr>
              <a:defRPr sz="1600"/>
            </a:lvl6pPr>
            <a:lvl7pPr marL="2290763" indent="-344488">
              <a:defRPr sz="1600"/>
            </a:lvl7pPr>
            <a:lvl8pPr marL="2290763" indent="-344488">
              <a:defRPr sz="1600"/>
            </a:lvl8pPr>
            <a:lvl9pPr marL="2290763" indent="-344488">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7" name="Date Placeholder 6"/>
          <p:cNvSpPr>
            <a:spLocks noGrp="1"/>
          </p:cNvSpPr>
          <p:nvPr>
            <p:ph type="dt" sz="half" idx="10"/>
          </p:nvPr>
        </p:nvSpPr>
        <p:spPr/>
        <p:txBody>
          <a:bodyPr/>
          <a:lstStyle/>
          <a:p>
            <a:fld id="{A6BE1EF4-31ED-45C2-AC47-F2718A41336B}" type="datetimeFigureOut">
              <a:rPr lang="en-US" smtClean="0"/>
              <a:t>11/16/14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51EACD6-A525-4B49-8009-7F09B4461B4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23900" y="1586753"/>
            <a:ext cx="7707406" cy="2231136"/>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Date Placeholder 4"/>
          <p:cNvSpPr>
            <a:spLocks noGrp="1"/>
          </p:cNvSpPr>
          <p:nvPr>
            <p:ph type="dt" sz="half" idx="10"/>
          </p:nvPr>
        </p:nvSpPr>
        <p:spPr/>
        <p:txBody>
          <a:bodyPr/>
          <a:lstStyle/>
          <a:p>
            <a:fld id="{A6BE1EF4-31ED-45C2-AC47-F2718A41336B}" type="datetimeFigureOut">
              <a:rPr lang="en-US" smtClean="0"/>
              <a:t>11/16/14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1EACD6-A525-4B49-8009-7F09B4461B46}" type="slidenum">
              <a:rPr lang="en-US" smtClean="0"/>
              <a:t>‹#›</a:t>
            </a:fld>
            <a:endParaRPr lang="en-US"/>
          </a:p>
        </p:txBody>
      </p:sp>
      <p:sp>
        <p:nvSpPr>
          <p:cNvPr id="8" name="Content Placeholder 2"/>
          <p:cNvSpPr>
            <a:spLocks noGrp="1"/>
          </p:cNvSpPr>
          <p:nvPr>
            <p:ph sz="half" idx="13"/>
          </p:nvPr>
        </p:nvSpPr>
        <p:spPr>
          <a:xfrm>
            <a:off x="723900" y="3914170"/>
            <a:ext cx="7707406" cy="2231136"/>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23900" y="1586753"/>
            <a:ext cx="3776472" cy="4583860"/>
          </a:xfrm>
        </p:spPr>
        <p:txBody>
          <a:bodyPr>
            <a:normAutofit/>
          </a:bodyPr>
          <a:lstStyle>
            <a:lvl1pPr>
              <a:defRPr sz="2400"/>
            </a:lvl1pPr>
            <a:lvl2pPr>
              <a:defRPr sz="2200"/>
            </a:lvl2pPr>
            <a:lvl3pPr>
              <a:defRPr sz="2000"/>
            </a:lvl3pPr>
            <a:lvl4pPr>
              <a:defRPr sz="1800"/>
            </a:lvl4pPr>
            <a:lvl5pPr>
              <a:defRPr sz="1800"/>
            </a:lvl5pPr>
            <a:lvl6pPr>
              <a:defRPr sz="1800"/>
            </a:lvl6pPr>
            <a:lvl7pPr marL="2290763" indent="-344488">
              <a:defRPr sz="1800"/>
            </a:lvl7pPr>
            <a:lvl8pPr marL="2290763" indent="-344488">
              <a:defRPr sz="1800"/>
            </a:lvl8pPr>
            <a:lvl9pPr marL="2290763" indent="-344488">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Date Placeholder 4"/>
          <p:cNvSpPr>
            <a:spLocks noGrp="1"/>
          </p:cNvSpPr>
          <p:nvPr>
            <p:ph type="dt" sz="half" idx="10"/>
          </p:nvPr>
        </p:nvSpPr>
        <p:spPr/>
        <p:txBody>
          <a:bodyPr/>
          <a:lstStyle/>
          <a:p>
            <a:fld id="{A6BE1EF4-31ED-45C2-AC47-F2718A41336B}" type="datetimeFigureOut">
              <a:rPr lang="en-US" smtClean="0"/>
              <a:t>11/16/14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1EACD6-A525-4B49-8009-7F09B4461B46}" type="slidenum">
              <a:rPr lang="en-US" smtClean="0"/>
              <a:t>‹#›</a:t>
            </a:fld>
            <a:endParaRPr lang="en-US"/>
          </a:p>
        </p:txBody>
      </p:sp>
      <p:sp>
        <p:nvSpPr>
          <p:cNvPr id="8" name="Content Placeholder 3"/>
          <p:cNvSpPr>
            <a:spLocks noGrp="1"/>
          </p:cNvSpPr>
          <p:nvPr>
            <p:ph sz="half" idx="2"/>
          </p:nvPr>
        </p:nvSpPr>
        <p:spPr>
          <a:xfrm>
            <a:off x="4648200" y="1586753"/>
            <a:ext cx="3776472" cy="2232212"/>
          </a:xfrm>
        </p:spPr>
        <p:txBody>
          <a:bodyPr>
            <a:normAutofit/>
          </a:bodyPr>
          <a:lstStyle>
            <a:lvl1pPr>
              <a:defRPr sz="2400"/>
            </a:lvl1pPr>
            <a:lvl2pPr>
              <a:defRPr sz="2200"/>
            </a:lvl2pPr>
            <a:lvl3pPr>
              <a:defRPr sz="2000"/>
            </a:lvl3pPr>
            <a:lvl4pPr>
              <a:defRPr sz="1800"/>
            </a:lvl4pPr>
            <a:lvl5pPr>
              <a:defRPr sz="1800"/>
            </a:lvl5pPr>
            <a:lvl6pPr>
              <a:defRPr sz="1800"/>
            </a:lvl6pPr>
            <a:lvl7pPr marL="2290763" indent="-344488">
              <a:defRPr sz="1800"/>
            </a:lvl7pPr>
            <a:lvl8pPr marL="2290763" indent="-344488">
              <a:defRPr sz="1800"/>
            </a:lvl8pPr>
            <a:lvl9pPr marL="2290763" indent="-344488">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9" name="Content Placeholder 3"/>
          <p:cNvSpPr>
            <a:spLocks noGrp="1"/>
          </p:cNvSpPr>
          <p:nvPr>
            <p:ph sz="half" idx="14"/>
          </p:nvPr>
        </p:nvSpPr>
        <p:spPr>
          <a:xfrm>
            <a:off x="4648200" y="3913094"/>
            <a:ext cx="3776472" cy="2232212"/>
          </a:xfrm>
        </p:spPr>
        <p:txBody>
          <a:bodyPr>
            <a:normAutofit/>
          </a:bodyPr>
          <a:lstStyle>
            <a:lvl1pPr>
              <a:defRPr sz="2400"/>
            </a:lvl1pPr>
            <a:lvl2pPr>
              <a:defRPr sz="2200"/>
            </a:lvl2pPr>
            <a:lvl3pPr>
              <a:defRPr sz="2000"/>
            </a:lvl3pPr>
            <a:lvl4pPr>
              <a:defRPr sz="1800"/>
            </a:lvl4pPr>
            <a:lvl5pPr>
              <a:defRPr sz="1800"/>
            </a:lvl5pPr>
            <a:lvl6pPr>
              <a:defRPr sz="1800"/>
            </a:lvl6pPr>
            <a:lvl7pPr marL="2290763" indent="-344488">
              <a:defRPr sz="1800"/>
            </a:lvl7pPr>
            <a:lvl8pPr marL="2290763" indent="-344488">
              <a:defRPr sz="1800"/>
            </a:lvl8pPr>
            <a:lvl9pPr marL="2290763" indent="-344488">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A6BE1EF4-31ED-45C2-AC47-F2718A41336B}" type="datetimeFigureOut">
              <a:rPr lang="en-US" smtClean="0"/>
              <a:t>11/16/14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51EACD6-A525-4B49-8009-7F09B4461B46}" type="slidenum">
              <a:rPr lang="en-US" smtClean="0"/>
              <a:t>‹#›</a:t>
            </a:fld>
            <a:endParaRPr lang="en-US"/>
          </a:p>
        </p:txBody>
      </p:sp>
      <p:sp>
        <p:nvSpPr>
          <p:cNvPr id="6" name="Content Placeholder 2"/>
          <p:cNvSpPr>
            <a:spLocks noGrp="1"/>
          </p:cNvSpPr>
          <p:nvPr>
            <p:ph sz="half" idx="1"/>
          </p:nvPr>
        </p:nvSpPr>
        <p:spPr>
          <a:xfrm>
            <a:off x="723900" y="1586753"/>
            <a:ext cx="3776472" cy="2232212"/>
          </a:xfrm>
        </p:spPr>
        <p:txBody>
          <a:bodyPr>
            <a:normAutofit/>
          </a:bodyPr>
          <a:lstStyle>
            <a:lvl1pPr>
              <a:defRPr sz="2400"/>
            </a:lvl1pPr>
            <a:lvl2pPr>
              <a:defRPr sz="2200"/>
            </a:lvl2pPr>
            <a:lvl3pPr>
              <a:defRPr sz="2000"/>
            </a:lvl3pPr>
            <a:lvl4pPr>
              <a:defRPr sz="1800"/>
            </a:lvl4pPr>
            <a:lvl5pPr>
              <a:defRPr sz="1800"/>
            </a:lvl5pPr>
            <a:lvl6pPr>
              <a:defRPr sz="1800"/>
            </a:lvl6pPr>
            <a:lvl7pPr marL="2290763" indent="-344488">
              <a:defRPr sz="1800"/>
            </a:lvl7pPr>
            <a:lvl8pPr marL="2290763" indent="-344488">
              <a:defRPr sz="1800"/>
            </a:lvl8pPr>
            <a:lvl9pPr marL="2290763" indent="-344488">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p>
          <a:p>
            <a:pPr lvl="4"/>
            <a:r>
              <a:rPr lang="en-US" dirty="0" smtClean="0"/>
              <a:t>Fifth level</a:t>
            </a:r>
            <a:endParaRPr dirty="0"/>
          </a:p>
        </p:txBody>
      </p:sp>
      <p:sp>
        <p:nvSpPr>
          <p:cNvPr id="7" name="Content Placeholder 3"/>
          <p:cNvSpPr>
            <a:spLocks noGrp="1"/>
          </p:cNvSpPr>
          <p:nvPr>
            <p:ph sz="half" idx="2"/>
          </p:nvPr>
        </p:nvSpPr>
        <p:spPr>
          <a:xfrm>
            <a:off x="4648200" y="1586753"/>
            <a:ext cx="3776472" cy="2232212"/>
          </a:xfrm>
        </p:spPr>
        <p:txBody>
          <a:bodyPr>
            <a:normAutofit/>
          </a:bodyPr>
          <a:lstStyle>
            <a:lvl1pPr>
              <a:defRPr sz="2400"/>
            </a:lvl1pPr>
            <a:lvl2pPr>
              <a:defRPr sz="2200"/>
            </a:lvl2pPr>
            <a:lvl3pPr>
              <a:defRPr sz="2000"/>
            </a:lvl3pPr>
            <a:lvl4pPr>
              <a:defRPr sz="1800"/>
            </a:lvl4pPr>
            <a:lvl5pPr>
              <a:defRPr sz="1800"/>
            </a:lvl5pPr>
            <a:lvl6pPr>
              <a:defRPr sz="1800"/>
            </a:lvl6pPr>
            <a:lvl7pPr marL="2290763" indent="-344488">
              <a:defRPr sz="1800"/>
            </a:lvl7pPr>
            <a:lvl8pPr marL="2290763" indent="-344488">
              <a:defRPr sz="1800"/>
            </a:lvl8pPr>
            <a:lvl9pPr marL="2290763" indent="-344488">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8" name="Content Placeholder 2"/>
          <p:cNvSpPr>
            <a:spLocks noGrp="1"/>
          </p:cNvSpPr>
          <p:nvPr>
            <p:ph sz="half" idx="13"/>
          </p:nvPr>
        </p:nvSpPr>
        <p:spPr>
          <a:xfrm>
            <a:off x="723900" y="3913094"/>
            <a:ext cx="3776472" cy="2232212"/>
          </a:xfrm>
        </p:spPr>
        <p:txBody>
          <a:bodyPr>
            <a:normAutofit/>
          </a:bodyPr>
          <a:lstStyle>
            <a:lvl1pPr>
              <a:defRPr sz="2400"/>
            </a:lvl1pPr>
            <a:lvl2pPr>
              <a:defRPr sz="2200"/>
            </a:lvl2pPr>
            <a:lvl3pPr>
              <a:defRPr sz="2000"/>
            </a:lvl3pPr>
            <a:lvl4pPr>
              <a:defRPr sz="1800"/>
            </a:lvl4pPr>
            <a:lvl5pPr>
              <a:defRPr sz="1800"/>
            </a:lvl5pPr>
            <a:lvl6pPr>
              <a:defRPr sz="1800"/>
            </a:lvl6pPr>
            <a:lvl7pPr marL="2290763" indent="-344488">
              <a:defRPr sz="1800"/>
            </a:lvl7pPr>
            <a:lvl8pPr marL="2290763" indent="-344488">
              <a:defRPr sz="1800"/>
            </a:lvl8pPr>
            <a:lvl9pPr marL="2290763" indent="-344488">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9" name="Content Placeholder 3"/>
          <p:cNvSpPr>
            <a:spLocks noGrp="1"/>
          </p:cNvSpPr>
          <p:nvPr>
            <p:ph sz="half" idx="14"/>
          </p:nvPr>
        </p:nvSpPr>
        <p:spPr>
          <a:xfrm>
            <a:off x="4648200" y="3913094"/>
            <a:ext cx="3776472" cy="2232212"/>
          </a:xfrm>
        </p:spPr>
        <p:txBody>
          <a:bodyPr>
            <a:normAutofit/>
          </a:bodyPr>
          <a:lstStyle>
            <a:lvl1pPr>
              <a:defRPr sz="2400"/>
            </a:lvl1pPr>
            <a:lvl2pPr>
              <a:defRPr sz="2200"/>
            </a:lvl2pPr>
            <a:lvl3pPr>
              <a:defRPr sz="2000"/>
            </a:lvl3pPr>
            <a:lvl4pPr>
              <a:defRPr sz="1800"/>
            </a:lvl4pPr>
            <a:lvl5pPr>
              <a:defRPr sz="1800"/>
            </a:lvl5pPr>
            <a:lvl6pPr>
              <a:defRPr sz="1800"/>
            </a:lvl6pPr>
            <a:lvl7pPr marL="2290763" indent="-344488">
              <a:defRPr sz="1800"/>
            </a:lvl7pPr>
            <a:lvl8pPr marL="2290763" indent="-344488">
              <a:defRPr sz="1800"/>
            </a:lvl8pPr>
            <a:lvl9pPr marL="2290763" indent="-344488">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A6BE1EF4-31ED-45C2-AC47-F2718A41336B}" type="datetimeFigureOut">
              <a:rPr lang="en-US" smtClean="0"/>
              <a:t>11/16/14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51EACD6-A525-4B49-8009-7F09B4461B4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BE1EF4-31ED-45C2-AC47-F2718A41336B}" type="datetimeFigureOut">
              <a:rPr lang="en-US" smtClean="0"/>
              <a:t>11/16/14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51EACD6-A525-4B49-8009-7F09B4461B46}"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0363" y="1143000"/>
            <a:ext cx="3807662" cy="1341344"/>
          </a:xfrm>
        </p:spPr>
        <p:txBody>
          <a:bodyPr anchor="b"/>
          <a:lstStyle>
            <a:lvl1pPr algn="ctr">
              <a:defRPr sz="4400" b="0"/>
            </a:lvl1pPr>
          </a:lstStyle>
          <a:p>
            <a:r>
              <a:rPr lang="en-US" smtClean="0"/>
              <a:t>Click to edit Master title style</a:t>
            </a:r>
            <a:endParaRPr/>
          </a:p>
        </p:txBody>
      </p:sp>
      <p:sp>
        <p:nvSpPr>
          <p:cNvPr id="3" name="Content Placeholder 2"/>
          <p:cNvSpPr>
            <a:spLocks noGrp="1"/>
          </p:cNvSpPr>
          <p:nvPr>
            <p:ph idx="1"/>
          </p:nvPr>
        </p:nvSpPr>
        <p:spPr>
          <a:xfrm>
            <a:off x="4648199" y="605118"/>
            <a:ext cx="3776472" cy="5565495"/>
          </a:xfrm>
        </p:spPr>
        <p:txBody>
          <a:bodyPr>
            <a:normAutofit/>
          </a:bodyPr>
          <a:lstStyle>
            <a:lvl1pPr>
              <a:defRPr sz="2400"/>
            </a:lvl1pPr>
            <a:lvl2pPr>
              <a:defRPr sz="2200"/>
            </a:lvl2pPr>
            <a:lvl3pPr>
              <a:defRPr sz="2000"/>
            </a:lvl3pPr>
            <a:lvl4pPr>
              <a:defRPr sz="1800"/>
            </a:lvl4pPr>
            <a:lvl5pPr>
              <a:defRPr sz="1800"/>
            </a:lvl5pPr>
            <a:lvl6pPr>
              <a:defRPr sz="2000"/>
            </a:lvl6pPr>
            <a:lvl7pPr marL="2290763" indent="-344488">
              <a:defRPr sz="2000"/>
            </a:lvl7pPr>
            <a:lvl8pPr marL="2290763" indent="-344488">
              <a:defRPr sz="2000"/>
            </a:lvl8pPr>
            <a:lvl9pPr marL="2290763" indent="-344488">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Text Placeholder 3"/>
          <p:cNvSpPr>
            <a:spLocks noGrp="1"/>
          </p:cNvSpPr>
          <p:nvPr>
            <p:ph type="body" sz="half" idx="2"/>
          </p:nvPr>
        </p:nvSpPr>
        <p:spPr>
          <a:xfrm>
            <a:off x="710363" y="2618815"/>
            <a:ext cx="3807662" cy="3133164"/>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BE1EF4-31ED-45C2-AC47-F2718A41336B}" type="datetimeFigureOut">
              <a:rPr lang="en-US" smtClean="0"/>
              <a:t>11/16/14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1EACD6-A525-4B49-8009-7F09B4461B46}"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A6BE1EF4-31ED-45C2-AC47-F2718A41336B}" type="datetimeFigureOut">
              <a:rPr lang="en-US" smtClean="0"/>
              <a:t>11/16/14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1EACD6-A525-4B49-8009-7F09B4461B46}" type="slidenum">
              <a:rPr lang="en-US" smtClean="0"/>
              <a:t>‹#›</a:t>
            </a:fld>
            <a:endParaRPr lang="en-US"/>
          </a:p>
        </p:txBody>
      </p:sp>
      <p:pic>
        <p:nvPicPr>
          <p:cNvPr id="10" name="Picture 9" descr="pictureCaptionBacking.png"/>
          <p:cNvPicPr>
            <a:picLocks noChangeAspect="1"/>
          </p:cNvPicPr>
          <p:nvPr/>
        </p:nvPicPr>
        <p:blipFill>
          <a:blip r:embed="rId2"/>
          <a:srcRect l="52272" t="8889" r="5152" b="16566"/>
          <a:stretch>
            <a:fillRect/>
          </a:stretch>
        </p:blipFill>
        <p:spPr>
          <a:xfrm>
            <a:off x="4594412" y="663388"/>
            <a:ext cx="3893127" cy="5112327"/>
          </a:xfrm>
          <a:prstGeom prst="rect">
            <a:avLst/>
          </a:prstGeom>
        </p:spPr>
      </p:pic>
      <p:sp>
        <p:nvSpPr>
          <p:cNvPr id="11" name="Title 1"/>
          <p:cNvSpPr>
            <a:spLocks noGrp="1"/>
          </p:cNvSpPr>
          <p:nvPr>
            <p:ph type="title"/>
          </p:nvPr>
        </p:nvSpPr>
        <p:spPr>
          <a:xfrm>
            <a:off x="725487" y="1143000"/>
            <a:ext cx="3792537" cy="1341344"/>
          </a:xfrm>
        </p:spPr>
        <p:txBody>
          <a:bodyPr anchor="b"/>
          <a:lstStyle>
            <a:lvl1pPr algn="ctr">
              <a:defRPr sz="4400" b="0"/>
            </a:lvl1pPr>
          </a:lstStyle>
          <a:p>
            <a:r>
              <a:rPr lang="en-US" smtClean="0"/>
              <a:t>Click to edit Master title style</a:t>
            </a:r>
            <a:endParaRPr/>
          </a:p>
        </p:txBody>
      </p:sp>
      <p:sp>
        <p:nvSpPr>
          <p:cNvPr id="12" name="Text Placeholder 3"/>
          <p:cNvSpPr>
            <a:spLocks noGrp="1"/>
          </p:cNvSpPr>
          <p:nvPr>
            <p:ph type="body" sz="half" idx="2"/>
          </p:nvPr>
        </p:nvSpPr>
        <p:spPr>
          <a:xfrm>
            <a:off x="725487" y="2618815"/>
            <a:ext cx="3792537" cy="3133164"/>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3" name="Picture Placeholder 2"/>
          <p:cNvSpPr>
            <a:spLocks noGrp="1"/>
          </p:cNvSpPr>
          <p:nvPr>
            <p:ph type="pic" idx="1"/>
          </p:nvPr>
        </p:nvSpPr>
        <p:spPr>
          <a:xfrm>
            <a:off x="4829938" y="864971"/>
            <a:ext cx="3422075" cy="47091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725487" y="462896"/>
            <a:ext cx="7718425" cy="828021"/>
          </a:xfrm>
        </p:spPr>
        <p:txBody>
          <a:bodyPr/>
          <a:lstStyle/>
          <a:p>
            <a:r>
              <a:rPr lang="en-US" smtClean="0"/>
              <a:t>Click to edit Master title style</a:t>
            </a:r>
            <a:endParaRPr/>
          </a:p>
        </p:txBody>
      </p:sp>
      <p:sp>
        <p:nvSpPr>
          <p:cNvPr id="3" name="Vertical Text Placeholder 2"/>
          <p:cNvSpPr>
            <a:spLocks noGrp="1"/>
          </p:cNvSpPr>
          <p:nvPr>
            <p:ph type="body" orient="vert" idx="1"/>
          </p:nvPr>
        </p:nvSpPr>
        <p:spPr>
          <a:xfrm>
            <a:off x="725489" y="1598613"/>
            <a:ext cx="7718424" cy="4572000"/>
          </a:xfrm>
        </p:spPr>
        <p:txBody>
          <a:bodyPr vert="eaVert"/>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A6BE1EF4-31ED-45C2-AC47-F2718A41336B}" type="datetimeFigureOut">
              <a:rPr lang="en-US" smtClean="0"/>
              <a:t>11/16/14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1EACD6-A525-4B49-8009-7F09B4461B46}"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0" y="685801"/>
            <a:ext cx="1066800" cy="5484812"/>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725488" y="685757"/>
            <a:ext cx="6437312" cy="5482221"/>
          </a:xfrm>
        </p:spPr>
        <p:txBody>
          <a:bodyPr vert="eaVert"/>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A6BE1EF4-31ED-45C2-AC47-F2718A41336B}" type="datetimeFigureOut">
              <a:rPr lang="en-US" smtClean="0"/>
              <a:t>11/16/14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1EACD6-A525-4B49-8009-7F09B4461B4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26141" y="314979"/>
            <a:ext cx="7691719" cy="1143000"/>
          </a:xfrm>
          <a:prstGeom prst="rect">
            <a:avLst/>
          </a:prstGeom>
        </p:spPr>
        <p:txBody>
          <a:bodyPr vert="horz" lIns="91440" tIns="45720" rIns="91440" bIns="45720" rtlCol="0" anchor="ctr">
            <a:noAutofit/>
          </a:bodyPr>
          <a:lstStyle/>
          <a:p>
            <a:r>
              <a:rPr/>
              <a:t>Click to edit title style</a:t>
            </a:r>
          </a:p>
        </p:txBody>
      </p:sp>
      <p:sp>
        <p:nvSpPr>
          <p:cNvPr id="3" name="Text Placeholder 2"/>
          <p:cNvSpPr>
            <a:spLocks noGrp="1"/>
          </p:cNvSpPr>
          <p:nvPr>
            <p:ph type="body" idx="1"/>
          </p:nvPr>
        </p:nvSpPr>
        <p:spPr>
          <a:xfrm>
            <a:off x="726141" y="1586753"/>
            <a:ext cx="7691719" cy="457199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400">
                <a:solidFill>
                  <a:schemeClr val="tx1">
                    <a:lumMod val="65000"/>
                    <a:lumOff val="35000"/>
                  </a:schemeClr>
                </a:solidFill>
              </a:defRPr>
            </a:lvl1pPr>
          </a:lstStyle>
          <a:p>
            <a:fld id="{A6BE1EF4-31ED-45C2-AC47-F2718A41336B}" type="datetimeFigureOut">
              <a:rPr lang="en-US" smtClean="0"/>
              <a:t>11/16/14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4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a:solidFill>
                  <a:schemeClr val="tx1">
                    <a:lumMod val="65000"/>
                    <a:lumOff val="35000"/>
                  </a:schemeClr>
                </a:solidFill>
              </a:defRPr>
            </a:lvl1pPr>
          </a:lstStyle>
          <a:p>
            <a:fld id="{B51EACD6-A525-4B49-8009-7F09B4461B4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xStyles>
    <p:titleStyle>
      <a:lvl1pPr algn="ctr" defTabSz="914400" rtl="0" eaLnBrk="1" latinLnBrk="0" hangingPunct="1">
        <a:spcBef>
          <a:spcPct val="0"/>
        </a:spcBef>
        <a:buNone/>
        <a:defRPr sz="5400" kern="1200">
          <a:solidFill>
            <a:schemeClr val="tx1">
              <a:lumMod val="85000"/>
              <a:lumOff val="15000"/>
            </a:schemeClr>
          </a:solidFill>
          <a:latin typeface="+mj-lt"/>
          <a:ea typeface="+mj-ea"/>
          <a:cs typeface="+mj-cs"/>
        </a:defRPr>
      </a:lvl1pPr>
    </p:titleStyle>
    <p:bodyStyle>
      <a:lvl1pPr marL="457200" indent="-457200" algn="l" defTabSz="914400" rtl="0" eaLnBrk="1" latinLnBrk="0" hangingPunct="1">
        <a:spcBef>
          <a:spcPts val="2400"/>
        </a:spcBef>
        <a:buSzPct val="90000"/>
        <a:buFont typeface="Wingdings" pitchFamily="2" charset="2"/>
        <a:buChar char="v"/>
        <a:defRPr sz="2400" kern="1200">
          <a:solidFill>
            <a:schemeClr val="tx1">
              <a:lumMod val="75000"/>
              <a:lumOff val="25000"/>
            </a:schemeClr>
          </a:solidFill>
          <a:latin typeface="+mn-lt"/>
          <a:ea typeface="+mn-ea"/>
          <a:cs typeface="+mn-cs"/>
        </a:defRPr>
      </a:lvl1pPr>
      <a:lvl2pPr marL="914400" indent="-457200" algn="l" defTabSz="914400" rtl="0" eaLnBrk="1" latinLnBrk="0" hangingPunct="1">
        <a:spcBef>
          <a:spcPts val="1200"/>
        </a:spcBef>
        <a:buClr>
          <a:schemeClr val="bg1">
            <a:lumMod val="65000"/>
          </a:schemeClr>
        </a:buClr>
        <a:buSzPct val="90000"/>
        <a:buFont typeface="Wingdings" pitchFamily="2" charset="2"/>
        <a:buChar char="v"/>
        <a:defRPr sz="2200" kern="1200">
          <a:solidFill>
            <a:schemeClr val="tx1">
              <a:lumMod val="75000"/>
              <a:lumOff val="25000"/>
            </a:schemeClr>
          </a:solidFill>
          <a:latin typeface="+mn-lt"/>
          <a:ea typeface="+mn-ea"/>
          <a:cs typeface="+mn-cs"/>
        </a:defRPr>
      </a:lvl2pPr>
      <a:lvl3pPr marL="1263650" indent="-349250" algn="l" defTabSz="914400" rtl="0" eaLnBrk="1" latinLnBrk="0" hangingPunct="1">
        <a:spcBef>
          <a:spcPts val="1200"/>
        </a:spcBef>
        <a:buSzPct val="90000"/>
        <a:buFont typeface="Wingdings" pitchFamily="2" charset="2"/>
        <a:buChar char="v"/>
        <a:defRPr sz="2000" kern="1200">
          <a:solidFill>
            <a:schemeClr val="tx1">
              <a:lumMod val="75000"/>
              <a:lumOff val="25000"/>
            </a:schemeClr>
          </a:solidFill>
          <a:latin typeface="+mn-lt"/>
          <a:ea typeface="+mn-ea"/>
          <a:cs typeface="+mn-cs"/>
        </a:defRPr>
      </a:lvl3pPr>
      <a:lvl4pPr marL="1600200" indent="-336550" algn="l" defTabSz="914400" rtl="0" eaLnBrk="1" latinLnBrk="0" hangingPunct="1">
        <a:spcBef>
          <a:spcPts val="1200"/>
        </a:spcBef>
        <a:buClr>
          <a:schemeClr val="bg1">
            <a:lumMod val="65000"/>
          </a:schemeClr>
        </a:buClr>
        <a:buSzPct val="90000"/>
        <a:buFont typeface="Wingdings" pitchFamily="2" charset="2"/>
        <a:buChar char="v"/>
        <a:defRPr sz="1800" kern="1200">
          <a:solidFill>
            <a:schemeClr val="tx1">
              <a:lumMod val="75000"/>
              <a:lumOff val="25000"/>
            </a:schemeClr>
          </a:solidFill>
          <a:latin typeface="+mn-lt"/>
          <a:ea typeface="+mn-ea"/>
          <a:cs typeface="+mn-cs"/>
        </a:defRPr>
      </a:lvl4pPr>
      <a:lvl5pPr marL="1946275" indent="-346075" algn="l" defTabSz="914400" rtl="0" eaLnBrk="1" latinLnBrk="0" hangingPunct="1">
        <a:spcBef>
          <a:spcPts val="1200"/>
        </a:spcBef>
        <a:buSzPct val="90000"/>
        <a:buFont typeface="Wingdings" pitchFamily="2" charset="2"/>
        <a:buChar char="v"/>
        <a:defRPr sz="1800" kern="1200">
          <a:solidFill>
            <a:schemeClr val="tx1">
              <a:lumMod val="75000"/>
              <a:lumOff val="25000"/>
            </a:schemeClr>
          </a:solidFill>
          <a:latin typeface="+mn-lt"/>
          <a:ea typeface="+mn-ea"/>
          <a:cs typeface="+mn-cs"/>
        </a:defRPr>
      </a:lvl5pPr>
      <a:lvl6pPr marL="2290763" indent="-344488" algn="l" defTabSz="914400" rtl="0" eaLnBrk="1" latinLnBrk="0" hangingPunct="1">
        <a:spcBef>
          <a:spcPct val="20000"/>
        </a:spcBef>
        <a:buClr>
          <a:schemeClr val="bg1">
            <a:lumMod val="65000"/>
          </a:schemeClr>
        </a:buClr>
        <a:buSzPct val="90000"/>
        <a:buFont typeface="Wingdings" pitchFamily="2" charset="2"/>
        <a:buChar char="v"/>
        <a:defRPr lang="en-US" sz="1800" kern="1200" dirty="0" smtClean="0">
          <a:solidFill>
            <a:schemeClr val="tx1">
              <a:lumMod val="75000"/>
              <a:lumOff val="25000"/>
            </a:schemeClr>
          </a:solidFill>
          <a:latin typeface="+mn-lt"/>
          <a:ea typeface="+mn-ea"/>
          <a:cs typeface="+mn-cs"/>
        </a:defRPr>
      </a:lvl6pPr>
      <a:lvl7pPr marL="2625725" indent="-344488" algn="l" defTabSz="914400" rtl="0" eaLnBrk="1" latinLnBrk="0" hangingPunct="1">
        <a:spcBef>
          <a:spcPct val="20000"/>
        </a:spcBef>
        <a:buSzPct val="90000"/>
        <a:buFont typeface="Wingdings" pitchFamily="2" charset="2"/>
        <a:buChar char="v"/>
        <a:defRPr lang="en-US" sz="1800" kern="1200" dirty="0" smtClean="0">
          <a:solidFill>
            <a:schemeClr val="tx1">
              <a:lumMod val="75000"/>
              <a:lumOff val="25000"/>
            </a:schemeClr>
          </a:solidFill>
          <a:latin typeface="+mn-lt"/>
          <a:ea typeface="+mn-ea"/>
          <a:cs typeface="+mn-cs"/>
        </a:defRPr>
      </a:lvl7pPr>
      <a:lvl8pPr marL="2970213" indent="-344488" algn="l" defTabSz="914400" rtl="0" eaLnBrk="1" latinLnBrk="0" hangingPunct="1">
        <a:spcBef>
          <a:spcPct val="20000"/>
        </a:spcBef>
        <a:buClr>
          <a:schemeClr val="bg1">
            <a:lumMod val="65000"/>
          </a:schemeClr>
        </a:buClr>
        <a:buSzPct val="90000"/>
        <a:buFont typeface="Wingdings" pitchFamily="2" charset="2"/>
        <a:buChar char="v"/>
        <a:defRPr lang="en-US" sz="1800" kern="1200" dirty="0" smtClean="0">
          <a:solidFill>
            <a:schemeClr val="tx1">
              <a:lumMod val="75000"/>
              <a:lumOff val="25000"/>
            </a:schemeClr>
          </a:solidFill>
          <a:latin typeface="+mn-lt"/>
          <a:ea typeface="+mn-ea"/>
          <a:cs typeface="+mn-cs"/>
        </a:defRPr>
      </a:lvl8pPr>
      <a:lvl9pPr marL="3313113" indent="-344488" algn="l" defTabSz="914400" rtl="0" eaLnBrk="1" latinLnBrk="0" hangingPunct="1">
        <a:spcBef>
          <a:spcPct val="20000"/>
        </a:spcBef>
        <a:buSzPct val="90000"/>
        <a:buFont typeface="Wingdings" pitchFamily="2" charset="2"/>
        <a:buChar char="v"/>
        <a:defRPr lang="en-US" sz="1800" kern="1200" dirty="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jpeg"/><Relationship Id="rId7" Type="http://schemas.openxmlformats.org/officeDocument/2006/relationships/image" Target="../media/image12.jpe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chart" Target="../charts/chart1.xml"/><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png"/><Relationship Id="rId5" Type="http://schemas.microsoft.com/office/2007/relationships/hdphoto" Target="../media/hdphoto1.wdp"/><Relationship Id="rId6" Type="http://schemas.openxmlformats.org/officeDocument/2006/relationships/image" Target="../media/image24.png"/><Relationship Id="rId7" Type="http://schemas.microsoft.com/office/2007/relationships/hdphoto" Target="../media/hdphoto2.wdp"/><Relationship Id="rId8" Type="http://schemas.openxmlformats.org/officeDocument/2006/relationships/image" Target="../media/image25.png"/><Relationship Id="rId9" Type="http://schemas.microsoft.com/office/2007/relationships/hdphoto" Target="../media/hdphoto3.wdp"/><Relationship Id="rId10"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png"/><Relationship Id="rId5" Type="http://schemas.microsoft.com/office/2007/relationships/hdphoto" Target="../media/hdphoto4.wdp"/><Relationship Id="rId6" Type="http://schemas.microsoft.com/office/2007/relationships/hdphoto" Target="../media/hdphoto5.wdp"/><Relationship Id="rId7"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4" Type="http://schemas.openxmlformats.org/officeDocument/2006/relationships/image" Target="../media/image23.png"/><Relationship Id="rId5" Type="http://schemas.microsoft.com/office/2007/relationships/hdphoto" Target="../media/hdphoto1.wdp"/><Relationship Id="rId6" Type="http://schemas.openxmlformats.org/officeDocument/2006/relationships/image" Target="../media/image24.png"/><Relationship Id="rId7" Type="http://schemas.microsoft.com/office/2007/relationships/hdphoto" Target="../media/hdphoto2.wdp"/><Relationship Id="rId8" Type="http://schemas.openxmlformats.org/officeDocument/2006/relationships/image" Target="../media/image25.png"/><Relationship Id="rId9" Type="http://schemas.microsoft.com/office/2007/relationships/hdphoto" Target="../media/hdphoto3.wdp"/><Relationship Id="rId10"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chart" Target="../charts/chart3.xml"/><Relationship Id="rId4" Type="http://schemas.openxmlformats.org/officeDocument/2006/relationships/image" Target="../media/image23.png"/><Relationship Id="rId5" Type="http://schemas.microsoft.com/office/2007/relationships/hdphoto" Target="../media/hdphoto1.wdp"/><Relationship Id="rId6" Type="http://schemas.openxmlformats.org/officeDocument/2006/relationships/image" Target="../media/image24.png"/><Relationship Id="rId7" Type="http://schemas.microsoft.com/office/2007/relationships/hdphoto" Target="../media/hdphoto2.wdp"/><Relationship Id="rId8" Type="http://schemas.openxmlformats.org/officeDocument/2006/relationships/image" Target="../media/image25.png"/><Relationship Id="rId9" Type="http://schemas.microsoft.com/office/2007/relationships/hdphoto" Target="../media/hdphoto3.wdp"/><Relationship Id="rId10"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chart" Target="../charts/chart4.xml"/><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png"/><Relationship Id="rId5" Type="http://schemas.openxmlformats.org/officeDocument/2006/relationships/image" Target="../media/image34.png"/><Relationship Id="rId6" Type="http://schemas.openxmlformats.org/officeDocument/2006/relationships/image" Target="../media/image35.png"/><Relationship Id="rId7" Type="http://schemas.openxmlformats.org/officeDocument/2006/relationships/image" Target="../media/image36.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4" Type="http://schemas.openxmlformats.org/officeDocument/2006/relationships/chart" Target="../charts/chart5.xml"/><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4" Type="http://schemas.openxmlformats.org/officeDocument/2006/relationships/chart" Target="../charts/chart6.xml"/><Relationship Id="rId5" Type="http://schemas.openxmlformats.org/officeDocument/2006/relationships/chart" Target="../charts/chart7.xml"/><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chart" Target="../charts/chart8.xml"/><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4" Type="http://schemas.openxmlformats.org/officeDocument/2006/relationships/chart" Target="../charts/chart9.xml"/><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chart" Target="../charts/chart10.xml"/><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chart" Target="../charts/chart11.xml"/><Relationship Id="rId4" Type="http://schemas.openxmlformats.org/officeDocument/2006/relationships/image" Target="../media/image23.png"/><Relationship Id="rId5" Type="http://schemas.microsoft.com/office/2007/relationships/hdphoto" Target="../media/hdphoto1.wdp"/><Relationship Id="rId6" Type="http://schemas.openxmlformats.org/officeDocument/2006/relationships/image" Target="../media/image24.png"/><Relationship Id="rId7" Type="http://schemas.microsoft.com/office/2007/relationships/hdphoto" Target="../media/hdphoto2.wdp"/><Relationship Id="rId8" Type="http://schemas.openxmlformats.org/officeDocument/2006/relationships/image" Target="../media/image25.png"/><Relationship Id="rId9" Type="http://schemas.microsoft.com/office/2007/relationships/hdphoto" Target="../media/hdphoto3.wdp"/><Relationship Id="rId10"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chart" Target="../charts/char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4" Type="http://schemas.microsoft.com/office/2007/relationships/hdphoto" Target="../media/hdphoto1.wdp"/><Relationship Id="rId5" Type="http://schemas.openxmlformats.org/officeDocument/2006/relationships/image" Target="../media/image24.png"/><Relationship Id="rId6" Type="http://schemas.microsoft.com/office/2007/relationships/hdphoto" Target="../media/hdphoto2.wdp"/><Relationship Id="rId7" Type="http://schemas.openxmlformats.org/officeDocument/2006/relationships/image" Target="../media/image25.png"/><Relationship Id="rId8" Type="http://schemas.microsoft.com/office/2007/relationships/hdphoto" Target="../media/hdphoto3.wdp"/><Relationship Id="rId9" Type="http://schemas.openxmlformats.org/officeDocument/2006/relationships/image" Target="../media/image26.png"/><Relationship Id="rId10" Type="http://schemas.openxmlformats.org/officeDocument/2006/relationships/image" Target="../media/image43.png"/><Relationship Id="rId11"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chart" Target="../charts/chart14.xml"/></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45.png"/><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chart" Target="../charts/chart15.xml"/><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6.png"/><Relationship Id="rId3" Type="http://schemas.openxmlformats.org/officeDocument/2006/relationships/image" Target="../media/image47.png"/></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jpeg"/><Relationship Id="rId3" Type="http://schemas.openxmlformats.org/officeDocument/2006/relationships/image" Target="../media/image1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4" Type="http://schemas.microsoft.com/office/2007/relationships/hdphoto" Target="../media/hdphoto1.wdp"/><Relationship Id="rId5" Type="http://schemas.openxmlformats.org/officeDocument/2006/relationships/image" Target="../media/image24.png"/><Relationship Id="rId6" Type="http://schemas.microsoft.com/office/2007/relationships/hdphoto" Target="../media/hdphoto2.wdp"/><Relationship Id="rId7" Type="http://schemas.openxmlformats.org/officeDocument/2006/relationships/image" Target="../media/image25.png"/><Relationship Id="rId8" Type="http://schemas.microsoft.com/office/2007/relationships/hdphoto" Target="../media/hdphoto3.wdp"/><Relationship Id="rId9" Type="http://schemas.openxmlformats.org/officeDocument/2006/relationships/image" Target="../media/image26.png"/><Relationship Id="rId10"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49.png"/><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41.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50.png"/><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42.xml.rels><?xml version="1.0" encoding="UTF-8" standalone="yes"?>
<Relationships xmlns="http://schemas.openxmlformats.org/package/2006/relationships"><Relationship Id="rId11" Type="http://schemas.openxmlformats.org/officeDocument/2006/relationships/chart" Target="../charts/chart18.xml"/><Relationship Id="rId12" Type="http://schemas.openxmlformats.org/officeDocument/2006/relationships/chart" Target="../charts/chart19.xml"/><Relationship Id="rId13" Type="http://schemas.openxmlformats.org/officeDocument/2006/relationships/chart" Target="../charts/chart20.xml"/><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51.png"/><Relationship Id="rId4" Type="http://schemas.openxmlformats.org/officeDocument/2006/relationships/image" Target="../media/image40.png"/><Relationship Id="rId5" Type="http://schemas.openxmlformats.org/officeDocument/2006/relationships/image" Target="../media/image38.png"/><Relationship Id="rId6" Type="http://schemas.openxmlformats.org/officeDocument/2006/relationships/image" Target="../media/image39.png"/><Relationship Id="rId7" Type="http://schemas.openxmlformats.org/officeDocument/2006/relationships/image" Target="../media/image41.png"/><Relationship Id="rId8" Type="http://schemas.openxmlformats.org/officeDocument/2006/relationships/image" Target="../media/image42.png"/><Relationship Id="rId9" Type="http://schemas.openxmlformats.org/officeDocument/2006/relationships/chart" Target="../charts/chart16.xml"/><Relationship Id="rId10" Type="http://schemas.openxmlformats.org/officeDocument/2006/relationships/chart" Target="../charts/chart17.xml"/></Relationships>
</file>

<file path=ppt/slides/_rels/slide43.xml.rels><?xml version="1.0" encoding="UTF-8" standalone="yes"?>
<Relationships xmlns="http://schemas.openxmlformats.org/package/2006/relationships"><Relationship Id="rId3" Type="http://schemas.openxmlformats.org/officeDocument/2006/relationships/image" Target="../media/image51.png"/><Relationship Id="rId4" Type="http://schemas.openxmlformats.org/officeDocument/2006/relationships/image" Target="../media/image52.jpeg"/><Relationship Id="rId5" Type="http://schemas.openxmlformats.org/officeDocument/2006/relationships/image" Target="../media/image31.png"/><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0" y="453546"/>
            <a:ext cx="9144000" cy="270439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5400" kern="1200">
                <a:solidFill>
                  <a:schemeClr val="tx1">
                    <a:lumMod val="85000"/>
                    <a:lumOff val="15000"/>
                  </a:schemeClr>
                </a:solidFill>
                <a:latin typeface="+mj-lt"/>
                <a:ea typeface="+mj-ea"/>
                <a:cs typeface="+mj-cs"/>
              </a:defRPr>
            </a:lvl1pPr>
          </a:lstStyle>
          <a:p>
            <a:r>
              <a:rPr lang="en-US" sz="3400" dirty="0" smtClean="0"/>
              <a:t>The structural scaffolding of functionally defined networks predicts individual differences in cognitive function</a:t>
            </a:r>
            <a:endParaRPr lang="en-US" sz="3400" dirty="0"/>
          </a:p>
        </p:txBody>
      </p:sp>
      <p:sp>
        <p:nvSpPr>
          <p:cNvPr id="10" name="Rectangle 9"/>
          <p:cNvSpPr/>
          <p:nvPr/>
        </p:nvSpPr>
        <p:spPr>
          <a:xfrm>
            <a:off x="2286000" y="3341990"/>
            <a:ext cx="4572000" cy="815608"/>
          </a:xfrm>
          <a:prstGeom prst="rect">
            <a:avLst/>
          </a:prstGeom>
        </p:spPr>
        <p:txBody>
          <a:bodyPr>
            <a:spAutoFit/>
          </a:bodyPr>
          <a:lstStyle/>
          <a:p>
            <a:pPr algn="ctr">
              <a:spcAft>
                <a:spcPts val="600"/>
              </a:spcAft>
            </a:pPr>
            <a:r>
              <a:rPr lang="en-US" sz="2400" dirty="0" err="1" smtClean="0"/>
              <a:t>Nicco</a:t>
            </a:r>
            <a:r>
              <a:rPr lang="en-US" sz="2400" dirty="0" smtClean="0"/>
              <a:t> </a:t>
            </a:r>
            <a:r>
              <a:rPr lang="en-US" sz="2400" dirty="0" err="1" smtClean="0"/>
              <a:t>Reggente</a:t>
            </a:r>
            <a:r>
              <a:rPr lang="en-US" sz="2400" dirty="0" smtClean="0"/>
              <a:t> &amp; Jesse Rissman</a:t>
            </a:r>
          </a:p>
          <a:p>
            <a:pPr algn="ctr">
              <a:spcAft>
                <a:spcPts val="600"/>
              </a:spcAft>
            </a:pPr>
            <a:r>
              <a:rPr lang="en-US" i="1" dirty="0" smtClean="0"/>
              <a:t>University of California, Los Angeles</a:t>
            </a:r>
            <a:endParaRPr lang="en-US" i="1" dirty="0"/>
          </a:p>
        </p:txBody>
      </p:sp>
      <p:pic>
        <p:nvPicPr>
          <p:cNvPr id="6" name="Picture 4" descr="Ucla_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53578" y="5525785"/>
            <a:ext cx="1199724" cy="120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Center_for_cognitive_neuroscience.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0961" y="5495447"/>
            <a:ext cx="2506904" cy="1231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descr="bri.gif"/>
          <p:cNvPicPr>
            <a:picLocks noChangeAspect="1"/>
          </p:cNvPicPr>
          <p:nvPr/>
        </p:nvPicPr>
        <p:blipFill>
          <a:blip r:embed="rId5">
            <a:extLst>
              <a:ext uri="{28A0092B-C50C-407E-A947-70E740481C1C}">
                <a14:useLocalDpi xmlns:a14="http://schemas.microsoft.com/office/drawing/2010/main" val="0"/>
              </a:ext>
            </a:extLst>
          </a:blip>
          <a:srcRect b="3166"/>
          <a:stretch>
            <a:fillRect/>
          </a:stretch>
        </p:blipFill>
        <p:spPr bwMode="auto">
          <a:xfrm>
            <a:off x="2936740" y="5525785"/>
            <a:ext cx="726914" cy="1266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iclm logo-01.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447985" y="5480274"/>
            <a:ext cx="1533472" cy="1246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8" descr="Rissman lab logo (cropped).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014568" y="5525785"/>
            <a:ext cx="1112493" cy="117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882701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9144000" cy="1457979"/>
          </a:xfrm>
        </p:spPr>
        <p:txBody>
          <a:bodyPr/>
          <a:lstStyle/>
          <a:p>
            <a:r>
              <a:rPr lang="en-US" dirty="0" smtClean="0"/>
              <a:t>Overview</a:t>
            </a:r>
            <a:endParaRPr lang="en-US" dirty="0"/>
          </a:p>
        </p:txBody>
      </p:sp>
      <p:pic>
        <p:nvPicPr>
          <p:cNvPr id="4" name="Picture 3" descr="Screenshot 2014-11-05 21.22.1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3548" y="2647424"/>
            <a:ext cx="5982147" cy="1842911"/>
          </a:xfrm>
          <a:prstGeom prst="rect">
            <a:avLst/>
          </a:prstGeom>
        </p:spPr>
      </p:pic>
      <p:pic>
        <p:nvPicPr>
          <p:cNvPr id="5" name="Picture 4"/>
          <p:cNvPicPr>
            <a:picLocks noChangeAspect="1"/>
          </p:cNvPicPr>
          <p:nvPr/>
        </p:nvPicPr>
        <p:blipFill>
          <a:blip r:embed="rId4"/>
          <a:stretch>
            <a:fillRect/>
          </a:stretch>
        </p:blipFill>
        <p:spPr>
          <a:xfrm>
            <a:off x="1533548" y="1511114"/>
            <a:ext cx="6001020" cy="4655168"/>
          </a:xfrm>
          <a:prstGeom prst="rect">
            <a:avLst/>
          </a:prstGeom>
        </p:spPr>
      </p:pic>
      <p:pic>
        <p:nvPicPr>
          <p:cNvPr id="6" name="Picture 5" descr="Screenshot 2014-11-05 21.31.59.png"/>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2380323" y="1557003"/>
            <a:ext cx="4383960" cy="4609605"/>
          </a:xfrm>
          <a:prstGeom prst="rect">
            <a:avLst/>
          </a:prstGeom>
        </p:spPr>
      </p:pic>
      <p:pic>
        <p:nvPicPr>
          <p:cNvPr id="7" name="Picture 6"/>
          <p:cNvPicPr>
            <a:picLocks noChangeAspect="1"/>
          </p:cNvPicPr>
          <p:nvPr/>
        </p:nvPicPr>
        <p:blipFill rotWithShape="1">
          <a:blip r:embed="rId6"/>
          <a:srcRect/>
          <a:stretch/>
        </p:blipFill>
        <p:spPr>
          <a:xfrm>
            <a:off x="1533548" y="1557003"/>
            <a:ext cx="6001020" cy="4609605"/>
          </a:xfrm>
          <a:prstGeom prst="rect">
            <a:avLst/>
          </a:prstGeom>
        </p:spPr>
      </p:pic>
    </p:spTree>
    <p:extLst>
      <p:ext uri="{BB962C8B-B14F-4D97-AF65-F5344CB8AC3E}">
        <p14:creationId xmlns:p14="http://schemas.microsoft.com/office/powerpoint/2010/main" val="41062122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4"/>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9144000" cy="1457979"/>
          </a:xfrm>
        </p:spPr>
        <p:txBody>
          <a:bodyPr/>
          <a:lstStyle/>
          <a:p>
            <a:r>
              <a:rPr lang="en-US" dirty="0" smtClean="0"/>
              <a:t>Diffusion Tensor Imaging</a:t>
            </a:r>
            <a:endParaRPr lang="en-US" dirty="0"/>
          </a:p>
        </p:txBody>
      </p:sp>
      <p:pic>
        <p:nvPicPr>
          <p:cNvPr id="5" name="Picture 4"/>
          <p:cNvPicPr>
            <a:picLocks noChangeAspect="1"/>
          </p:cNvPicPr>
          <p:nvPr/>
        </p:nvPicPr>
        <p:blipFill>
          <a:blip r:embed="rId3"/>
          <a:stretch>
            <a:fillRect/>
          </a:stretch>
        </p:blipFill>
        <p:spPr>
          <a:xfrm>
            <a:off x="4147200" y="1587363"/>
            <a:ext cx="4721740" cy="3680333"/>
          </a:xfrm>
          <a:prstGeom prst="rect">
            <a:avLst/>
          </a:prstGeom>
        </p:spPr>
      </p:pic>
      <p:sp>
        <p:nvSpPr>
          <p:cNvPr id="10" name="TextBox 9"/>
          <p:cNvSpPr txBox="1"/>
          <p:nvPr/>
        </p:nvSpPr>
        <p:spPr>
          <a:xfrm>
            <a:off x="5590731" y="6581001"/>
            <a:ext cx="3553269" cy="276999"/>
          </a:xfrm>
          <a:prstGeom prst="rect">
            <a:avLst/>
          </a:prstGeom>
          <a:noFill/>
        </p:spPr>
        <p:txBody>
          <a:bodyPr wrap="square" rtlCol="0">
            <a:spAutoFit/>
          </a:bodyPr>
          <a:lstStyle/>
          <a:p>
            <a:pPr algn="r"/>
            <a:r>
              <a:rPr lang="en-US" sz="1200" dirty="0" smtClean="0"/>
              <a:t>Mori &amp; </a:t>
            </a:r>
            <a:r>
              <a:rPr lang="en-US" sz="1200" dirty="0" err="1" smtClean="0"/>
              <a:t>Tournier</a:t>
            </a:r>
            <a:r>
              <a:rPr lang="en-US" sz="1200" dirty="0" smtClean="0"/>
              <a:t>, 2014</a:t>
            </a:r>
            <a:endParaRPr lang="en-US" sz="1200" dirty="0"/>
          </a:p>
        </p:txBody>
      </p:sp>
      <p:sp>
        <p:nvSpPr>
          <p:cNvPr id="8" name="TextBox 7"/>
          <p:cNvSpPr txBox="1"/>
          <p:nvPr/>
        </p:nvSpPr>
        <p:spPr>
          <a:xfrm>
            <a:off x="126438" y="2887256"/>
            <a:ext cx="4020762" cy="1477328"/>
          </a:xfrm>
          <a:prstGeom prst="rect">
            <a:avLst/>
          </a:prstGeom>
          <a:noFill/>
        </p:spPr>
        <p:txBody>
          <a:bodyPr wrap="square" rtlCol="0">
            <a:spAutoFit/>
          </a:bodyPr>
          <a:lstStyle/>
          <a:p>
            <a:pPr marL="285750" indent="-285750">
              <a:buFont typeface="Arial" panose="020B0604020202020204" pitchFamily="34" charset="0"/>
              <a:buChar char="•"/>
            </a:pPr>
            <a:r>
              <a:rPr lang="en-US" dirty="0" smtClean="0"/>
              <a:t>Calculates the preferred directionality of water diffusion within each voxel</a:t>
            </a:r>
            <a:endParaRPr lang="en-US" dirty="0"/>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Indicative of the structural makeup of that voxel.</a:t>
            </a:r>
          </a:p>
        </p:txBody>
      </p:sp>
    </p:spTree>
    <p:extLst>
      <p:ext uri="{BB962C8B-B14F-4D97-AF65-F5344CB8AC3E}">
        <p14:creationId xmlns:p14="http://schemas.microsoft.com/office/powerpoint/2010/main" val="31369593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9144000" cy="1457979"/>
          </a:xfrm>
        </p:spPr>
        <p:txBody>
          <a:bodyPr/>
          <a:lstStyle/>
          <a:p>
            <a:r>
              <a:rPr lang="en-US" dirty="0" smtClean="0"/>
              <a:t>Probabilistic Tractography</a:t>
            </a:r>
            <a:endParaRPr lang="en-US" dirty="0"/>
          </a:p>
        </p:txBody>
      </p:sp>
      <p:pic>
        <p:nvPicPr>
          <p:cNvPr id="7" name="Picture 6"/>
          <p:cNvPicPr>
            <a:picLocks noChangeAspect="1"/>
          </p:cNvPicPr>
          <p:nvPr/>
        </p:nvPicPr>
        <p:blipFill>
          <a:blip r:embed="rId3"/>
          <a:stretch>
            <a:fillRect/>
          </a:stretch>
        </p:blipFill>
        <p:spPr>
          <a:xfrm>
            <a:off x="866470" y="3428681"/>
            <a:ext cx="7865446" cy="1799012"/>
          </a:xfrm>
          <a:prstGeom prst="rect">
            <a:avLst/>
          </a:prstGeom>
        </p:spPr>
      </p:pic>
      <p:sp>
        <p:nvSpPr>
          <p:cNvPr id="9" name="TextBox 8"/>
          <p:cNvSpPr txBox="1"/>
          <p:nvPr/>
        </p:nvSpPr>
        <p:spPr>
          <a:xfrm>
            <a:off x="5590731" y="6565612"/>
            <a:ext cx="3553269" cy="276999"/>
          </a:xfrm>
          <a:prstGeom prst="rect">
            <a:avLst/>
          </a:prstGeom>
          <a:noFill/>
        </p:spPr>
        <p:txBody>
          <a:bodyPr wrap="square" rtlCol="0">
            <a:spAutoFit/>
          </a:bodyPr>
          <a:lstStyle/>
          <a:p>
            <a:pPr algn="r"/>
            <a:r>
              <a:rPr lang="en-US" sz="1200" dirty="0" err="1" smtClean="0"/>
              <a:t>Nucifora</a:t>
            </a:r>
            <a:r>
              <a:rPr lang="en-GB" sz="1200" dirty="0"/>
              <a:t> </a:t>
            </a:r>
            <a:r>
              <a:rPr lang="en-GB" sz="1200" dirty="0" smtClean="0"/>
              <a:t>et al., 2008</a:t>
            </a:r>
            <a:endParaRPr lang="en-US" sz="1200" dirty="0" smtClean="0"/>
          </a:p>
        </p:txBody>
      </p:sp>
      <p:sp>
        <p:nvSpPr>
          <p:cNvPr id="10" name="TextBox 9"/>
          <p:cNvSpPr txBox="1"/>
          <p:nvPr/>
        </p:nvSpPr>
        <p:spPr>
          <a:xfrm>
            <a:off x="515414" y="1919644"/>
            <a:ext cx="8430703" cy="923330"/>
          </a:xfrm>
          <a:prstGeom prst="rect">
            <a:avLst/>
          </a:prstGeom>
          <a:noFill/>
        </p:spPr>
        <p:txBody>
          <a:bodyPr wrap="square" rtlCol="0">
            <a:spAutoFit/>
          </a:bodyPr>
          <a:lstStyle/>
          <a:p>
            <a:pPr marL="285750" indent="-285750">
              <a:buFont typeface="Arial"/>
              <a:buChar char="•"/>
            </a:pPr>
            <a:endParaRPr lang="en-US" dirty="0"/>
          </a:p>
          <a:p>
            <a:pPr marL="285750" indent="-285750">
              <a:buFont typeface="Arial"/>
              <a:buChar char="•"/>
            </a:pPr>
            <a:r>
              <a:rPr lang="en-US" dirty="0" smtClean="0"/>
              <a:t>Examining the inter-voxel relationship of preferred directionality, we can asses each voxel’s structural connectivity with every other voxel in the brain.</a:t>
            </a:r>
          </a:p>
        </p:txBody>
      </p:sp>
    </p:spTree>
    <p:extLst>
      <p:ext uri="{BB962C8B-B14F-4D97-AF65-F5344CB8AC3E}">
        <p14:creationId xmlns:p14="http://schemas.microsoft.com/office/powerpoint/2010/main" val="120083585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9143999" cy="1457979"/>
          </a:xfrm>
        </p:spPr>
        <p:txBody>
          <a:bodyPr/>
          <a:lstStyle/>
          <a:p>
            <a:r>
              <a:rPr lang="en-US" dirty="0" smtClean="0"/>
              <a:t>Probabilistic Tractography</a:t>
            </a:r>
            <a:endParaRPr lang="en-US" dirty="0"/>
          </a:p>
        </p:txBody>
      </p:sp>
      <p:sp>
        <p:nvSpPr>
          <p:cNvPr id="5" name="TextBox 4"/>
          <p:cNvSpPr txBox="1"/>
          <p:nvPr/>
        </p:nvSpPr>
        <p:spPr>
          <a:xfrm>
            <a:off x="3926779" y="5702753"/>
            <a:ext cx="4774793" cy="923330"/>
          </a:xfrm>
          <a:prstGeom prst="rect">
            <a:avLst/>
          </a:prstGeom>
          <a:noFill/>
        </p:spPr>
        <p:txBody>
          <a:bodyPr wrap="square" rtlCol="0">
            <a:spAutoFit/>
          </a:bodyPr>
          <a:lstStyle/>
          <a:p>
            <a:pPr algn="ctr"/>
            <a:r>
              <a:rPr lang="en-US" dirty="0" smtClean="0"/>
              <a:t>Whole </a:t>
            </a:r>
            <a:r>
              <a:rPr lang="en-US" dirty="0"/>
              <a:t>b</a:t>
            </a:r>
            <a:r>
              <a:rPr lang="en-US" dirty="0" smtClean="0"/>
              <a:t>rain probabilistic </a:t>
            </a:r>
            <a:r>
              <a:rPr lang="en-US" dirty="0"/>
              <a:t>t</a:t>
            </a:r>
            <a:r>
              <a:rPr lang="en-US" dirty="0" smtClean="0"/>
              <a:t>ractography maps from a </a:t>
            </a:r>
            <a:r>
              <a:rPr lang="en-US" i="1" dirty="0" smtClean="0"/>
              <a:t>seed</a:t>
            </a:r>
            <a:r>
              <a:rPr lang="en-US" dirty="0" smtClean="0"/>
              <a:t> </a:t>
            </a:r>
            <a:r>
              <a:rPr lang="en-US" dirty="0"/>
              <a:t>r</a:t>
            </a:r>
            <a:r>
              <a:rPr lang="en-US" dirty="0" smtClean="0"/>
              <a:t>egion (circled in </a:t>
            </a:r>
            <a:r>
              <a:rPr lang="en-US" b="1" dirty="0" smtClean="0">
                <a:solidFill>
                  <a:srgbClr val="0000FF"/>
                </a:solidFill>
              </a:rPr>
              <a:t>blue</a:t>
            </a:r>
            <a:r>
              <a:rPr lang="en-US" dirty="0" smtClean="0"/>
              <a:t>)</a:t>
            </a:r>
          </a:p>
          <a:p>
            <a:pPr algn="ctr"/>
            <a:endParaRPr lang="en-US" dirty="0" smtClean="0"/>
          </a:p>
        </p:txBody>
      </p:sp>
      <p:grpSp>
        <p:nvGrpSpPr>
          <p:cNvPr id="14" name="Group 13"/>
          <p:cNvGrpSpPr/>
          <p:nvPr/>
        </p:nvGrpSpPr>
        <p:grpSpPr>
          <a:xfrm>
            <a:off x="4044368" y="1307313"/>
            <a:ext cx="4774793" cy="4395440"/>
            <a:chOff x="1868975" y="1457979"/>
            <a:chExt cx="5149137" cy="4772240"/>
          </a:xfrm>
        </p:grpSpPr>
        <p:pic>
          <p:nvPicPr>
            <p:cNvPr id="11" name="Picture 10" descr="Screenshot 2014-10-20 19.23.32.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868975" y="1457979"/>
              <a:ext cx="5149137" cy="4772240"/>
            </a:xfrm>
            <a:prstGeom prst="rect">
              <a:avLst/>
            </a:prstGeom>
          </p:spPr>
        </p:pic>
        <p:sp>
          <p:nvSpPr>
            <p:cNvPr id="13" name="Donut 12"/>
            <p:cNvSpPr/>
            <p:nvPr/>
          </p:nvSpPr>
          <p:spPr>
            <a:xfrm>
              <a:off x="3029367" y="4527184"/>
              <a:ext cx="180808" cy="190030"/>
            </a:xfrm>
            <a:prstGeom prst="donut">
              <a:avLst>
                <a:gd name="adj" fmla="val 0"/>
              </a:avLst>
            </a:prstGeom>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0A"/>
                </a:solidFill>
              </a:endParaRPr>
            </a:p>
          </p:txBody>
        </p:sp>
      </p:grpSp>
      <p:sp>
        <p:nvSpPr>
          <p:cNvPr id="9" name="Donut 8"/>
          <p:cNvSpPr/>
          <p:nvPr/>
        </p:nvSpPr>
        <p:spPr>
          <a:xfrm>
            <a:off x="5164000" y="2247993"/>
            <a:ext cx="180808" cy="185510"/>
          </a:xfrm>
          <a:prstGeom prst="donut">
            <a:avLst>
              <a:gd name="adj" fmla="val 0"/>
            </a:avLst>
          </a:prstGeom>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8" name="TextBox 7"/>
          <p:cNvSpPr txBox="1"/>
          <p:nvPr/>
        </p:nvSpPr>
        <p:spPr>
          <a:xfrm>
            <a:off x="117590" y="2340748"/>
            <a:ext cx="3926778" cy="1200329"/>
          </a:xfrm>
          <a:prstGeom prst="rect">
            <a:avLst/>
          </a:prstGeom>
          <a:noFill/>
        </p:spPr>
        <p:txBody>
          <a:bodyPr wrap="square" rtlCol="0">
            <a:spAutoFit/>
          </a:bodyPr>
          <a:lstStyle/>
          <a:p>
            <a:pPr algn="ctr"/>
            <a:endParaRPr lang="en-US" i="1" dirty="0" smtClean="0"/>
          </a:p>
          <a:p>
            <a:pPr marL="285750" indent="-285750">
              <a:buFont typeface="Arial"/>
              <a:buChar char="•"/>
            </a:pPr>
            <a:r>
              <a:rPr lang="en-US" dirty="0" smtClean="0"/>
              <a:t>Each voxel’s value reflects the </a:t>
            </a:r>
            <a:r>
              <a:rPr lang="en-US" i="1" dirty="0" smtClean="0"/>
              <a:t>Anatomical Connectivity Index</a:t>
            </a:r>
            <a:br>
              <a:rPr lang="en-US" i="1" dirty="0" smtClean="0"/>
            </a:br>
            <a:r>
              <a:rPr lang="en-US" dirty="0" smtClean="0"/>
              <a:t>of that voxel with the </a:t>
            </a:r>
            <a:r>
              <a:rPr lang="en-US" i="1" dirty="0" smtClean="0"/>
              <a:t>seed ROI</a:t>
            </a:r>
            <a:endParaRPr lang="en-US" i="1" dirty="0"/>
          </a:p>
        </p:txBody>
      </p:sp>
      <p:sp>
        <p:nvSpPr>
          <p:cNvPr id="10" name="Donut 9"/>
          <p:cNvSpPr/>
          <p:nvPr/>
        </p:nvSpPr>
        <p:spPr>
          <a:xfrm>
            <a:off x="7355704" y="2340748"/>
            <a:ext cx="180808" cy="185510"/>
          </a:xfrm>
          <a:prstGeom prst="donut">
            <a:avLst>
              <a:gd name="adj" fmla="val 0"/>
            </a:avLst>
          </a:prstGeom>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8969459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1023"/>
            <a:ext cx="9143999" cy="1143000"/>
          </a:xfrm>
        </p:spPr>
        <p:txBody>
          <a:bodyPr/>
          <a:lstStyle/>
          <a:p>
            <a:r>
              <a:rPr lang="en-US" dirty="0" smtClean="0"/>
              <a:t>Motivation</a:t>
            </a:r>
            <a:endParaRPr lang="en-US" dirty="0"/>
          </a:p>
        </p:txBody>
      </p:sp>
      <p:pic>
        <p:nvPicPr>
          <p:cNvPr id="5" name="Picture 4"/>
          <p:cNvPicPr>
            <a:picLocks noChangeAspect="1"/>
          </p:cNvPicPr>
          <p:nvPr/>
        </p:nvPicPr>
        <p:blipFill rotWithShape="1">
          <a:blip r:embed="rId3" cstate="email">
            <a:extLst>
              <a:ext uri="{28A0092B-C50C-407E-A947-70E740481C1C}">
                <a14:useLocalDpi xmlns:a14="http://schemas.microsoft.com/office/drawing/2010/main" val="0"/>
              </a:ext>
            </a:extLst>
          </a:blip>
          <a:srcRect l="34526" t="30298" r="34165" b="27911"/>
          <a:stretch/>
        </p:blipFill>
        <p:spPr>
          <a:xfrm>
            <a:off x="670133" y="2222309"/>
            <a:ext cx="3738464" cy="3007959"/>
          </a:xfrm>
          <a:prstGeom prst="rect">
            <a:avLst/>
          </a:prstGeom>
        </p:spPr>
      </p:pic>
      <p:graphicFrame>
        <p:nvGraphicFramePr>
          <p:cNvPr id="6" name="Chart 5"/>
          <p:cNvGraphicFramePr>
            <a:graphicFrameLocks/>
          </p:cNvGraphicFramePr>
          <p:nvPr>
            <p:extLst>
              <p:ext uri="{D42A27DB-BD31-4B8C-83A1-F6EECF244321}">
                <p14:modId xmlns:p14="http://schemas.microsoft.com/office/powerpoint/2010/main" val="2409288599"/>
              </p:ext>
            </p:extLst>
          </p:nvPr>
        </p:nvGraphicFramePr>
        <p:xfrm>
          <a:off x="4632999" y="2222309"/>
          <a:ext cx="4511000" cy="3007959"/>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6"/>
          <p:cNvSpPr txBox="1"/>
          <p:nvPr/>
        </p:nvSpPr>
        <p:spPr>
          <a:xfrm>
            <a:off x="7638059" y="6563264"/>
            <a:ext cx="1505941" cy="276999"/>
          </a:xfrm>
          <a:prstGeom prst="rect">
            <a:avLst/>
          </a:prstGeom>
          <a:noFill/>
        </p:spPr>
        <p:txBody>
          <a:bodyPr wrap="none" rtlCol="0">
            <a:spAutoFit/>
          </a:bodyPr>
          <a:lstStyle/>
          <a:p>
            <a:r>
              <a:rPr lang="en-US" sz="1200" dirty="0" smtClean="0"/>
              <a:t>Reggente et al., 2013</a:t>
            </a:r>
            <a:endParaRPr lang="en-US" sz="1200" dirty="0"/>
          </a:p>
        </p:txBody>
      </p:sp>
    </p:spTree>
    <p:extLst>
      <p:ext uri="{BB962C8B-B14F-4D97-AF65-F5344CB8AC3E}">
        <p14:creationId xmlns:p14="http://schemas.microsoft.com/office/powerpoint/2010/main" val="211504160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59077" cy="1457979"/>
          </a:xfrm>
        </p:spPr>
        <p:txBody>
          <a:bodyPr/>
          <a:lstStyle/>
          <a:p>
            <a:r>
              <a:rPr lang="en-US" dirty="0" smtClean="0"/>
              <a:t>Fluid Intelligence</a:t>
            </a:r>
            <a:endParaRPr lang="en-US" dirty="0"/>
          </a:p>
        </p:txBody>
      </p:sp>
      <p:sp>
        <p:nvSpPr>
          <p:cNvPr id="4" name="TextBox 3"/>
          <p:cNvSpPr txBox="1"/>
          <p:nvPr/>
        </p:nvSpPr>
        <p:spPr>
          <a:xfrm rot="10800000" flipV="1">
            <a:off x="409064" y="6575758"/>
            <a:ext cx="8750014" cy="276999"/>
          </a:xfrm>
          <a:prstGeom prst="rect">
            <a:avLst/>
          </a:prstGeom>
          <a:noFill/>
        </p:spPr>
        <p:txBody>
          <a:bodyPr wrap="square" rtlCol="0">
            <a:spAutoFit/>
          </a:bodyPr>
          <a:lstStyle/>
          <a:p>
            <a:pPr algn="r"/>
            <a:r>
              <a:rPr lang="en-US" sz="1200" dirty="0"/>
              <a:t>Bilker WB, </a:t>
            </a:r>
            <a:r>
              <a:rPr lang="en-US" sz="1200" dirty="0" smtClean="0"/>
              <a:t>et al. </a:t>
            </a:r>
            <a:r>
              <a:rPr lang="en-US" sz="1200" dirty="0"/>
              <a:t>(2012</a:t>
            </a:r>
            <a:r>
              <a:rPr lang="en-US" sz="1200" dirty="0" smtClean="0"/>
              <a:t>)</a:t>
            </a:r>
            <a:endParaRPr lang="en-US" sz="1200" dirty="0"/>
          </a:p>
        </p:txBody>
      </p:sp>
      <p:pic>
        <p:nvPicPr>
          <p:cNvPr id="3" name="Picture 2"/>
          <p:cNvPicPr>
            <a:picLocks noChangeAspect="1"/>
          </p:cNvPicPr>
          <p:nvPr/>
        </p:nvPicPr>
        <p:blipFill rotWithShape="1">
          <a:blip r:embed="rId3"/>
          <a:srcRect t="9778"/>
          <a:stretch/>
        </p:blipFill>
        <p:spPr>
          <a:xfrm>
            <a:off x="2489488" y="1617306"/>
            <a:ext cx="4165023" cy="3999316"/>
          </a:xfrm>
          <a:prstGeom prst="rect">
            <a:avLst/>
          </a:prstGeom>
        </p:spPr>
      </p:pic>
      <p:sp>
        <p:nvSpPr>
          <p:cNvPr id="5" name="TextBox 4"/>
          <p:cNvSpPr txBox="1"/>
          <p:nvPr/>
        </p:nvSpPr>
        <p:spPr>
          <a:xfrm>
            <a:off x="2489488" y="5616622"/>
            <a:ext cx="4165023" cy="369332"/>
          </a:xfrm>
          <a:prstGeom prst="rect">
            <a:avLst/>
          </a:prstGeom>
          <a:noFill/>
        </p:spPr>
        <p:txBody>
          <a:bodyPr wrap="square" rtlCol="0">
            <a:spAutoFit/>
          </a:bodyPr>
          <a:lstStyle/>
          <a:p>
            <a:pPr algn="ctr"/>
            <a:r>
              <a:rPr lang="en-US" dirty="0" smtClean="0"/>
              <a:t>Raven’s Progressive Matrices</a:t>
            </a:r>
            <a:endParaRPr lang="en-US" dirty="0"/>
          </a:p>
        </p:txBody>
      </p:sp>
    </p:spTree>
    <p:extLst>
      <p:ext uri="{BB962C8B-B14F-4D97-AF65-F5344CB8AC3E}">
        <p14:creationId xmlns:p14="http://schemas.microsoft.com/office/powerpoint/2010/main" val="69030181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3999" cy="1457979"/>
          </a:xfrm>
        </p:spPr>
        <p:txBody>
          <a:bodyPr/>
          <a:lstStyle/>
          <a:p>
            <a:r>
              <a:rPr lang="en-US" dirty="0" smtClean="0"/>
              <a:t>Networks of Interest</a:t>
            </a:r>
            <a:endParaRPr lang="en-US" dirty="0"/>
          </a:p>
        </p:txBody>
      </p:sp>
      <p:pic>
        <p:nvPicPr>
          <p:cNvPr id="5" name="Picture 4" descr="Screenshot 2014-11-06 08.02.3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023027" y="2626251"/>
            <a:ext cx="2895821" cy="2347642"/>
          </a:xfrm>
          <a:prstGeom prst="rect">
            <a:avLst/>
          </a:prstGeom>
        </p:spPr>
      </p:pic>
      <p:sp>
        <p:nvSpPr>
          <p:cNvPr id="4" name="TextBox 3"/>
          <p:cNvSpPr txBox="1"/>
          <p:nvPr/>
        </p:nvSpPr>
        <p:spPr>
          <a:xfrm>
            <a:off x="7349301" y="6569243"/>
            <a:ext cx="1794698" cy="276999"/>
          </a:xfrm>
          <a:prstGeom prst="rect">
            <a:avLst/>
          </a:prstGeom>
          <a:noFill/>
        </p:spPr>
        <p:txBody>
          <a:bodyPr wrap="square" rtlCol="0">
            <a:spAutoFit/>
          </a:bodyPr>
          <a:lstStyle/>
          <a:p>
            <a:pPr algn="r"/>
            <a:r>
              <a:rPr lang="en-US" sz="1200" dirty="0" smtClean="0"/>
              <a:t>Power, J.D, et al. (2011)</a:t>
            </a:r>
            <a:endParaRPr lang="en-US" sz="1200" dirty="0"/>
          </a:p>
        </p:txBody>
      </p:sp>
      <p:grpSp>
        <p:nvGrpSpPr>
          <p:cNvPr id="11" name="Group 10"/>
          <p:cNvGrpSpPr/>
          <p:nvPr/>
        </p:nvGrpSpPr>
        <p:grpSpPr>
          <a:xfrm>
            <a:off x="226804" y="1457979"/>
            <a:ext cx="5796223" cy="4562643"/>
            <a:chOff x="1981200" y="2304969"/>
            <a:chExt cx="4830232" cy="3713791"/>
          </a:xfrm>
        </p:grpSpPr>
        <p:pic>
          <p:nvPicPr>
            <p:cNvPr id="12" name="Picture 11" descr="Power2013_figure.jpg"/>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1433" b="24587" l="25439" r="43421">
                          <a14:foregroundMark x1="33187" y1="18467" x2="30117" y2="10695"/>
                        </a14:backgroundRemoval>
                      </a14:imgEffect>
                    </a14:imgLayer>
                  </a14:imgProps>
                </a:ext>
                <a:ext uri="{28A0092B-C50C-407E-A947-70E740481C1C}">
                  <a14:useLocalDpi xmlns:a14="http://schemas.microsoft.com/office/drawing/2010/main" val="0"/>
                </a:ext>
              </a:extLst>
            </a:blip>
            <a:srcRect l="25374" t="2388" r="39200" b="51630"/>
            <a:stretch/>
          </p:blipFill>
          <p:spPr>
            <a:xfrm>
              <a:off x="1981200" y="2304969"/>
              <a:ext cx="4830232" cy="3580360"/>
            </a:xfrm>
            <a:prstGeom prst="rect">
              <a:avLst/>
            </a:prstGeom>
          </p:spPr>
        </p:pic>
        <p:pic>
          <p:nvPicPr>
            <p:cNvPr id="13" name="Picture 12" descr="Power2013_figure.jpg"/>
            <p:cNvPicPr>
              <a:picLocks noChangeAspect="1"/>
            </p:cNvPicPr>
            <p:nvPr/>
          </p:nvPicPr>
          <p:blipFill rotWithShape="1">
            <a:blip r:embed="rId6" cstate="email">
              <a:extLst>
                <a:ext uri="{BEBA8EAE-BF5A-486C-A8C5-ECC9F3942E4B}">
                  <a14:imgProps xmlns:a14="http://schemas.microsoft.com/office/drawing/2010/main">
                    <a14:imgLayer r:embed="rId7">
                      <a14:imgEffect>
                        <a14:backgroundRemoval t="9647" b="46472" l="25936" r="54298"/>
                      </a14:imgEffect>
                    </a14:imgLayer>
                  </a14:imgProps>
                </a:ext>
                <a:ext uri="{28A0092B-C50C-407E-A947-70E740481C1C}">
                  <a14:useLocalDpi xmlns:a14="http://schemas.microsoft.com/office/drawing/2010/main" val="0"/>
                </a:ext>
              </a:extLst>
            </a:blip>
            <a:srcRect l="25374" t="2388" r="39200" b="51630"/>
            <a:stretch/>
          </p:blipFill>
          <p:spPr>
            <a:xfrm>
              <a:off x="1981200" y="2420942"/>
              <a:ext cx="4830232" cy="3580360"/>
            </a:xfrm>
            <a:prstGeom prst="rect">
              <a:avLst/>
            </a:prstGeom>
          </p:spPr>
        </p:pic>
        <p:pic>
          <p:nvPicPr>
            <p:cNvPr id="15" name="Picture 14" descr="Power2013_figure.jpg"/>
            <p:cNvPicPr>
              <a:picLocks noChangeAspect="1"/>
            </p:cNvPicPr>
            <p:nvPr/>
          </p:nvPicPr>
          <p:blipFill rotWithShape="1">
            <a:blip r:embed="rId8" cstate="email">
              <a:extLst>
                <a:ext uri="{BEBA8EAE-BF5A-486C-A8C5-ECC9F3942E4B}">
                  <a14:imgProps xmlns:a14="http://schemas.microsoft.com/office/drawing/2010/main">
                    <a14:imgLayer r:embed="rId9">
                      <a14:imgEffect>
                        <a14:backgroundRemoval t="12018" b="48842" l="33830" r="62193">
                          <a14:foregroundMark x1="51199" y1="45921" x2="50205" y2="45149"/>
                          <a14:foregroundMark x1="59269" y1="41014" x2="59357" y2="41566"/>
                          <a14:backgroundMark x1="47544" y1="42448" x2="47368" y2="43219"/>
                        </a14:backgroundRemoval>
                      </a14:imgEffect>
                    </a14:imgLayer>
                  </a14:imgProps>
                </a:ext>
                <a:ext uri="{28A0092B-C50C-407E-A947-70E740481C1C}">
                  <a14:useLocalDpi xmlns:a14="http://schemas.microsoft.com/office/drawing/2010/main" val="0"/>
                </a:ext>
              </a:extLst>
            </a:blip>
            <a:srcRect l="25374" t="2388" r="39200" b="51630"/>
            <a:stretch/>
          </p:blipFill>
          <p:spPr>
            <a:xfrm>
              <a:off x="1981200" y="2438400"/>
              <a:ext cx="4830232" cy="3580360"/>
            </a:xfrm>
            <a:prstGeom prst="rect">
              <a:avLst/>
            </a:prstGeom>
          </p:spPr>
        </p:pic>
        <p:pic>
          <p:nvPicPr>
            <p:cNvPr id="16" name="Picture 15" descr="Power2013_figure.jpg"/>
            <p:cNvPicPr>
              <a:picLocks noChangeAspect="1"/>
            </p:cNvPicPr>
            <p:nvPr/>
          </p:nvPicPr>
          <p:blipFill rotWithShape="1">
            <a:blip r:embed="rId10" cstate="email">
              <a:extLst>
                <a:ext uri="{BEBA8EAE-BF5A-486C-A8C5-ECC9F3942E4B}">
                  <a14:imgProps xmlns:a14="http://schemas.microsoft.com/office/drawing/2010/main">
                    <a14:imgLayer r:embed="rId9">
                      <a14:imgEffect>
                        <a14:backgroundRemoval t="1599" b="38479" l="33129" r="61433"/>
                      </a14:imgEffect>
                    </a14:imgLayer>
                  </a14:imgProps>
                </a:ext>
                <a:ext uri="{28A0092B-C50C-407E-A947-70E740481C1C}">
                  <a14:useLocalDpi xmlns:a14="http://schemas.microsoft.com/office/drawing/2010/main" val="0"/>
                </a:ext>
              </a:extLst>
            </a:blip>
            <a:srcRect l="25374" t="2388" r="39200" b="51630"/>
            <a:stretch/>
          </p:blipFill>
          <p:spPr>
            <a:xfrm>
              <a:off x="1981200" y="2420942"/>
              <a:ext cx="4830232" cy="3580360"/>
            </a:xfrm>
            <a:prstGeom prst="rect">
              <a:avLst/>
            </a:prstGeom>
          </p:spPr>
        </p:pic>
      </p:grpSp>
    </p:spTree>
    <p:extLst>
      <p:ext uri="{BB962C8B-B14F-4D97-AF65-F5344CB8AC3E}">
        <p14:creationId xmlns:p14="http://schemas.microsoft.com/office/powerpoint/2010/main" val="381888907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Screenshot 2014-10-20 19.58.02.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1805126"/>
            <a:ext cx="9143999" cy="3979933"/>
          </a:xfrm>
          <a:prstGeom prst="rect">
            <a:avLst/>
          </a:prstGeom>
          <a:solidFill>
            <a:srgbClr val="1111DD"/>
          </a:solidFill>
        </p:spPr>
      </p:pic>
      <p:pic>
        <p:nvPicPr>
          <p:cNvPr id="7" name="Picture 6" descr="Screenshot 2014-10-20 19.48.52.png"/>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902" b="99324" l="904" r="95281">
                        <a14:foregroundMark x1="37048" y1="44532" x2="13755" y2="5299"/>
                        <a14:foregroundMark x1="45281" y1="44870" x2="77912" y2="7892"/>
                        <a14:foregroundMark x1="76004" y1="29425" x2="87450" y2="43517"/>
                        <a14:foregroundMark x1="75803" y1="41150" x2="87149" y2="43968"/>
                        <a14:foregroundMark x1="74096" y1="45209" x2="88554" y2="44532"/>
                        <a14:foregroundMark x1="36446" y1="85457" x2="38153" y2="76776"/>
                        <a14:foregroundMark x1="33635" y1="54566" x2="23092" y2="43630"/>
                        <a14:foregroundMark x1="4418" y1="58625" x2="12249" y2="47351"/>
                        <a14:foregroundMark x1="2108" y1="82413" x2="3715" y2="86809"/>
                        <a14:foregroundMark x1="16667" y1="97407" x2="24799" y2="97745"/>
                      </a14:backgroundRemoval>
                    </a14:imgEffect>
                  </a14:imgLayer>
                </a14:imgProps>
              </a:ext>
              <a:ext uri="{28A0092B-C50C-407E-A947-70E740481C1C}">
                <a14:useLocalDpi xmlns:a14="http://schemas.microsoft.com/office/drawing/2010/main" val="0"/>
              </a:ext>
            </a:extLst>
          </a:blip>
          <a:srcRect r="61190" b="54927"/>
          <a:stretch/>
        </p:blipFill>
        <p:spPr>
          <a:xfrm>
            <a:off x="1556314" y="2422164"/>
            <a:ext cx="1847906" cy="1911262"/>
          </a:xfrm>
          <a:prstGeom prst="rect">
            <a:avLst/>
          </a:prstGeom>
        </p:spPr>
      </p:pic>
      <p:sp>
        <p:nvSpPr>
          <p:cNvPr id="6" name="TextBox 5"/>
          <p:cNvSpPr txBox="1"/>
          <p:nvPr/>
        </p:nvSpPr>
        <p:spPr>
          <a:xfrm>
            <a:off x="6732872" y="1934248"/>
            <a:ext cx="2480851" cy="523220"/>
          </a:xfrm>
          <a:prstGeom prst="rect">
            <a:avLst/>
          </a:prstGeom>
          <a:noFill/>
          <a:ln>
            <a:noFill/>
          </a:ln>
        </p:spPr>
        <p:txBody>
          <a:bodyPr wrap="square" rtlCol="0">
            <a:spAutoFit/>
          </a:bodyPr>
          <a:lstStyle/>
          <a:p>
            <a:r>
              <a:rPr lang="en-US" sz="1400" b="1" dirty="0" smtClean="0">
                <a:solidFill>
                  <a:srgbClr val="FFFF00"/>
                </a:solidFill>
              </a:rPr>
              <a:t>Seed in the Cingulo-Opercular                	   Network</a:t>
            </a:r>
            <a:endParaRPr lang="en-US" sz="1400" b="1" dirty="0">
              <a:solidFill>
                <a:srgbClr val="FFFF00"/>
              </a:solidFill>
            </a:endParaRPr>
          </a:p>
        </p:txBody>
      </p:sp>
      <p:sp>
        <p:nvSpPr>
          <p:cNvPr id="8" name="TextBox 7"/>
          <p:cNvSpPr txBox="1"/>
          <p:nvPr/>
        </p:nvSpPr>
        <p:spPr>
          <a:xfrm>
            <a:off x="3664905" y="3248095"/>
            <a:ext cx="1560835" cy="738664"/>
          </a:xfrm>
          <a:prstGeom prst="rect">
            <a:avLst/>
          </a:prstGeom>
          <a:noFill/>
        </p:spPr>
        <p:txBody>
          <a:bodyPr wrap="square" rtlCol="0">
            <a:spAutoFit/>
          </a:bodyPr>
          <a:lstStyle/>
          <a:p>
            <a:pPr algn="ctr"/>
            <a:r>
              <a:rPr lang="en-US" sz="1400" b="1" dirty="0" smtClean="0">
                <a:solidFill>
                  <a:srgbClr val="11DD11"/>
                </a:solidFill>
              </a:rPr>
              <a:t>Targets in the </a:t>
            </a:r>
            <a:br>
              <a:rPr lang="en-US" sz="1400" b="1" dirty="0" smtClean="0">
                <a:solidFill>
                  <a:srgbClr val="11DD11"/>
                </a:solidFill>
              </a:rPr>
            </a:br>
            <a:r>
              <a:rPr lang="en-US" sz="1400" b="1" dirty="0" smtClean="0">
                <a:solidFill>
                  <a:srgbClr val="11DD11"/>
                </a:solidFill>
              </a:rPr>
              <a:t>Cingulo-Opercular</a:t>
            </a:r>
          </a:p>
          <a:p>
            <a:pPr algn="ctr"/>
            <a:r>
              <a:rPr lang="en-US" sz="1400" b="1" dirty="0" smtClean="0">
                <a:solidFill>
                  <a:srgbClr val="11DD11"/>
                </a:solidFill>
              </a:rPr>
              <a:t>Network</a:t>
            </a:r>
            <a:endParaRPr lang="en-US" sz="1400" b="1" dirty="0">
              <a:solidFill>
                <a:srgbClr val="11DD11"/>
              </a:solidFill>
            </a:endParaRPr>
          </a:p>
        </p:txBody>
      </p:sp>
      <p:sp>
        <p:nvSpPr>
          <p:cNvPr id="10" name="Right Arrow 9"/>
          <p:cNvSpPr/>
          <p:nvPr/>
        </p:nvSpPr>
        <p:spPr>
          <a:xfrm rot="10491920">
            <a:off x="3081905" y="3397715"/>
            <a:ext cx="582122" cy="45719"/>
          </a:xfrm>
          <a:prstGeom prst="rightArrow">
            <a:avLst/>
          </a:prstGeom>
          <a:solidFill>
            <a:srgbClr val="53B911"/>
          </a:solidFill>
          <a:ln>
            <a:solidFill>
              <a:srgbClr val="53B91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11DE11"/>
              </a:solidFill>
            </a:endParaRPr>
          </a:p>
        </p:txBody>
      </p:sp>
      <p:sp>
        <p:nvSpPr>
          <p:cNvPr id="11" name="Right Arrow 10"/>
          <p:cNvSpPr/>
          <p:nvPr/>
        </p:nvSpPr>
        <p:spPr>
          <a:xfrm rot="11989875" flipV="1">
            <a:off x="2674293" y="3189307"/>
            <a:ext cx="1050116" cy="45719"/>
          </a:xfrm>
          <a:prstGeom prst="rightArrow">
            <a:avLst/>
          </a:prstGeom>
          <a:solidFill>
            <a:srgbClr val="53B911"/>
          </a:solidFill>
          <a:ln>
            <a:solidFill>
              <a:srgbClr val="53B91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11DE11"/>
              </a:solidFill>
            </a:endParaRPr>
          </a:p>
        </p:txBody>
      </p:sp>
      <p:sp>
        <p:nvSpPr>
          <p:cNvPr id="13" name="Title 1"/>
          <p:cNvSpPr>
            <a:spLocks noGrp="1"/>
          </p:cNvSpPr>
          <p:nvPr>
            <p:ph type="title"/>
          </p:nvPr>
        </p:nvSpPr>
        <p:spPr>
          <a:xfrm>
            <a:off x="0" y="0"/>
            <a:ext cx="9143999" cy="1457979"/>
          </a:xfrm>
        </p:spPr>
        <p:txBody>
          <a:bodyPr/>
          <a:lstStyle/>
          <a:p>
            <a:r>
              <a:rPr lang="en-US" dirty="0" smtClean="0"/>
              <a:t>Computing Structural Connectivity within a Network</a:t>
            </a:r>
            <a:endParaRPr lang="en-US" dirty="0"/>
          </a:p>
        </p:txBody>
      </p:sp>
      <p:grpSp>
        <p:nvGrpSpPr>
          <p:cNvPr id="14" name="Group 13"/>
          <p:cNvGrpSpPr/>
          <p:nvPr/>
        </p:nvGrpSpPr>
        <p:grpSpPr>
          <a:xfrm>
            <a:off x="5533337" y="2622371"/>
            <a:ext cx="1768927" cy="1798731"/>
            <a:chOff x="5027705" y="2869295"/>
            <a:chExt cx="4685131" cy="4906028"/>
          </a:xfrm>
        </p:grpSpPr>
        <p:pic>
          <p:nvPicPr>
            <p:cNvPr id="4" name="Picture 3" descr="Screenshot 2014-10-20 19.48.52.png"/>
            <p:cNvPicPr>
              <a:picLocks noChangeAspect="1"/>
            </p:cNvPicPr>
            <p:nvPr/>
          </p:nvPicPr>
          <p:blipFill rotWithShape="1">
            <a:blip r:embed="rId4" cstate="email">
              <a:extLst>
                <a:ext uri="{BEBA8EAE-BF5A-486C-A8C5-ECC9F3942E4B}">
                  <a14:imgProps xmlns:a14="http://schemas.microsoft.com/office/drawing/2010/main">
                    <a14:imgLayer r:embed="rId6">
                      <a14:imgEffect>
                        <a14:backgroundRemoval t="902" b="99324" l="904" r="95281">
                          <a14:foregroundMark x1="37048" y1="44532" x2="13755" y2="5299"/>
                          <a14:foregroundMark x1="45281" y1="44870" x2="77912" y2="7892"/>
                          <a14:foregroundMark x1="76004" y1="29425" x2="87450" y2="43517"/>
                          <a14:foregroundMark x1="75803" y1="41150" x2="87149" y2="43968"/>
                          <a14:foregroundMark x1="74096" y1="45209" x2="88554" y2="44532"/>
                          <a14:foregroundMark x1="36446" y1="85457" x2="38153" y2="76776"/>
                          <a14:foregroundMark x1="33635" y1="54566" x2="23092" y2="43630"/>
                          <a14:foregroundMark x1="4418" y1="58625" x2="12249" y2="47351"/>
                          <a14:foregroundMark x1="2108" y1="82413" x2="3715" y2="86809"/>
                          <a14:foregroundMark x1="16667" y1="97407" x2="24799" y2="97745"/>
                        </a14:backgroundRemoval>
                      </a14:imgEffect>
                    </a14:imgLayer>
                  </a14:imgProps>
                </a:ext>
                <a:ext uri="{28A0092B-C50C-407E-A947-70E740481C1C}">
                  <a14:useLocalDpi xmlns:a14="http://schemas.microsoft.com/office/drawing/2010/main" val="0"/>
                </a:ext>
              </a:extLst>
            </a:blip>
            <a:srcRect t="46634" r="60092" b="1"/>
            <a:stretch/>
          </p:blipFill>
          <p:spPr>
            <a:xfrm>
              <a:off x="5027705" y="2869295"/>
              <a:ext cx="4685131" cy="4906028"/>
            </a:xfrm>
            <a:prstGeom prst="rect">
              <a:avLst/>
            </a:prstGeom>
          </p:spPr>
        </p:pic>
        <p:sp>
          <p:nvSpPr>
            <p:cNvPr id="3" name="Oval 2"/>
            <p:cNvSpPr/>
            <p:nvPr/>
          </p:nvSpPr>
          <p:spPr>
            <a:xfrm>
              <a:off x="8204759" y="4668026"/>
              <a:ext cx="264576" cy="199890"/>
            </a:xfrm>
            <a:prstGeom prst="ellipse">
              <a:avLst/>
            </a:prstGeom>
            <a:solidFill>
              <a:srgbClr val="FFFF0A"/>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 name="Right Arrow 8"/>
          <p:cNvSpPr/>
          <p:nvPr/>
        </p:nvSpPr>
        <p:spPr>
          <a:xfrm rot="20863379">
            <a:off x="5226203" y="3310960"/>
            <a:ext cx="600659" cy="64008"/>
          </a:xfrm>
          <a:prstGeom prst="rightArrow">
            <a:avLst/>
          </a:prstGeom>
          <a:solidFill>
            <a:srgbClr val="53B911"/>
          </a:solidFill>
          <a:ln>
            <a:solidFill>
              <a:srgbClr val="53B91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11DE11"/>
              </a:solidFill>
            </a:endParaRPr>
          </a:p>
        </p:txBody>
      </p:sp>
      <p:pic>
        <p:nvPicPr>
          <p:cNvPr id="15" name="Picture 14" descr="Screenshot 2014-11-12 11.44.42.png"/>
          <p:cNvPicPr>
            <a:picLocks noChangeAspect="1"/>
          </p:cNvPicPr>
          <p:nvPr/>
        </p:nvPicPr>
        <p:blipFill rotWithShape="1">
          <a:blip r:embed="rId7">
            <a:extLst>
              <a:ext uri="{28A0092B-C50C-407E-A947-70E740481C1C}">
                <a14:useLocalDpi xmlns:a14="http://schemas.microsoft.com/office/drawing/2010/main" val="0"/>
              </a:ext>
            </a:extLst>
          </a:blip>
          <a:srcRect l="1561"/>
          <a:stretch/>
        </p:blipFill>
        <p:spPr>
          <a:xfrm>
            <a:off x="2678232" y="5192775"/>
            <a:ext cx="3962743" cy="222952"/>
          </a:xfrm>
          <a:prstGeom prst="rect">
            <a:avLst/>
          </a:prstGeom>
        </p:spPr>
      </p:pic>
      <p:sp>
        <p:nvSpPr>
          <p:cNvPr id="16" name="TextBox 15"/>
          <p:cNvSpPr txBox="1"/>
          <p:nvPr/>
        </p:nvSpPr>
        <p:spPr>
          <a:xfrm>
            <a:off x="133686" y="5415727"/>
            <a:ext cx="8876627" cy="369332"/>
          </a:xfrm>
          <a:prstGeom prst="rect">
            <a:avLst/>
          </a:prstGeom>
          <a:noFill/>
        </p:spPr>
        <p:txBody>
          <a:bodyPr wrap="square" rtlCol="0">
            <a:spAutoFit/>
          </a:bodyPr>
          <a:lstStyle/>
          <a:p>
            <a:pPr algn="ctr"/>
            <a:r>
              <a:rPr lang="en-US" dirty="0" smtClean="0">
                <a:solidFill>
                  <a:schemeClr val="bg1"/>
                </a:solidFill>
              </a:rPr>
              <a:t>Anatomical Connectivity Index </a:t>
            </a:r>
            <a:endParaRPr lang="en-US" dirty="0">
              <a:solidFill>
                <a:schemeClr val="bg1"/>
              </a:solidFill>
            </a:endParaRPr>
          </a:p>
        </p:txBody>
      </p:sp>
      <p:sp>
        <p:nvSpPr>
          <p:cNvPr id="17" name="TextBox 16"/>
          <p:cNvSpPr txBox="1"/>
          <p:nvPr/>
        </p:nvSpPr>
        <p:spPr>
          <a:xfrm>
            <a:off x="2109785" y="5091323"/>
            <a:ext cx="568447" cy="369332"/>
          </a:xfrm>
          <a:prstGeom prst="rect">
            <a:avLst/>
          </a:prstGeom>
          <a:noFill/>
        </p:spPr>
        <p:txBody>
          <a:bodyPr wrap="none" rtlCol="0">
            <a:spAutoFit/>
          </a:bodyPr>
          <a:lstStyle/>
          <a:p>
            <a:r>
              <a:rPr lang="en-US" dirty="0" smtClean="0">
                <a:solidFill>
                  <a:srgbClr val="FFFFFF"/>
                </a:solidFill>
              </a:rPr>
              <a:t>Low</a:t>
            </a:r>
            <a:endParaRPr lang="en-US" dirty="0">
              <a:solidFill>
                <a:srgbClr val="FFFFFF"/>
              </a:solidFill>
            </a:endParaRPr>
          </a:p>
        </p:txBody>
      </p:sp>
      <p:sp>
        <p:nvSpPr>
          <p:cNvPr id="18" name="TextBox 17"/>
          <p:cNvSpPr txBox="1"/>
          <p:nvPr/>
        </p:nvSpPr>
        <p:spPr>
          <a:xfrm>
            <a:off x="6640975" y="5105185"/>
            <a:ext cx="987746" cy="369332"/>
          </a:xfrm>
          <a:prstGeom prst="rect">
            <a:avLst/>
          </a:prstGeom>
          <a:noFill/>
        </p:spPr>
        <p:txBody>
          <a:bodyPr wrap="square" rtlCol="0">
            <a:spAutoFit/>
          </a:bodyPr>
          <a:lstStyle/>
          <a:p>
            <a:r>
              <a:rPr lang="en-US" dirty="0" smtClean="0">
                <a:solidFill>
                  <a:srgbClr val="FFFFFF"/>
                </a:solidFill>
              </a:rPr>
              <a:t>High</a:t>
            </a:r>
            <a:endParaRPr lang="en-US" dirty="0">
              <a:solidFill>
                <a:srgbClr val="FFFFFF"/>
              </a:solidFill>
            </a:endParaRPr>
          </a:p>
        </p:txBody>
      </p:sp>
      <p:sp>
        <p:nvSpPr>
          <p:cNvPr id="5" name="Left Arrow 4"/>
          <p:cNvSpPr/>
          <p:nvPr/>
        </p:nvSpPr>
        <p:spPr>
          <a:xfrm rot="19265035">
            <a:off x="6663965" y="2829507"/>
            <a:ext cx="1060704" cy="91440"/>
          </a:xfrm>
          <a:prstGeom prst="leftArrow">
            <a:avLst/>
          </a:prstGeom>
          <a:solidFill>
            <a:srgbClr val="FFF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1111DD"/>
              </a:solidFill>
            </a:endParaRPr>
          </a:p>
        </p:txBody>
      </p:sp>
    </p:spTree>
    <p:extLst>
      <p:ext uri="{BB962C8B-B14F-4D97-AF65-F5344CB8AC3E}">
        <p14:creationId xmlns:p14="http://schemas.microsoft.com/office/powerpoint/2010/main" val="181400326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3999" cy="1143000"/>
          </a:xfrm>
        </p:spPr>
        <p:txBody>
          <a:bodyPr/>
          <a:lstStyle/>
          <a:p>
            <a:r>
              <a:rPr lang="en-US" dirty="0" smtClean="0"/>
              <a:t>Methodology</a:t>
            </a:r>
            <a:endParaRPr lang="en-US" dirty="0"/>
          </a:p>
        </p:txBody>
      </p:sp>
      <p:sp>
        <p:nvSpPr>
          <p:cNvPr id="3" name="Content Placeholder 2"/>
          <p:cNvSpPr>
            <a:spLocks noGrp="1"/>
          </p:cNvSpPr>
          <p:nvPr>
            <p:ph idx="1"/>
          </p:nvPr>
        </p:nvSpPr>
        <p:spPr>
          <a:xfrm>
            <a:off x="361579" y="1457935"/>
            <a:ext cx="4566416" cy="5038816"/>
          </a:xfrm>
        </p:spPr>
        <p:txBody>
          <a:bodyPr>
            <a:normAutofit/>
          </a:bodyPr>
          <a:lstStyle/>
          <a:p>
            <a:pPr>
              <a:buFont typeface="Arial"/>
              <a:buChar char="•"/>
            </a:pPr>
            <a:r>
              <a:rPr lang="en-US" dirty="0" smtClean="0"/>
              <a:t>Pairwise structural connectivity values </a:t>
            </a:r>
          </a:p>
          <a:p>
            <a:pPr>
              <a:buFont typeface="Arial"/>
              <a:buChar char="•"/>
            </a:pPr>
            <a:r>
              <a:rPr lang="en-US" dirty="0" smtClean="0"/>
              <a:t>LASSO Regression with     Elastic Net regularization</a:t>
            </a:r>
            <a:endParaRPr lang="en-US" strike="sngStrike" dirty="0" smtClean="0"/>
          </a:p>
          <a:p>
            <a:pPr>
              <a:buFont typeface="Arial"/>
              <a:buChar char="•"/>
            </a:pPr>
            <a:r>
              <a:rPr lang="en-US" dirty="0" smtClean="0"/>
              <a:t>Leave-one-</a:t>
            </a:r>
            <a:r>
              <a:rPr lang="en-US" dirty="0"/>
              <a:t>s</a:t>
            </a:r>
            <a:r>
              <a:rPr lang="en-US" dirty="0" smtClean="0"/>
              <a:t>ubject-out       cross-validation </a:t>
            </a:r>
            <a:endParaRPr lang="en-US" strike="sngStrike" dirty="0"/>
          </a:p>
          <a:p>
            <a:pPr>
              <a:buFont typeface="Arial"/>
              <a:buChar char="•"/>
            </a:pPr>
            <a:r>
              <a:rPr lang="en-US" dirty="0" smtClean="0"/>
              <a:t>Each predicted left-</a:t>
            </a:r>
            <a:r>
              <a:rPr lang="en-US" dirty="0"/>
              <a:t>out subject (Ŷ) </a:t>
            </a:r>
            <a:r>
              <a:rPr lang="en-US" dirty="0" smtClean="0"/>
              <a:t>correlated with actual (</a:t>
            </a:r>
            <a:r>
              <a:rPr lang="en-US" dirty="0"/>
              <a:t>Y</a:t>
            </a:r>
            <a:r>
              <a:rPr lang="en-US" dirty="0" smtClean="0"/>
              <a:t>) </a:t>
            </a:r>
          </a:p>
        </p:txBody>
      </p:sp>
      <p:grpSp>
        <p:nvGrpSpPr>
          <p:cNvPr id="4" name="Group 3"/>
          <p:cNvGrpSpPr/>
          <p:nvPr/>
        </p:nvGrpSpPr>
        <p:grpSpPr>
          <a:xfrm>
            <a:off x="4927995" y="1457935"/>
            <a:ext cx="4091067" cy="4401536"/>
            <a:chOff x="4927995" y="1815118"/>
            <a:chExt cx="4091067" cy="4401536"/>
          </a:xfrm>
        </p:grpSpPr>
        <p:pic>
          <p:nvPicPr>
            <p:cNvPr id="7" name="Picture 6" descr="Screenshot 2014-11-12 12.07.1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35774" y="2348109"/>
              <a:ext cx="3783288" cy="3599770"/>
            </a:xfrm>
            <a:prstGeom prst="rect">
              <a:avLst/>
            </a:prstGeom>
          </p:spPr>
        </p:pic>
        <p:sp>
          <p:nvSpPr>
            <p:cNvPr id="8" name="TextBox 7"/>
            <p:cNvSpPr txBox="1"/>
            <p:nvPr/>
          </p:nvSpPr>
          <p:spPr>
            <a:xfrm>
              <a:off x="5235774" y="1815118"/>
              <a:ext cx="3783288" cy="400110"/>
            </a:xfrm>
            <a:prstGeom prst="rect">
              <a:avLst/>
            </a:prstGeom>
            <a:noFill/>
          </p:spPr>
          <p:txBody>
            <a:bodyPr wrap="square" rtlCol="0">
              <a:spAutoFit/>
            </a:bodyPr>
            <a:lstStyle/>
            <a:p>
              <a:pPr algn="ctr"/>
              <a:r>
                <a:rPr lang="en-US" sz="2000" b="1" dirty="0" smtClean="0"/>
                <a:t>Cingulo-Opercular Feature Set</a:t>
              </a:r>
              <a:endParaRPr lang="en-US" sz="2000" b="1" dirty="0"/>
            </a:p>
          </p:txBody>
        </p:sp>
        <p:sp>
          <p:nvSpPr>
            <p:cNvPr id="9" name="TextBox 8"/>
            <p:cNvSpPr txBox="1"/>
            <p:nvPr/>
          </p:nvSpPr>
          <p:spPr>
            <a:xfrm rot="16200000">
              <a:off x="3342561" y="4054667"/>
              <a:ext cx="3478646" cy="307777"/>
            </a:xfrm>
            <a:prstGeom prst="rect">
              <a:avLst/>
            </a:prstGeom>
            <a:noFill/>
          </p:spPr>
          <p:txBody>
            <a:bodyPr wrap="square" rtlCol="0">
              <a:spAutoFit/>
            </a:bodyPr>
            <a:lstStyle/>
            <a:p>
              <a:pPr algn="ctr"/>
              <a:r>
                <a:rPr lang="en-US" sz="1400" b="1" dirty="0" smtClean="0"/>
                <a:t>Pairwise Anatomical Connectivity Values</a:t>
              </a:r>
              <a:endParaRPr lang="en-US" sz="1400" b="1" dirty="0"/>
            </a:p>
          </p:txBody>
        </p:sp>
        <p:sp>
          <p:nvSpPr>
            <p:cNvPr id="10" name="TextBox 9"/>
            <p:cNvSpPr txBox="1"/>
            <p:nvPr/>
          </p:nvSpPr>
          <p:spPr>
            <a:xfrm>
              <a:off x="5363073" y="5944785"/>
              <a:ext cx="3655989" cy="271869"/>
            </a:xfrm>
            <a:prstGeom prst="rect">
              <a:avLst/>
            </a:prstGeom>
            <a:noFill/>
          </p:spPr>
          <p:txBody>
            <a:bodyPr wrap="square" rtlCol="0">
              <a:spAutoFit/>
            </a:bodyPr>
            <a:lstStyle/>
            <a:p>
              <a:pPr algn="ctr">
                <a:lnSpc>
                  <a:spcPct val="80000"/>
                </a:lnSpc>
              </a:pPr>
              <a:r>
                <a:rPr lang="en-US" sz="1400" b="1" dirty="0" smtClean="0"/>
                <a:t>Subjects (N=60)</a:t>
              </a:r>
              <a:endParaRPr lang="en-US" sz="1400" b="1" dirty="0"/>
            </a:p>
          </p:txBody>
        </p:sp>
      </p:grpSp>
    </p:spTree>
    <p:extLst>
      <p:ext uri="{BB962C8B-B14F-4D97-AF65-F5344CB8AC3E}">
        <p14:creationId xmlns:p14="http://schemas.microsoft.com/office/powerpoint/2010/main" val="363632758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6141" y="0"/>
            <a:ext cx="7691719" cy="1143000"/>
          </a:xfrm>
        </p:spPr>
        <p:txBody>
          <a:bodyPr/>
          <a:lstStyle/>
          <a:p>
            <a:r>
              <a:rPr lang="en-US" dirty="0" smtClean="0"/>
              <a:t>Results</a:t>
            </a:r>
            <a:endParaRPr lang="en-US" dirty="0"/>
          </a:p>
        </p:txBody>
      </p:sp>
      <p:graphicFrame>
        <p:nvGraphicFramePr>
          <p:cNvPr id="5" name="Chart 4"/>
          <p:cNvGraphicFramePr/>
          <p:nvPr>
            <p:extLst>
              <p:ext uri="{D42A27DB-BD31-4B8C-83A1-F6EECF244321}">
                <p14:modId xmlns:p14="http://schemas.microsoft.com/office/powerpoint/2010/main" val="3185558719"/>
              </p:ext>
            </p:extLst>
          </p:nvPr>
        </p:nvGraphicFramePr>
        <p:xfrm>
          <a:off x="0" y="1332854"/>
          <a:ext cx="9144000" cy="5137784"/>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0" y="898684"/>
            <a:ext cx="9144000" cy="369332"/>
          </a:xfrm>
          <a:prstGeom prst="rect">
            <a:avLst/>
          </a:prstGeom>
          <a:noFill/>
        </p:spPr>
        <p:txBody>
          <a:bodyPr wrap="square" rtlCol="0">
            <a:spAutoFit/>
          </a:bodyPr>
          <a:lstStyle/>
          <a:p>
            <a:pPr algn="ctr"/>
            <a:r>
              <a:rPr lang="en-US" dirty="0" smtClean="0"/>
              <a:t>Which Network?</a:t>
            </a:r>
            <a:endParaRPr lang="en-US" dirty="0"/>
          </a:p>
        </p:txBody>
      </p:sp>
      <p:grpSp>
        <p:nvGrpSpPr>
          <p:cNvPr id="6" name="Group 5"/>
          <p:cNvGrpSpPr/>
          <p:nvPr/>
        </p:nvGrpSpPr>
        <p:grpSpPr>
          <a:xfrm>
            <a:off x="6508019" y="67266"/>
            <a:ext cx="2635981" cy="1662836"/>
            <a:chOff x="1981200" y="2304969"/>
            <a:chExt cx="4830232" cy="3713791"/>
          </a:xfrm>
        </p:grpSpPr>
        <p:pic>
          <p:nvPicPr>
            <p:cNvPr id="8" name="Picture 7" descr="Power2013_figure.jpg"/>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1433" b="24587" l="25439" r="43421">
                          <a14:foregroundMark x1="33187" y1="18467" x2="30117" y2="10695"/>
                        </a14:backgroundRemoval>
                      </a14:imgEffect>
                    </a14:imgLayer>
                  </a14:imgProps>
                </a:ext>
                <a:ext uri="{28A0092B-C50C-407E-A947-70E740481C1C}">
                  <a14:useLocalDpi xmlns:a14="http://schemas.microsoft.com/office/drawing/2010/main" val="0"/>
                </a:ext>
              </a:extLst>
            </a:blip>
            <a:srcRect l="25374" t="2388" r="39200" b="51630"/>
            <a:stretch/>
          </p:blipFill>
          <p:spPr>
            <a:xfrm>
              <a:off x="1981200" y="2304969"/>
              <a:ext cx="4830232" cy="3580360"/>
            </a:xfrm>
            <a:prstGeom prst="rect">
              <a:avLst/>
            </a:prstGeom>
          </p:spPr>
        </p:pic>
        <p:pic>
          <p:nvPicPr>
            <p:cNvPr id="9" name="Picture 8" descr="Power2013_figure.jpg"/>
            <p:cNvPicPr>
              <a:picLocks noChangeAspect="1"/>
            </p:cNvPicPr>
            <p:nvPr/>
          </p:nvPicPr>
          <p:blipFill rotWithShape="1">
            <a:blip r:embed="rId6" cstate="email">
              <a:extLst>
                <a:ext uri="{BEBA8EAE-BF5A-486C-A8C5-ECC9F3942E4B}">
                  <a14:imgProps xmlns:a14="http://schemas.microsoft.com/office/drawing/2010/main">
                    <a14:imgLayer r:embed="rId7">
                      <a14:imgEffect>
                        <a14:backgroundRemoval t="9647" b="46472" l="25936" r="54298"/>
                      </a14:imgEffect>
                    </a14:imgLayer>
                  </a14:imgProps>
                </a:ext>
                <a:ext uri="{28A0092B-C50C-407E-A947-70E740481C1C}">
                  <a14:useLocalDpi xmlns:a14="http://schemas.microsoft.com/office/drawing/2010/main" val="0"/>
                </a:ext>
              </a:extLst>
            </a:blip>
            <a:srcRect l="25374" t="2388" r="39200" b="51630"/>
            <a:stretch/>
          </p:blipFill>
          <p:spPr>
            <a:xfrm>
              <a:off x="1981200" y="2420942"/>
              <a:ext cx="4830232" cy="3580360"/>
            </a:xfrm>
            <a:prstGeom prst="rect">
              <a:avLst/>
            </a:prstGeom>
          </p:spPr>
        </p:pic>
        <p:pic>
          <p:nvPicPr>
            <p:cNvPr id="10" name="Picture 9" descr="Power2013_figure.jpg"/>
            <p:cNvPicPr>
              <a:picLocks noChangeAspect="1"/>
            </p:cNvPicPr>
            <p:nvPr/>
          </p:nvPicPr>
          <p:blipFill rotWithShape="1">
            <a:blip r:embed="rId8" cstate="email">
              <a:extLst>
                <a:ext uri="{BEBA8EAE-BF5A-486C-A8C5-ECC9F3942E4B}">
                  <a14:imgProps xmlns:a14="http://schemas.microsoft.com/office/drawing/2010/main">
                    <a14:imgLayer r:embed="rId9">
                      <a14:imgEffect>
                        <a14:backgroundRemoval t="12018" b="48842" l="33830" r="62193">
                          <a14:foregroundMark x1="51199" y1="45921" x2="50205" y2="45149"/>
                          <a14:foregroundMark x1="59269" y1="41014" x2="59357" y2="41566"/>
                          <a14:backgroundMark x1="47544" y1="42448" x2="47368" y2="43219"/>
                        </a14:backgroundRemoval>
                      </a14:imgEffect>
                    </a14:imgLayer>
                  </a14:imgProps>
                </a:ext>
                <a:ext uri="{28A0092B-C50C-407E-A947-70E740481C1C}">
                  <a14:useLocalDpi xmlns:a14="http://schemas.microsoft.com/office/drawing/2010/main" val="0"/>
                </a:ext>
              </a:extLst>
            </a:blip>
            <a:srcRect l="25374" t="2388" r="39200" b="51630"/>
            <a:stretch/>
          </p:blipFill>
          <p:spPr>
            <a:xfrm>
              <a:off x="1981200" y="2438400"/>
              <a:ext cx="4830232" cy="3580360"/>
            </a:xfrm>
            <a:prstGeom prst="rect">
              <a:avLst/>
            </a:prstGeom>
          </p:spPr>
        </p:pic>
        <p:pic>
          <p:nvPicPr>
            <p:cNvPr id="11" name="Picture 10" descr="Power2013_figure.jpg"/>
            <p:cNvPicPr>
              <a:picLocks noChangeAspect="1"/>
            </p:cNvPicPr>
            <p:nvPr/>
          </p:nvPicPr>
          <p:blipFill rotWithShape="1">
            <a:blip r:embed="rId10" cstate="email">
              <a:extLst>
                <a:ext uri="{BEBA8EAE-BF5A-486C-A8C5-ECC9F3942E4B}">
                  <a14:imgProps xmlns:a14="http://schemas.microsoft.com/office/drawing/2010/main">
                    <a14:imgLayer r:embed="rId9">
                      <a14:imgEffect>
                        <a14:backgroundRemoval t="1599" b="38479" l="33129" r="61433"/>
                      </a14:imgEffect>
                    </a14:imgLayer>
                  </a14:imgProps>
                </a:ext>
                <a:ext uri="{28A0092B-C50C-407E-A947-70E740481C1C}">
                  <a14:useLocalDpi xmlns:a14="http://schemas.microsoft.com/office/drawing/2010/main" val="0"/>
                </a:ext>
              </a:extLst>
            </a:blip>
            <a:srcRect l="25374" t="2388" r="39200" b="51630"/>
            <a:stretch/>
          </p:blipFill>
          <p:spPr>
            <a:xfrm>
              <a:off x="1981200" y="2420942"/>
              <a:ext cx="4830232" cy="3580360"/>
            </a:xfrm>
            <a:prstGeom prst="rect">
              <a:avLst/>
            </a:prstGeom>
          </p:spPr>
        </p:pic>
      </p:grpSp>
      <p:sp>
        <p:nvSpPr>
          <p:cNvPr id="3" name="TextBox 2"/>
          <p:cNvSpPr txBox="1"/>
          <p:nvPr/>
        </p:nvSpPr>
        <p:spPr>
          <a:xfrm>
            <a:off x="2206906" y="1635771"/>
            <a:ext cx="470354" cy="369332"/>
          </a:xfrm>
          <a:prstGeom prst="rect">
            <a:avLst/>
          </a:prstGeom>
          <a:noFill/>
        </p:spPr>
        <p:txBody>
          <a:bodyPr wrap="square" rtlCol="0">
            <a:spAutoFit/>
          </a:bodyPr>
          <a:lstStyle/>
          <a:p>
            <a:pPr algn="ctr"/>
            <a:r>
              <a:rPr lang="en-US" dirty="0" smtClean="0"/>
              <a:t>**</a:t>
            </a:r>
            <a:endParaRPr lang="en-US" dirty="0"/>
          </a:p>
        </p:txBody>
      </p:sp>
      <p:sp>
        <p:nvSpPr>
          <p:cNvPr id="14" name="TextBox 13"/>
          <p:cNvSpPr txBox="1"/>
          <p:nvPr/>
        </p:nvSpPr>
        <p:spPr>
          <a:xfrm>
            <a:off x="7973224" y="6147472"/>
            <a:ext cx="1107996" cy="646331"/>
          </a:xfrm>
          <a:prstGeom prst="rect">
            <a:avLst/>
          </a:prstGeom>
          <a:noFill/>
        </p:spPr>
        <p:txBody>
          <a:bodyPr wrap="none" rtlCol="0">
            <a:spAutoFit/>
          </a:bodyPr>
          <a:lstStyle/>
          <a:p>
            <a:r>
              <a:rPr lang="en-US" dirty="0" smtClean="0"/>
              <a:t>* &lt;.005</a:t>
            </a:r>
          </a:p>
          <a:p>
            <a:r>
              <a:rPr lang="en-US" dirty="0" smtClean="0"/>
              <a:t>** &lt;.0005</a:t>
            </a:r>
          </a:p>
        </p:txBody>
      </p:sp>
    </p:spTree>
    <p:extLst>
      <p:ext uri="{BB962C8B-B14F-4D97-AF65-F5344CB8AC3E}">
        <p14:creationId xmlns:p14="http://schemas.microsoft.com/office/powerpoint/2010/main" val="67174148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extLst>
              <p:ext uri="{D42A27DB-BD31-4B8C-83A1-F6EECF244321}">
                <p14:modId xmlns:p14="http://schemas.microsoft.com/office/powerpoint/2010/main" val="2101462894"/>
              </p:ext>
            </p:extLst>
          </p:nvPr>
        </p:nvGraphicFramePr>
        <p:xfrm>
          <a:off x="726141" y="1600501"/>
          <a:ext cx="6576124" cy="5257499"/>
        </p:xfrm>
        <a:graphic>
          <a:graphicData uri="http://schemas.openxmlformats.org/drawingml/2006/chart">
            <c:chart xmlns:c="http://schemas.openxmlformats.org/drawingml/2006/chart" xmlns:r="http://schemas.openxmlformats.org/officeDocument/2006/relationships" r:id="rId3"/>
          </a:graphicData>
        </a:graphic>
      </p:graphicFrame>
      <p:sp>
        <p:nvSpPr>
          <p:cNvPr id="6" name="Title 1"/>
          <p:cNvSpPr>
            <a:spLocks noGrp="1"/>
          </p:cNvSpPr>
          <p:nvPr>
            <p:ph type="title"/>
          </p:nvPr>
        </p:nvSpPr>
        <p:spPr>
          <a:xfrm>
            <a:off x="726141" y="0"/>
            <a:ext cx="7691719" cy="1143000"/>
          </a:xfrm>
        </p:spPr>
        <p:txBody>
          <a:bodyPr/>
          <a:lstStyle/>
          <a:p>
            <a:r>
              <a:rPr lang="en-US" dirty="0" smtClean="0"/>
              <a:t>Results</a:t>
            </a:r>
            <a:endParaRPr lang="en-US" dirty="0"/>
          </a:p>
        </p:txBody>
      </p:sp>
      <p:sp>
        <p:nvSpPr>
          <p:cNvPr id="7" name="TextBox 6"/>
          <p:cNvSpPr txBox="1"/>
          <p:nvPr/>
        </p:nvSpPr>
        <p:spPr>
          <a:xfrm>
            <a:off x="0" y="898684"/>
            <a:ext cx="9144000" cy="369332"/>
          </a:xfrm>
          <a:prstGeom prst="rect">
            <a:avLst/>
          </a:prstGeom>
          <a:noFill/>
        </p:spPr>
        <p:txBody>
          <a:bodyPr wrap="square" rtlCol="0">
            <a:spAutoFit/>
          </a:bodyPr>
          <a:lstStyle/>
          <a:p>
            <a:pPr algn="ctr"/>
            <a:r>
              <a:rPr lang="en-US" dirty="0" smtClean="0"/>
              <a:t>Across Network Connectivity</a:t>
            </a:r>
            <a:endParaRPr lang="en-US" dirty="0"/>
          </a:p>
        </p:txBody>
      </p:sp>
      <p:sp>
        <p:nvSpPr>
          <p:cNvPr id="5" name="TextBox 4"/>
          <p:cNvSpPr txBox="1"/>
          <p:nvPr/>
        </p:nvSpPr>
        <p:spPr>
          <a:xfrm>
            <a:off x="4180282" y="1969374"/>
            <a:ext cx="552667" cy="369332"/>
          </a:xfrm>
          <a:prstGeom prst="rect">
            <a:avLst/>
          </a:prstGeom>
          <a:noFill/>
        </p:spPr>
        <p:txBody>
          <a:bodyPr wrap="square" rtlCol="0">
            <a:spAutoFit/>
          </a:bodyPr>
          <a:lstStyle/>
          <a:p>
            <a:pPr algn="ctr"/>
            <a:r>
              <a:rPr lang="en-US" dirty="0" smtClean="0"/>
              <a:t>**</a:t>
            </a:r>
            <a:endParaRPr lang="en-US" dirty="0"/>
          </a:p>
        </p:txBody>
      </p:sp>
      <p:sp>
        <p:nvSpPr>
          <p:cNvPr id="8" name="TextBox 7"/>
          <p:cNvSpPr txBox="1"/>
          <p:nvPr/>
        </p:nvSpPr>
        <p:spPr>
          <a:xfrm>
            <a:off x="3127397" y="2185849"/>
            <a:ext cx="529614" cy="369332"/>
          </a:xfrm>
          <a:prstGeom prst="rect">
            <a:avLst/>
          </a:prstGeom>
          <a:noFill/>
        </p:spPr>
        <p:txBody>
          <a:bodyPr wrap="square" rtlCol="0">
            <a:spAutoFit/>
          </a:bodyPr>
          <a:lstStyle/>
          <a:p>
            <a:pPr algn="ctr"/>
            <a:r>
              <a:rPr lang="en-US" dirty="0" smtClean="0"/>
              <a:t>**</a:t>
            </a:r>
            <a:endParaRPr lang="en-US" dirty="0"/>
          </a:p>
        </p:txBody>
      </p:sp>
      <p:sp>
        <p:nvSpPr>
          <p:cNvPr id="9" name="TextBox 8"/>
          <p:cNvSpPr txBox="1"/>
          <p:nvPr/>
        </p:nvSpPr>
        <p:spPr>
          <a:xfrm>
            <a:off x="1982776" y="2918828"/>
            <a:ext cx="612392" cy="369332"/>
          </a:xfrm>
          <a:prstGeom prst="rect">
            <a:avLst/>
          </a:prstGeom>
          <a:noFill/>
        </p:spPr>
        <p:txBody>
          <a:bodyPr wrap="square" rtlCol="0">
            <a:spAutoFit/>
          </a:bodyPr>
          <a:lstStyle/>
          <a:p>
            <a:pPr algn="ctr"/>
            <a:r>
              <a:rPr lang="en-US" dirty="0" smtClean="0"/>
              <a:t>*</a:t>
            </a:r>
            <a:endParaRPr lang="en-US" dirty="0"/>
          </a:p>
        </p:txBody>
      </p:sp>
      <p:sp>
        <p:nvSpPr>
          <p:cNvPr id="11" name="TextBox 10"/>
          <p:cNvSpPr txBox="1"/>
          <p:nvPr/>
        </p:nvSpPr>
        <p:spPr>
          <a:xfrm>
            <a:off x="6184707" y="1695254"/>
            <a:ext cx="870622" cy="369332"/>
          </a:xfrm>
          <a:prstGeom prst="rect">
            <a:avLst/>
          </a:prstGeom>
          <a:noFill/>
        </p:spPr>
        <p:txBody>
          <a:bodyPr wrap="square" rtlCol="0">
            <a:spAutoFit/>
          </a:bodyPr>
          <a:lstStyle/>
          <a:p>
            <a:pPr algn="ctr"/>
            <a:r>
              <a:rPr lang="en-US" dirty="0" smtClean="0"/>
              <a:t>***</a:t>
            </a:r>
            <a:endParaRPr lang="en-US" dirty="0"/>
          </a:p>
        </p:txBody>
      </p:sp>
      <p:sp>
        <p:nvSpPr>
          <p:cNvPr id="2" name="TextBox 1"/>
          <p:cNvSpPr txBox="1"/>
          <p:nvPr/>
        </p:nvSpPr>
        <p:spPr>
          <a:xfrm>
            <a:off x="7973224" y="5934670"/>
            <a:ext cx="1170776" cy="923330"/>
          </a:xfrm>
          <a:prstGeom prst="rect">
            <a:avLst/>
          </a:prstGeom>
          <a:noFill/>
        </p:spPr>
        <p:txBody>
          <a:bodyPr wrap="none" rtlCol="0">
            <a:spAutoFit/>
          </a:bodyPr>
          <a:lstStyle/>
          <a:p>
            <a:r>
              <a:rPr lang="en-US" dirty="0" smtClean="0"/>
              <a:t>* &lt;.005</a:t>
            </a:r>
          </a:p>
          <a:p>
            <a:r>
              <a:rPr lang="en-US" dirty="0" smtClean="0"/>
              <a:t>** &lt;.0005</a:t>
            </a:r>
          </a:p>
          <a:p>
            <a:r>
              <a:rPr lang="en-US" dirty="0" smtClean="0"/>
              <a:t>***&lt;.0001</a:t>
            </a:r>
            <a:endParaRPr lang="en-US" dirty="0"/>
          </a:p>
        </p:txBody>
      </p:sp>
      <p:grpSp>
        <p:nvGrpSpPr>
          <p:cNvPr id="12" name="Group 11"/>
          <p:cNvGrpSpPr/>
          <p:nvPr/>
        </p:nvGrpSpPr>
        <p:grpSpPr>
          <a:xfrm>
            <a:off x="6508019" y="67266"/>
            <a:ext cx="2635981" cy="1662836"/>
            <a:chOff x="1981200" y="2304969"/>
            <a:chExt cx="4830232" cy="3713791"/>
          </a:xfrm>
        </p:grpSpPr>
        <p:pic>
          <p:nvPicPr>
            <p:cNvPr id="13" name="Picture 12" descr="Power2013_figure.jpg"/>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1433" b="24587" l="25439" r="43421">
                          <a14:foregroundMark x1="33187" y1="18467" x2="30117" y2="10695"/>
                        </a14:backgroundRemoval>
                      </a14:imgEffect>
                    </a14:imgLayer>
                  </a14:imgProps>
                </a:ext>
                <a:ext uri="{28A0092B-C50C-407E-A947-70E740481C1C}">
                  <a14:useLocalDpi xmlns:a14="http://schemas.microsoft.com/office/drawing/2010/main" val="0"/>
                </a:ext>
              </a:extLst>
            </a:blip>
            <a:srcRect l="25374" t="2388" r="39200" b="51630"/>
            <a:stretch/>
          </p:blipFill>
          <p:spPr>
            <a:xfrm>
              <a:off x="1981200" y="2304969"/>
              <a:ext cx="4830232" cy="3580360"/>
            </a:xfrm>
            <a:prstGeom prst="rect">
              <a:avLst/>
            </a:prstGeom>
          </p:spPr>
        </p:pic>
        <p:pic>
          <p:nvPicPr>
            <p:cNvPr id="14" name="Picture 13" descr="Power2013_figure.jpg"/>
            <p:cNvPicPr>
              <a:picLocks noChangeAspect="1"/>
            </p:cNvPicPr>
            <p:nvPr/>
          </p:nvPicPr>
          <p:blipFill rotWithShape="1">
            <a:blip r:embed="rId6" cstate="email">
              <a:extLst>
                <a:ext uri="{BEBA8EAE-BF5A-486C-A8C5-ECC9F3942E4B}">
                  <a14:imgProps xmlns:a14="http://schemas.microsoft.com/office/drawing/2010/main">
                    <a14:imgLayer r:embed="rId7">
                      <a14:imgEffect>
                        <a14:backgroundRemoval t="9647" b="46472" l="25936" r="54298"/>
                      </a14:imgEffect>
                    </a14:imgLayer>
                  </a14:imgProps>
                </a:ext>
                <a:ext uri="{28A0092B-C50C-407E-A947-70E740481C1C}">
                  <a14:useLocalDpi xmlns:a14="http://schemas.microsoft.com/office/drawing/2010/main" val="0"/>
                </a:ext>
              </a:extLst>
            </a:blip>
            <a:srcRect l="25374" t="2388" r="39200" b="51630"/>
            <a:stretch/>
          </p:blipFill>
          <p:spPr>
            <a:xfrm>
              <a:off x="1981200" y="2420942"/>
              <a:ext cx="4830232" cy="3580360"/>
            </a:xfrm>
            <a:prstGeom prst="rect">
              <a:avLst/>
            </a:prstGeom>
          </p:spPr>
        </p:pic>
        <p:pic>
          <p:nvPicPr>
            <p:cNvPr id="15" name="Picture 14" descr="Power2013_figure.jpg"/>
            <p:cNvPicPr>
              <a:picLocks noChangeAspect="1"/>
            </p:cNvPicPr>
            <p:nvPr/>
          </p:nvPicPr>
          <p:blipFill rotWithShape="1">
            <a:blip r:embed="rId8" cstate="email">
              <a:extLst>
                <a:ext uri="{BEBA8EAE-BF5A-486C-A8C5-ECC9F3942E4B}">
                  <a14:imgProps xmlns:a14="http://schemas.microsoft.com/office/drawing/2010/main">
                    <a14:imgLayer r:embed="rId9">
                      <a14:imgEffect>
                        <a14:backgroundRemoval t="12018" b="48842" l="33830" r="62193">
                          <a14:foregroundMark x1="51199" y1="45921" x2="50205" y2="45149"/>
                          <a14:foregroundMark x1="59269" y1="41014" x2="59357" y2="41566"/>
                          <a14:backgroundMark x1="47544" y1="42448" x2="47368" y2="43219"/>
                        </a14:backgroundRemoval>
                      </a14:imgEffect>
                    </a14:imgLayer>
                  </a14:imgProps>
                </a:ext>
                <a:ext uri="{28A0092B-C50C-407E-A947-70E740481C1C}">
                  <a14:useLocalDpi xmlns:a14="http://schemas.microsoft.com/office/drawing/2010/main" val="0"/>
                </a:ext>
              </a:extLst>
            </a:blip>
            <a:srcRect l="25374" t="2388" r="39200" b="51630"/>
            <a:stretch/>
          </p:blipFill>
          <p:spPr>
            <a:xfrm>
              <a:off x="1981200" y="2438400"/>
              <a:ext cx="4830232" cy="3580360"/>
            </a:xfrm>
            <a:prstGeom prst="rect">
              <a:avLst/>
            </a:prstGeom>
          </p:spPr>
        </p:pic>
        <p:pic>
          <p:nvPicPr>
            <p:cNvPr id="16" name="Picture 15" descr="Power2013_figure.jpg"/>
            <p:cNvPicPr>
              <a:picLocks noChangeAspect="1"/>
            </p:cNvPicPr>
            <p:nvPr/>
          </p:nvPicPr>
          <p:blipFill rotWithShape="1">
            <a:blip r:embed="rId10" cstate="email">
              <a:extLst>
                <a:ext uri="{BEBA8EAE-BF5A-486C-A8C5-ECC9F3942E4B}">
                  <a14:imgProps xmlns:a14="http://schemas.microsoft.com/office/drawing/2010/main">
                    <a14:imgLayer r:embed="rId9">
                      <a14:imgEffect>
                        <a14:backgroundRemoval t="1599" b="38479" l="33129" r="61433"/>
                      </a14:imgEffect>
                    </a14:imgLayer>
                  </a14:imgProps>
                </a:ext>
                <a:ext uri="{28A0092B-C50C-407E-A947-70E740481C1C}">
                  <a14:useLocalDpi xmlns:a14="http://schemas.microsoft.com/office/drawing/2010/main" val="0"/>
                </a:ext>
              </a:extLst>
            </a:blip>
            <a:srcRect l="25374" t="2388" r="39200" b="51630"/>
            <a:stretch/>
          </p:blipFill>
          <p:spPr>
            <a:xfrm>
              <a:off x="1981200" y="2420942"/>
              <a:ext cx="4830232" cy="3580360"/>
            </a:xfrm>
            <a:prstGeom prst="rect">
              <a:avLst/>
            </a:prstGeom>
          </p:spPr>
        </p:pic>
      </p:grpSp>
    </p:spTree>
    <p:extLst>
      <p:ext uri="{BB962C8B-B14F-4D97-AF65-F5344CB8AC3E}">
        <p14:creationId xmlns:p14="http://schemas.microsoft.com/office/powerpoint/2010/main" val="252696126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8969" y="171895"/>
            <a:ext cx="8717797" cy="1143000"/>
          </a:xfrm>
        </p:spPr>
        <p:txBody>
          <a:bodyPr/>
          <a:lstStyle/>
          <a:p>
            <a:r>
              <a:rPr lang="en-US" sz="2800" dirty="0" err="1"/>
              <a:t>Cingulo-</a:t>
            </a:r>
            <a:r>
              <a:rPr lang="en-US" sz="2800" dirty="0" err="1" smtClean="0"/>
              <a:t>Opercular</a:t>
            </a:r>
            <a:r>
              <a:rPr lang="en-US" sz="2800" dirty="0" smtClean="0"/>
              <a:t> network‘s structural </a:t>
            </a:r>
            <a:r>
              <a:rPr lang="en-US" sz="2800" dirty="0"/>
              <a:t>c</a:t>
            </a:r>
            <a:r>
              <a:rPr lang="en-US" sz="2800" dirty="0" smtClean="0"/>
              <a:t>onnectivity with </a:t>
            </a:r>
            <a:br>
              <a:rPr lang="en-US" sz="2800" dirty="0" smtClean="0"/>
            </a:br>
            <a:r>
              <a:rPr lang="en-US" sz="2800" dirty="0" smtClean="0"/>
              <a:t>the Default Mode Network accounts for 27% of the variance in individual differences in Fluid </a:t>
            </a:r>
            <a:r>
              <a:rPr lang="en-US" sz="2800" dirty="0"/>
              <a:t>I</a:t>
            </a:r>
            <a:r>
              <a:rPr lang="en-US" sz="2800" dirty="0" smtClean="0"/>
              <a:t>ntelligence</a:t>
            </a:r>
            <a:endParaRPr lang="en-US" sz="2800" dirty="0"/>
          </a:p>
        </p:txBody>
      </p:sp>
      <p:grpSp>
        <p:nvGrpSpPr>
          <p:cNvPr id="7" name="Group 6"/>
          <p:cNvGrpSpPr/>
          <p:nvPr/>
        </p:nvGrpSpPr>
        <p:grpSpPr>
          <a:xfrm>
            <a:off x="6234394" y="2424388"/>
            <a:ext cx="2909606" cy="2902100"/>
            <a:chOff x="0" y="1727694"/>
            <a:chExt cx="4541074" cy="4371998"/>
          </a:xfrm>
        </p:grpSpPr>
        <p:pic>
          <p:nvPicPr>
            <p:cNvPr id="8" name="Picture 7" descr="Screenshot 2014-11-12 08.24.27.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27694"/>
              <a:ext cx="4424766" cy="4371998"/>
            </a:xfrm>
            <a:prstGeom prst="rect">
              <a:avLst/>
            </a:prstGeom>
          </p:spPr>
        </p:pic>
        <p:sp>
          <p:nvSpPr>
            <p:cNvPr id="9" name="TextBox 8"/>
            <p:cNvSpPr txBox="1"/>
            <p:nvPr/>
          </p:nvSpPr>
          <p:spPr>
            <a:xfrm>
              <a:off x="1715112" y="4131998"/>
              <a:ext cx="2825962" cy="475289"/>
            </a:xfrm>
            <a:prstGeom prst="rect">
              <a:avLst/>
            </a:prstGeom>
            <a:noFill/>
          </p:spPr>
          <p:txBody>
            <a:bodyPr wrap="none" rtlCol="0">
              <a:spAutoFit/>
            </a:bodyPr>
            <a:lstStyle/>
            <a:p>
              <a:r>
                <a:rPr lang="en-US" sz="1300" dirty="0" smtClean="0">
                  <a:solidFill>
                    <a:srgbClr val="FFFF0A"/>
                  </a:solidFill>
                </a:rPr>
                <a:t>Cingulo Opercular(CON)</a:t>
              </a:r>
            </a:p>
          </p:txBody>
        </p:sp>
        <p:sp>
          <p:nvSpPr>
            <p:cNvPr id="10" name="TextBox 9"/>
            <p:cNvSpPr txBox="1"/>
            <p:nvPr/>
          </p:nvSpPr>
          <p:spPr>
            <a:xfrm>
              <a:off x="1696112" y="3656709"/>
              <a:ext cx="2458290" cy="475289"/>
            </a:xfrm>
            <a:prstGeom prst="rect">
              <a:avLst/>
            </a:prstGeom>
            <a:noFill/>
          </p:spPr>
          <p:txBody>
            <a:bodyPr wrap="none" rtlCol="0">
              <a:spAutoFit/>
            </a:bodyPr>
            <a:lstStyle/>
            <a:p>
              <a:r>
                <a:rPr lang="en-US" sz="1300" dirty="0" smtClean="0">
                  <a:solidFill>
                    <a:srgbClr val="0000FF"/>
                  </a:solidFill>
                </a:rPr>
                <a:t>Default Mode(DMN)</a:t>
              </a:r>
              <a:endParaRPr lang="en-US" sz="1300" dirty="0">
                <a:solidFill>
                  <a:srgbClr val="0000FF"/>
                </a:solidFill>
              </a:endParaRPr>
            </a:p>
          </p:txBody>
        </p:sp>
      </p:grpSp>
      <p:graphicFrame>
        <p:nvGraphicFramePr>
          <p:cNvPr id="11" name="Chart 10"/>
          <p:cNvGraphicFramePr/>
          <p:nvPr>
            <p:extLst>
              <p:ext uri="{D42A27DB-BD31-4B8C-83A1-F6EECF244321}">
                <p14:modId xmlns:p14="http://schemas.microsoft.com/office/powerpoint/2010/main" val="2983769632"/>
              </p:ext>
            </p:extLst>
          </p:nvPr>
        </p:nvGraphicFramePr>
        <p:xfrm>
          <a:off x="-132593" y="1140550"/>
          <a:ext cx="8704817" cy="5502862"/>
        </p:xfrm>
        <a:graphic>
          <a:graphicData uri="http://schemas.openxmlformats.org/drawingml/2006/chart">
            <c:chart xmlns:c="http://schemas.openxmlformats.org/drawingml/2006/chart" xmlns:r="http://schemas.openxmlformats.org/officeDocument/2006/relationships" r:id="rId4"/>
          </a:graphicData>
        </a:graphic>
      </p:graphicFrame>
      <p:sp>
        <p:nvSpPr>
          <p:cNvPr id="3" name="Rectangle 2"/>
          <p:cNvSpPr/>
          <p:nvPr/>
        </p:nvSpPr>
        <p:spPr>
          <a:xfrm>
            <a:off x="1802205" y="6013677"/>
            <a:ext cx="3117260" cy="338554"/>
          </a:xfrm>
          <a:prstGeom prst="rect">
            <a:avLst/>
          </a:prstGeom>
        </p:spPr>
        <p:txBody>
          <a:bodyPr wrap="none">
            <a:spAutoFit/>
          </a:bodyPr>
          <a:lstStyle/>
          <a:p>
            <a:pPr algn="ctr">
              <a:defRPr sz="1800" b="1" i="0" u="none" strike="noStrike" kern="1200" baseline="0">
                <a:solidFill>
                  <a:prstClr val="black"/>
                </a:solidFill>
                <a:latin typeface="+mn-lt"/>
                <a:ea typeface="+mn-ea"/>
                <a:cs typeface="+mn-cs"/>
              </a:defRPr>
            </a:pPr>
            <a:r>
              <a:rPr lang="en-US" sz="1600" dirty="0"/>
              <a:t>Actual Fluid Intelligence Scores (Y)</a:t>
            </a:r>
          </a:p>
        </p:txBody>
      </p:sp>
    </p:spTree>
    <p:extLst>
      <p:ext uri="{BB962C8B-B14F-4D97-AF65-F5344CB8AC3E}">
        <p14:creationId xmlns:p14="http://schemas.microsoft.com/office/powerpoint/2010/main" val="324902041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Screenshot 2014-11-15 19.22.4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3800" y="4233024"/>
            <a:ext cx="2057400" cy="2370975"/>
          </a:xfrm>
          <a:prstGeom prst="rect">
            <a:avLst/>
          </a:prstGeom>
        </p:spPr>
      </p:pic>
      <p:sp>
        <p:nvSpPr>
          <p:cNvPr id="9" name="TextBox 8"/>
          <p:cNvSpPr txBox="1"/>
          <p:nvPr/>
        </p:nvSpPr>
        <p:spPr>
          <a:xfrm>
            <a:off x="1" y="38587"/>
            <a:ext cx="9143999" cy="1077218"/>
          </a:xfrm>
          <a:prstGeom prst="rect">
            <a:avLst/>
          </a:prstGeom>
          <a:noFill/>
        </p:spPr>
        <p:txBody>
          <a:bodyPr wrap="square" rtlCol="0">
            <a:spAutoFit/>
          </a:bodyPr>
          <a:lstStyle/>
          <a:p>
            <a:pPr algn="ctr"/>
            <a:r>
              <a:rPr lang="en-US" sz="3200" dirty="0"/>
              <a:t>M</a:t>
            </a:r>
            <a:r>
              <a:rPr lang="en-US" sz="3200" dirty="0" smtClean="0"/>
              <a:t>ost important connections </a:t>
            </a:r>
          </a:p>
          <a:p>
            <a:pPr algn="ctr"/>
            <a:r>
              <a:rPr lang="en-US" sz="3200" dirty="0"/>
              <a:t>w</a:t>
            </a:r>
            <a:r>
              <a:rPr lang="en-US" sz="3200" dirty="0" smtClean="0"/>
              <a:t>ithin and across DMN and CON</a:t>
            </a:r>
            <a:endParaRPr lang="en-US" sz="3200" dirty="0"/>
          </a:p>
        </p:txBody>
      </p:sp>
      <p:grpSp>
        <p:nvGrpSpPr>
          <p:cNvPr id="7" name="Group 6"/>
          <p:cNvGrpSpPr/>
          <p:nvPr/>
        </p:nvGrpSpPr>
        <p:grpSpPr>
          <a:xfrm>
            <a:off x="1193800" y="1389411"/>
            <a:ext cx="7041932" cy="2869013"/>
            <a:chOff x="908267" y="1618012"/>
            <a:chExt cx="7041932" cy="2869013"/>
          </a:xfrm>
        </p:grpSpPr>
        <p:pic>
          <p:nvPicPr>
            <p:cNvPr id="2" name="Picture 1" descr="CON_DMN_L_Thicker.png"/>
            <p:cNvPicPr>
              <a:picLocks noChangeAspect="1"/>
            </p:cNvPicPr>
            <p:nvPr/>
          </p:nvPicPr>
          <p:blipFill rotWithShape="1">
            <a:blip r:embed="rId4" cstate="print">
              <a:extLst>
                <a:ext uri="{28A0092B-C50C-407E-A947-70E740481C1C}">
                  <a14:useLocalDpi xmlns:a14="http://schemas.microsoft.com/office/drawing/2010/main" val="0"/>
                </a:ext>
              </a:extLst>
            </a:blip>
            <a:srcRect l="30863" t="20951" r="31073" b="20291"/>
            <a:stretch/>
          </p:blipFill>
          <p:spPr>
            <a:xfrm>
              <a:off x="908267" y="1618012"/>
              <a:ext cx="3480630" cy="2869013"/>
            </a:xfrm>
            <a:prstGeom prst="rect">
              <a:avLst/>
            </a:prstGeom>
          </p:spPr>
        </p:pic>
        <p:pic>
          <p:nvPicPr>
            <p:cNvPr id="3" name="Picture 2" descr="CON_DMN_R_Thicker.png"/>
            <p:cNvPicPr>
              <a:picLocks noChangeAspect="1"/>
            </p:cNvPicPr>
            <p:nvPr/>
          </p:nvPicPr>
          <p:blipFill rotWithShape="1">
            <a:blip r:embed="rId5" cstate="print">
              <a:extLst>
                <a:ext uri="{28A0092B-C50C-407E-A947-70E740481C1C}">
                  <a14:useLocalDpi xmlns:a14="http://schemas.microsoft.com/office/drawing/2010/main" val="0"/>
                </a:ext>
              </a:extLst>
            </a:blip>
            <a:srcRect l="30556" t="20193" r="30219" b="21048"/>
            <a:stretch/>
          </p:blipFill>
          <p:spPr>
            <a:xfrm>
              <a:off x="4363496" y="1618012"/>
              <a:ext cx="3586703" cy="2869013"/>
            </a:xfrm>
            <a:prstGeom prst="rect">
              <a:avLst/>
            </a:prstGeom>
          </p:spPr>
        </p:pic>
      </p:grpSp>
      <p:grpSp>
        <p:nvGrpSpPr>
          <p:cNvPr id="6" name="Group 5"/>
          <p:cNvGrpSpPr/>
          <p:nvPr/>
        </p:nvGrpSpPr>
        <p:grpSpPr>
          <a:xfrm>
            <a:off x="2733171" y="4233024"/>
            <a:ext cx="3780917" cy="2370975"/>
            <a:chOff x="2311285" y="4487024"/>
            <a:chExt cx="3780917" cy="2370975"/>
          </a:xfrm>
        </p:grpSpPr>
        <p:pic>
          <p:nvPicPr>
            <p:cNvPr id="4" name="Picture 3" descr="CON_DMN_Dorsal_Thicker.png"/>
            <p:cNvPicPr>
              <a:picLocks noChangeAspect="1"/>
            </p:cNvPicPr>
            <p:nvPr/>
          </p:nvPicPr>
          <p:blipFill rotWithShape="1">
            <a:blip r:embed="rId6" cstate="print">
              <a:extLst>
                <a:ext uri="{28A0092B-C50C-407E-A947-70E740481C1C}">
                  <a14:useLocalDpi xmlns:a14="http://schemas.microsoft.com/office/drawing/2010/main" val="0"/>
                </a:ext>
              </a:extLst>
            </a:blip>
            <a:srcRect l="35555" t="16897" r="32558" b="14958"/>
            <a:stretch/>
          </p:blipFill>
          <p:spPr>
            <a:xfrm>
              <a:off x="2311285" y="4487024"/>
              <a:ext cx="2077612" cy="2370975"/>
            </a:xfrm>
            <a:prstGeom prst="rect">
              <a:avLst/>
            </a:prstGeom>
          </p:spPr>
        </p:pic>
        <p:pic>
          <p:nvPicPr>
            <p:cNvPr id="5" name="Picture 4" descr="CON_DMN_Ventral_Thicker.png"/>
            <p:cNvPicPr>
              <a:picLocks noChangeAspect="1"/>
            </p:cNvPicPr>
            <p:nvPr/>
          </p:nvPicPr>
          <p:blipFill rotWithShape="1">
            <a:blip r:embed="rId7" cstate="print">
              <a:extLst>
                <a:ext uri="{28A0092B-C50C-407E-A947-70E740481C1C}">
                  <a14:useLocalDpi xmlns:a14="http://schemas.microsoft.com/office/drawing/2010/main" val="0"/>
                </a:ext>
              </a:extLst>
            </a:blip>
            <a:srcRect l="34722" t="15209" r="34723" b="14565"/>
            <a:stretch/>
          </p:blipFill>
          <p:spPr>
            <a:xfrm>
              <a:off x="4160297" y="4487025"/>
              <a:ext cx="1931905" cy="2370974"/>
            </a:xfrm>
            <a:prstGeom prst="rect">
              <a:avLst/>
            </a:prstGeom>
          </p:spPr>
        </p:pic>
      </p:grpSp>
      <p:pic>
        <p:nvPicPr>
          <p:cNvPr id="10" name="Picture 9" descr="Screenshot 2014-11-15 19.22.4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7088" y="4233024"/>
            <a:ext cx="1848644" cy="2370975"/>
          </a:xfrm>
          <a:prstGeom prst="rect">
            <a:avLst/>
          </a:prstGeom>
        </p:spPr>
      </p:pic>
    </p:spTree>
    <p:extLst>
      <p:ext uri="{BB962C8B-B14F-4D97-AF65-F5344CB8AC3E}">
        <p14:creationId xmlns:p14="http://schemas.microsoft.com/office/powerpoint/2010/main" val="3682299708"/>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9144000" cy="1457979"/>
          </a:xfrm>
        </p:spPr>
        <p:txBody>
          <a:bodyPr/>
          <a:lstStyle/>
          <a:p>
            <a:r>
              <a:rPr lang="en-US" dirty="0" smtClean="0"/>
              <a:t>Discussion	</a:t>
            </a:r>
            <a:endParaRPr lang="en-US" dirty="0"/>
          </a:p>
        </p:txBody>
      </p:sp>
      <p:sp>
        <p:nvSpPr>
          <p:cNvPr id="3" name="Content Placeholder 2"/>
          <p:cNvSpPr>
            <a:spLocks noGrp="1"/>
          </p:cNvSpPr>
          <p:nvPr>
            <p:ph idx="1"/>
          </p:nvPr>
        </p:nvSpPr>
        <p:spPr>
          <a:xfrm>
            <a:off x="483850" y="1346201"/>
            <a:ext cx="8406885" cy="4812552"/>
          </a:xfrm>
        </p:spPr>
        <p:txBody>
          <a:bodyPr>
            <a:normAutofit/>
          </a:bodyPr>
          <a:lstStyle/>
          <a:p>
            <a:pPr>
              <a:buFont typeface="Arial"/>
              <a:buChar char="•"/>
            </a:pPr>
            <a:r>
              <a:rPr lang="en-US" sz="2600" dirty="0" err="1" smtClean="0"/>
              <a:t>Cingulo-Opercular</a:t>
            </a:r>
            <a:r>
              <a:rPr lang="en-US" sz="2600" dirty="0" smtClean="0"/>
              <a:t> Network (CON) </a:t>
            </a:r>
            <a:r>
              <a:rPr lang="en-US" sz="2600" dirty="0"/>
              <a:t>has been shown to support a basic domain-independent and externally directed </a:t>
            </a:r>
            <a:r>
              <a:rPr lang="en-US" sz="2600" dirty="0" smtClean="0"/>
              <a:t>“task mode” </a:t>
            </a:r>
            <a:r>
              <a:rPr lang="en-US" sz="2000" dirty="0" smtClean="0"/>
              <a:t>(e.g., </a:t>
            </a:r>
            <a:r>
              <a:rPr lang="en-US" sz="2000" dirty="0" err="1" smtClean="0"/>
              <a:t>Dosenbach</a:t>
            </a:r>
            <a:r>
              <a:rPr lang="en-US" sz="2000" dirty="0" smtClean="0"/>
              <a:t> et al., </a:t>
            </a:r>
            <a:r>
              <a:rPr lang="en-US" sz="2000" dirty="0"/>
              <a:t>2007</a:t>
            </a:r>
            <a:r>
              <a:rPr lang="en-US" sz="2000" dirty="0" smtClean="0"/>
              <a:t>)</a:t>
            </a:r>
            <a:endParaRPr lang="en-US" sz="2000" dirty="0"/>
          </a:p>
          <a:p>
            <a:pPr lvl="1">
              <a:buFont typeface="Arial"/>
              <a:buChar char="•"/>
            </a:pPr>
            <a:r>
              <a:rPr lang="en-US" dirty="0"/>
              <a:t>Fluid intelligence is also inherently “domain independent</a:t>
            </a:r>
            <a:r>
              <a:rPr lang="en-US" dirty="0" smtClean="0"/>
              <a:t>”</a:t>
            </a:r>
          </a:p>
          <a:p>
            <a:pPr marL="457200" lvl="1" indent="0">
              <a:buNone/>
            </a:pPr>
            <a:endParaRPr lang="en-US" dirty="0" smtClean="0"/>
          </a:p>
          <a:p>
            <a:pPr>
              <a:buFont typeface="Arial"/>
              <a:buChar char="•"/>
            </a:pPr>
            <a:r>
              <a:rPr lang="en-US" sz="2600" dirty="0" smtClean="0"/>
              <a:t>CON is characterized by its function in maintaining cognitive faculties to be available for task-demanded processing </a:t>
            </a:r>
            <a:r>
              <a:rPr lang="en-US" sz="2600" dirty="0"/>
              <a:t>requirements </a:t>
            </a:r>
            <a:r>
              <a:rPr lang="en-US" sz="2000" dirty="0" smtClean="0"/>
              <a:t>(</a:t>
            </a:r>
            <a:r>
              <a:rPr lang="en-US" sz="2000" dirty="0" err="1" smtClean="0"/>
              <a:t>Sadaghiani</a:t>
            </a:r>
            <a:r>
              <a:rPr lang="en-US" sz="2000" dirty="0" smtClean="0"/>
              <a:t> &amp; D’Esposito, </a:t>
            </a:r>
            <a:r>
              <a:rPr lang="en-US" sz="2000" dirty="0"/>
              <a:t>2014</a:t>
            </a:r>
            <a:r>
              <a:rPr lang="en-US" sz="2000" dirty="0" smtClean="0"/>
              <a:t>)</a:t>
            </a:r>
          </a:p>
        </p:txBody>
      </p:sp>
    </p:spTree>
    <p:extLst>
      <p:ext uri="{BB962C8B-B14F-4D97-AF65-F5344CB8AC3E}">
        <p14:creationId xmlns:p14="http://schemas.microsoft.com/office/powerpoint/2010/main" val="317365003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9144000" cy="1457979"/>
          </a:xfrm>
        </p:spPr>
        <p:txBody>
          <a:bodyPr/>
          <a:lstStyle/>
          <a:p>
            <a:r>
              <a:rPr lang="en-US" dirty="0" smtClean="0"/>
              <a:t>Discussion	</a:t>
            </a:r>
            <a:endParaRPr lang="en-US" dirty="0"/>
          </a:p>
        </p:txBody>
      </p:sp>
      <p:sp>
        <p:nvSpPr>
          <p:cNvPr id="3" name="Content Placeholder 2"/>
          <p:cNvSpPr>
            <a:spLocks noGrp="1"/>
          </p:cNvSpPr>
          <p:nvPr>
            <p:ph idx="1"/>
          </p:nvPr>
        </p:nvSpPr>
        <p:spPr>
          <a:xfrm>
            <a:off x="468729" y="1627778"/>
            <a:ext cx="8225442" cy="5230222"/>
          </a:xfrm>
        </p:spPr>
        <p:txBody>
          <a:bodyPr>
            <a:normAutofit/>
          </a:bodyPr>
          <a:lstStyle/>
          <a:p>
            <a:pPr>
              <a:buFont typeface="Arial"/>
              <a:buChar char="•"/>
            </a:pPr>
            <a:r>
              <a:rPr lang="en-US" sz="2600" dirty="0"/>
              <a:t>High IQ has been associated with an improved ability to shut down the DMN </a:t>
            </a:r>
            <a:r>
              <a:rPr lang="en-US" sz="2600" dirty="0" smtClean="0"/>
              <a:t>in a difficult verbal working memory task </a:t>
            </a:r>
            <a:r>
              <a:rPr lang="en-US" sz="2000" dirty="0" smtClean="0"/>
              <a:t>(</a:t>
            </a:r>
            <a:r>
              <a:rPr lang="en-US" sz="2000" dirty="0" err="1" smtClean="0"/>
              <a:t>Basten</a:t>
            </a:r>
            <a:r>
              <a:rPr lang="en-US" sz="2000" dirty="0" smtClean="0"/>
              <a:t> et al., </a:t>
            </a:r>
            <a:r>
              <a:rPr lang="en-US" sz="2000" dirty="0"/>
              <a:t>2013</a:t>
            </a:r>
            <a:r>
              <a:rPr lang="en-US" sz="2000" dirty="0" smtClean="0"/>
              <a:t>)</a:t>
            </a:r>
          </a:p>
          <a:p>
            <a:pPr marL="0" indent="0">
              <a:buNone/>
            </a:pPr>
            <a:endParaRPr lang="en-US" sz="2000" dirty="0"/>
          </a:p>
          <a:p>
            <a:pPr>
              <a:buFont typeface="Arial"/>
              <a:buChar char="•"/>
            </a:pPr>
            <a:r>
              <a:rPr lang="en-US" dirty="0" smtClean="0"/>
              <a:t>Recent </a:t>
            </a:r>
            <a:r>
              <a:rPr lang="en-US" dirty="0"/>
              <a:t>theories have emerged that posit dysfunctional interplay between </a:t>
            </a:r>
            <a:r>
              <a:rPr lang="en-US" dirty="0" err="1"/>
              <a:t>cingulo-opercular</a:t>
            </a:r>
            <a:r>
              <a:rPr lang="en-US" dirty="0"/>
              <a:t> networks and default mode network to be the cause of most psychiatric disorders </a:t>
            </a:r>
            <a:r>
              <a:rPr lang="en-US" sz="2000" dirty="0"/>
              <a:t>(</a:t>
            </a:r>
            <a:r>
              <a:rPr lang="en-US" sz="2000" dirty="0" err="1"/>
              <a:t>Menon</a:t>
            </a:r>
            <a:r>
              <a:rPr lang="en-US" sz="2000" dirty="0"/>
              <a:t>, 2011</a:t>
            </a:r>
            <a:r>
              <a:rPr lang="en-US" sz="2000" dirty="0" smtClean="0"/>
              <a:t>)</a:t>
            </a:r>
          </a:p>
        </p:txBody>
      </p:sp>
    </p:spTree>
    <p:extLst>
      <p:ext uri="{BB962C8B-B14F-4D97-AF65-F5344CB8AC3E}">
        <p14:creationId xmlns:p14="http://schemas.microsoft.com/office/powerpoint/2010/main" val="304969737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3999" cy="1143000"/>
          </a:xfrm>
        </p:spPr>
        <p:txBody>
          <a:bodyPr/>
          <a:lstStyle/>
          <a:p>
            <a:r>
              <a:rPr lang="en-US" dirty="0" smtClean="0"/>
              <a:t>Conclusions</a:t>
            </a:r>
            <a:endParaRPr lang="en-US" dirty="0"/>
          </a:p>
        </p:txBody>
      </p:sp>
      <p:sp>
        <p:nvSpPr>
          <p:cNvPr id="3" name="Content Placeholder 2"/>
          <p:cNvSpPr>
            <a:spLocks noGrp="1"/>
          </p:cNvSpPr>
          <p:nvPr>
            <p:ph idx="1"/>
          </p:nvPr>
        </p:nvSpPr>
        <p:spPr>
          <a:xfrm>
            <a:off x="438489" y="1158117"/>
            <a:ext cx="8527848" cy="4504092"/>
          </a:xfrm>
        </p:spPr>
        <p:txBody>
          <a:bodyPr>
            <a:normAutofit/>
          </a:bodyPr>
          <a:lstStyle/>
          <a:p>
            <a:r>
              <a:rPr lang="en-US" sz="2600" dirty="0" smtClean="0"/>
              <a:t>The pattern of structural connectivity within and across functionally defined brain networks may predict the ease with which individuals can efficiently engage these networks during cognition.</a:t>
            </a:r>
            <a:endParaRPr lang="en-US" sz="2600" dirty="0"/>
          </a:p>
          <a:p>
            <a:r>
              <a:rPr lang="en-US" sz="2600" dirty="0"/>
              <a:t>M</a:t>
            </a:r>
            <a:r>
              <a:rPr lang="en-US" sz="2600" dirty="0" smtClean="0"/>
              <a:t>ultivariate classification of diffusion tractography data revealed a significant relationship between fluid intelligence and the structural connectedness of the </a:t>
            </a:r>
            <a:r>
              <a:rPr lang="en-US" sz="2600" dirty="0" err="1" smtClean="0"/>
              <a:t>Cingulo-Opercular</a:t>
            </a:r>
            <a:r>
              <a:rPr lang="en-US" sz="2600" dirty="0" smtClean="0"/>
              <a:t> and Default-Mode Networks</a:t>
            </a:r>
          </a:p>
          <a:p>
            <a:r>
              <a:rPr lang="en-US" dirty="0" smtClean="0"/>
              <a:t>Thanks to HCP, Dr. Jesse Rissman and Amy </a:t>
            </a:r>
            <a:r>
              <a:rPr lang="en-US" dirty="0" err="1" smtClean="0"/>
              <a:t>Zheng</a:t>
            </a:r>
            <a:r>
              <a:rPr lang="en-US" dirty="0" smtClean="0"/>
              <a:t>!</a:t>
            </a:r>
          </a:p>
          <a:p>
            <a:pPr lvl="1"/>
            <a:endParaRPr lang="en-US" dirty="0" smtClean="0"/>
          </a:p>
        </p:txBody>
      </p:sp>
      <p:pic>
        <p:nvPicPr>
          <p:cNvPr id="4" name="Picture 3"/>
          <p:cNvPicPr>
            <a:picLocks noChangeAspect="1"/>
          </p:cNvPicPr>
          <p:nvPr/>
        </p:nvPicPr>
        <p:blipFill>
          <a:blip r:embed="rId3"/>
          <a:stretch>
            <a:fillRect/>
          </a:stretch>
        </p:blipFill>
        <p:spPr>
          <a:xfrm>
            <a:off x="4855533" y="5662209"/>
            <a:ext cx="4288467" cy="549460"/>
          </a:xfrm>
          <a:prstGeom prst="rect">
            <a:avLst/>
          </a:prstGeom>
        </p:spPr>
      </p:pic>
      <p:sp>
        <p:nvSpPr>
          <p:cNvPr id="5" name="Rectangle 4"/>
          <p:cNvSpPr/>
          <p:nvPr/>
        </p:nvSpPr>
        <p:spPr>
          <a:xfrm>
            <a:off x="1015999" y="6211669"/>
            <a:ext cx="8128000" cy="646331"/>
          </a:xfrm>
          <a:prstGeom prst="rect">
            <a:avLst/>
          </a:prstGeom>
        </p:spPr>
        <p:txBody>
          <a:bodyPr wrap="square">
            <a:spAutoFit/>
          </a:bodyPr>
          <a:lstStyle/>
          <a:p>
            <a:pPr algn="r"/>
            <a:r>
              <a:rPr lang="en-US" sz="1200" dirty="0"/>
              <a:t>"Data were provided [in part] by the Human </a:t>
            </a:r>
            <a:r>
              <a:rPr lang="en-US" sz="1200" dirty="0" err="1"/>
              <a:t>Connectome</a:t>
            </a:r>
            <a:r>
              <a:rPr lang="en-US" sz="1200" dirty="0"/>
              <a:t> Project, WU-</a:t>
            </a:r>
            <a:r>
              <a:rPr lang="en-US" sz="1200" dirty="0" err="1"/>
              <a:t>Minn</a:t>
            </a:r>
            <a:r>
              <a:rPr lang="en-US" sz="1200" dirty="0"/>
              <a:t> Consortium (Principal Investigators: David Van Essen and </a:t>
            </a:r>
            <a:r>
              <a:rPr lang="en-US" sz="1200" dirty="0" err="1"/>
              <a:t>Kamil</a:t>
            </a:r>
            <a:r>
              <a:rPr lang="en-US" sz="1200" dirty="0"/>
              <a:t> </a:t>
            </a:r>
            <a:r>
              <a:rPr lang="en-US" sz="1200" dirty="0" err="1"/>
              <a:t>Ugurbil</a:t>
            </a:r>
            <a:r>
              <a:rPr lang="en-US" sz="1200" dirty="0"/>
              <a:t>; 1U54MH091657) funded by the 16 NIH Institutes and Centers that support the NIH Blueprint for Neuroscience Research; and by the McDonnell Center for Systems Neuroscience at Washington University."</a:t>
            </a:r>
          </a:p>
        </p:txBody>
      </p:sp>
    </p:spTree>
    <p:extLst>
      <p:ext uri="{BB962C8B-B14F-4D97-AF65-F5344CB8AC3E}">
        <p14:creationId xmlns:p14="http://schemas.microsoft.com/office/powerpoint/2010/main" val="3744623387"/>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9144000" cy="1457979"/>
          </a:xfrm>
        </p:spPr>
        <p:txBody>
          <a:bodyPr/>
          <a:lstStyle/>
          <a:p>
            <a:r>
              <a:rPr lang="en-US" dirty="0" smtClean="0"/>
              <a:t>Conclusions	</a:t>
            </a:r>
            <a:endParaRPr lang="en-US" dirty="0"/>
          </a:p>
        </p:txBody>
      </p:sp>
      <p:sp>
        <p:nvSpPr>
          <p:cNvPr id="3" name="Content Placeholder 2"/>
          <p:cNvSpPr>
            <a:spLocks noGrp="1"/>
          </p:cNvSpPr>
          <p:nvPr>
            <p:ph idx="1"/>
          </p:nvPr>
        </p:nvSpPr>
        <p:spPr>
          <a:xfrm>
            <a:off x="726141" y="1346201"/>
            <a:ext cx="7691719" cy="4812552"/>
          </a:xfrm>
        </p:spPr>
        <p:txBody>
          <a:bodyPr>
            <a:normAutofit/>
          </a:bodyPr>
          <a:lstStyle/>
          <a:p>
            <a:pPr lvl="1">
              <a:buFont typeface="Arial"/>
              <a:buChar char="•"/>
            </a:pPr>
            <a:r>
              <a:rPr lang="en-US" dirty="0"/>
              <a:t>Default Mode reduced activity  in individuals with ASD.(Washington, 2014)</a:t>
            </a:r>
          </a:p>
          <a:p>
            <a:pPr lvl="2">
              <a:buFont typeface="Arial"/>
              <a:buChar char="•"/>
            </a:pPr>
            <a:r>
              <a:rPr lang="en-US" dirty="0"/>
              <a:t>IQ in children with ASD reveals an intellectual disability. (</a:t>
            </a:r>
            <a:r>
              <a:rPr lang="en-US" dirty="0" err="1"/>
              <a:t>Charman</a:t>
            </a:r>
            <a:r>
              <a:rPr lang="en-US" dirty="0"/>
              <a:t> 2011)</a:t>
            </a:r>
            <a:r>
              <a:rPr lang="en-US" dirty="0" smtClean="0"/>
              <a:t>.</a:t>
            </a:r>
          </a:p>
          <a:p>
            <a:pPr lvl="2">
              <a:buFont typeface="Arial"/>
              <a:buChar char="•"/>
            </a:pPr>
            <a:endParaRPr lang="en-US" dirty="0"/>
          </a:p>
          <a:p>
            <a:pPr lvl="2">
              <a:buFont typeface="Arial"/>
              <a:buChar char="•"/>
            </a:pPr>
            <a:r>
              <a:rPr lang="en-US" dirty="0"/>
              <a:t>White matter damage in the CON predicts attenuated DMN deactivation and reduced performance in inhibitory control tasks</a:t>
            </a:r>
            <a:r>
              <a:rPr lang="en-US" sz="1800" dirty="0"/>
              <a:t> (</a:t>
            </a:r>
            <a:r>
              <a:rPr lang="en-US" sz="1800" dirty="0" err="1"/>
              <a:t>Bonnelle</a:t>
            </a:r>
            <a:r>
              <a:rPr lang="en-US" sz="1800" dirty="0"/>
              <a:t> et al., 2012)</a:t>
            </a:r>
          </a:p>
          <a:p>
            <a:pPr lvl="2">
              <a:buFont typeface="Arial"/>
              <a:buChar char="•"/>
            </a:pPr>
            <a:endParaRPr lang="en-US" dirty="0"/>
          </a:p>
        </p:txBody>
      </p:sp>
    </p:spTree>
    <p:extLst>
      <p:ext uri="{BB962C8B-B14F-4D97-AF65-F5344CB8AC3E}">
        <p14:creationId xmlns:p14="http://schemas.microsoft.com/office/powerpoint/2010/main" val="337720608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 y="38587"/>
            <a:ext cx="9143999" cy="1077218"/>
          </a:xfrm>
          <a:prstGeom prst="rect">
            <a:avLst/>
          </a:prstGeom>
          <a:noFill/>
        </p:spPr>
        <p:txBody>
          <a:bodyPr wrap="square" rtlCol="0">
            <a:spAutoFit/>
          </a:bodyPr>
          <a:lstStyle/>
          <a:p>
            <a:pPr algn="ctr"/>
            <a:r>
              <a:rPr lang="en-US" sz="3200" dirty="0"/>
              <a:t>M</a:t>
            </a:r>
            <a:r>
              <a:rPr lang="en-US" sz="3200" dirty="0" smtClean="0"/>
              <a:t>ost important connections </a:t>
            </a:r>
          </a:p>
          <a:p>
            <a:pPr algn="ctr"/>
            <a:r>
              <a:rPr lang="en-US" sz="3200" dirty="0"/>
              <a:t>w</a:t>
            </a:r>
            <a:r>
              <a:rPr lang="en-US" sz="3200" dirty="0" smtClean="0"/>
              <a:t>ithin and across DMN and CON</a:t>
            </a:r>
            <a:endParaRPr lang="en-US" sz="3200" dirty="0"/>
          </a:p>
        </p:txBody>
      </p:sp>
      <p:pic>
        <p:nvPicPr>
          <p:cNvPr id="2" name="Picture 1" descr="Screenshot 2014-11-13 13.23.5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4726" y="1485474"/>
            <a:ext cx="4744771" cy="4759819"/>
          </a:xfrm>
          <a:prstGeom prst="rect">
            <a:avLst/>
          </a:prstGeom>
        </p:spPr>
      </p:pic>
      <p:graphicFrame>
        <p:nvGraphicFramePr>
          <p:cNvPr id="12" name="Chart 11"/>
          <p:cNvGraphicFramePr/>
          <p:nvPr>
            <p:extLst>
              <p:ext uri="{D42A27DB-BD31-4B8C-83A1-F6EECF244321}">
                <p14:modId xmlns:p14="http://schemas.microsoft.com/office/powerpoint/2010/main" val="3893037229"/>
              </p:ext>
            </p:extLst>
          </p:nvPr>
        </p:nvGraphicFramePr>
        <p:xfrm>
          <a:off x="4318403" y="3940676"/>
          <a:ext cx="2631094" cy="230461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06813210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creenshot 2014-11-13 13.26.1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4725" y="1485474"/>
            <a:ext cx="4744772" cy="4759819"/>
          </a:xfrm>
          <a:prstGeom prst="rect">
            <a:avLst/>
          </a:prstGeom>
        </p:spPr>
      </p:pic>
      <p:sp>
        <p:nvSpPr>
          <p:cNvPr id="9" name="TextBox 8"/>
          <p:cNvSpPr txBox="1"/>
          <p:nvPr/>
        </p:nvSpPr>
        <p:spPr>
          <a:xfrm>
            <a:off x="1" y="38587"/>
            <a:ext cx="9143999" cy="1077218"/>
          </a:xfrm>
          <a:prstGeom prst="rect">
            <a:avLst/>
          </a:prstGeom>
          <a:noFill/>
        </p:spPr>
        <p:txBody>
          <a:bodyPr wrap="square" rtlCol="0">
            <a:spAutoFit/>
          </a:bodyPr>
          <a:lstStyle/>
          <a:p>
            <a:pPr algn="ctr"/>
            <a:r>
              <a:rPr lang="en-US" sz="3200" dirty="0"/>
              <a:t>M</a:t>
            </a:r>
            <a:r>
              <a:rPr lang="en-US" sz="3200" dirty="0" smtClean="0"/>
              <a:t>ost important connections </a:t>
            </a:r>
          </a:p>
          <a:p>
            <a:pPr algn="ctr"/>
            <a:r>
              <a:rPr lang="en-US" sz="3200" dirty="0"/>
              <a:t>w</a:t>
            </a:r>
            <a:r>
              <a:rPr lang="en-US" sz="3200" dirty="0" smtClean="0"/>
              <a:t>ithin and across DMN and CON</a:t>
            </a:r>
            <a:endParaRPr lang="en-US" sz="3200" dirty="0"/>
          </a:p>
        </p:txBody>
      </p:sp>
      <p:graphicFrame>
        <p:nvGraphicFramePr>
          <p:cNvPr id="8" name="Chart 7"/>
          <p:cNvGraphicFramePr/>
          <p:nvPr>
            <p:extLst>
              <p:ext uri="{D42A27DB-BD31-4B8C-83A1-F6EECF244321}">
                <p14:modId xmlns:p14="http://schemas.microsoft.com/office/powerpoint/2010/main" val="1224936648"/>
              </p:ext>
            </p:extLst>
          </p:nvPr>
        </p:nvGraphicFramePr>
        <p:xfrm>
          <a:off x="9144000" y="3480442"/>
          <a:ext cx="2819236" cy="230461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Chart 12"/>
          <p:cNvGraphicFramePr/>
          <p:nvPr>
            <p:extLst>
              <p:ext uri="{D42A27DB-BD31-4B8C-83A1-F6EECF244321}">
                <p14:modId xmlns:p14="http://schemas.microsoft.com/office/powerpoint/2010/main" val="4131606657"/>
              </p:ext>
            </p:extLst>
          </p:nvPr>
        </p:nvGraphicFramePr>
        <p:xfrm>
          <a:off x="4318403" y="3940676"/>
          <a:ext cx="2631094" cy="230461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077435320"/>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creenshot 2014-11-13 13.30.4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4725" y="1485473"/>
            <a:ext cx="4744772" cy="4759819"/>
          </a:xfrm>
          <a:prstGeom prst="rect">
            <a:avLst/>
          </a:prstGeom>
        </p:spPr>
      </p:pic>
      <p:sp>
        <p:nvSpPr>
          <p:cNvPr id="9" name="TextBox 8"/>
          <p:cNvSpPr txBox="1"/>
          <p:nvPr/>
        </p:nvSpPr>
        <p:spPr>
          <a:xfrm>
            <a:off x="1" y="38587"/>
            <a:ext cx="9143999" cy="1077218"/>
          </a:xfrm>
          <a:prstGeom prst="rect">
            <a:avLst/>
          </a:prstGeom>
          <a:noFill/>
        </p:spPr>
        <p:txBody>
          <a:bodyPr wrap="square" rtlCol="0">
            <a:spAutoFit/>
          </a:bodyPr>
          <a:lstStyle/>
          <a:p>
            <a:pPr algn="ctr"/>
            <a:r>
              <a:rPr lang="en-US" sz="3200" dirty="0"/>
              <a:t>M</a:t>
            </a:r>
            <a:r>
              <a:rPr lang="en-US" sz="3200" dirty="0" smtClean="0"/>
              <a:t>ost important connections </a:t>
            </a:r>
          </a:p>
          <a:p>
            <a:pPr algn="ctr"/>
            <a:r>
              <a:rPr lang="en-US" sz="3200" dirty="0"/>
              <a:t>w</a:t>
            </a:r>
            <a:r>
              <a:rPr lang="en-US" sz="3200" dirty="0" smtClean="0"/>
              <a:t>ithin and across DMN and CON</a:t>
            </a:r>
            <a:endParaRPr lang="en-US" sz="3200" dirty="0"/>
          </a:p>
        </p:txBody>
      </p:sp>
      <p:graphicFrame>
        <p:nvGraphicFramePr>
          <p:cNvPr id="10" name="Chart 9"/>
          <p:cNvGraphicFramePr/>
          <p:nvPr>
            <p:extLst>
              <p:ext uri="{D42A27DB-BD31-4B8C-83A1-F6EECF244321}">
                <p14:modId xmlns:p14="http://schemas.microsoft.com/office/powerpoint/2010/main" val="642212602"/>
              </p:ext>
            </p:extLst>
          </p:nvPr>
        </p:nvGraphicFramePr>
        <p:xfrm>
          <a:off x="4318403" y="3940676"/>
          <a:ext cx="2631094" cy="230461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485549624"/>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creenshot 2014-11-13 13.34.44.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4725" y="1485472"/>
            <a:ext cx="4744772" cy="4759819"/>
          </a:xfrm>
          <a:prstGeom prst="rect">
            <a:avLst/>
          </a:prstGeom>
        </p:spPr>
      </p:pic>
      <p:sp>
        <p:nvSpPr>
          <p:cNvPr id="9" name="TextBox 8"/>
          <p:cNvSpPr txBox="1"/>
          <p:nvPr/>
        </p:nvSpPr>
        <p:spPr>
          <a:xfrm>
            <a:off x="1" y="38587"/>
            <a:ext cx="9143999" cy="1077218"/>
          </a:xfrm>
          <a:prstGeom prst="rect">
            <a:avLst/>
          </a:prstGeom>
          <a:noFill/>
        </p:spPr>
        <p:txBody>
          <a:bodyPr wrap="square" rtlCol="0">
            <a:spAutoFit/>
          </a:bodyPr>
          <a:lstStyle/>
          <a:p>
            <a:pPr algn="ctr"/>
            <a:r>
              <a:rPr lang="en-US" sz="3200" dirty="0"/>
              <a:t>M</a:t>
            </a:r>
            <a:r>
              <a:rPr lang="en-US" sz="3200" dirty="0" smtClean="0"/>
              <a:t>ost important connections </a:t>
            </a:r>
          </a:p>
          <a:p>
            <a:pPr algn="ctr"/>
            <a:r>
              <a:rPr lang="en-US" sz="3200" dirty="0"/>
              <a:t>w</a:t>
            </a:r>
            <a:r>
              <a:rPr lang="en-US" sz="3200" dirty="0" smtClean="0"/>
              <a:t>ithin and across DMN and CON</a:t>
            </a:r>
            <a:endParaRPr lang="en-US" sz="3200" dirty="0"/>
          </a:p>
        </p:txBody>
      </p:sp>
      <p:graphicFrame>
        <p:nvGraphicFramePr>
          <p:cNvPr id="10" name="Chart 9"/>
          <p:cNvGraphicFramePr/>
          <p:nvPr>
            <p:extLst>
              <p:ext uri="{D42A27DB-BD31-4B8C-83A1-F6EECF244321}">
                <p14:modId xmlns:p14="http://schemas.microsoft.com/office/powerpoint/2010/main" val="2028638365"/>
              </p:ext>
            </p:extLst>
          </p:nvPr>
        </p:nvGraphicFramePr>
        <p:xfrm>
          <a:off x="4318403" y="3940676"/>
          <a:ext cx="2631094" cy="230461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27812508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creenshot 2014-11-13 13.39.2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4725" y="1490994"/>
            <a:ext cx="4744772" cy="4754297"/>
          </a:xfrm>
          <a:prstGeom prst="rect">
            <a:avLst/>
          </a:prstGeom>
        </p:spPr>
      </p:pic>
      <p:sp>
        <p:nvSpPr>
          <p:cNvPr id="9" name="TextBox 8"/>
          <p:cNvSpPr txBox="1"/>
          <p:nvPr/>
        </p:nvSpPr>
        <p:spPr>
          <a:xfrm>
            <a:off x="1" y="38587"/>
            <a:ext cx="9143999" cy="1077218"/>
          </a:xfrm>
          <a:prstGeom prst="rect">
            <a:avLst/>
          </a:prstGeom>
          <a:noFill/>
        </p:spPr>
        <p:txBody>
          <a:bodyPr wrap="square" rtlCol="0">
            <a:spAutoFit/>
          </a:bodyPr>
          <a:lstStyle/>
          <a:p>
            <a:pPr algn="ctr"/>
            <a:r>
              <a:rPr lang="en-US" sz="3200" dirty="0"/>
              <a:t>M</a:t>
            </a:r>
            <a:r>
              <a:rPr lang="en-US" sz="3200" dirty="0" smtClean="0"/>
              <a:t>ost important connections </a:t>
            </a:r>
          </a:p>
          <a:p>
            <a:pPr algn="ctr"/>
            <a:r>
              <a:rPr lang="en-US" sz="3200" dirty="0"/>
              <a:t>w</a:t>
            </a:r>
            <a:r>
              <a:rPr lang="en-US" sz="3200" dirty="0" smtClean="0"/>
              <a:t>ithin and across DMN and CON</a:t>
            </a:r>
            <a:endParaRPr lang="en-US" sz="3200" dirty="0"/>
          </a:p>
        </p:txBody>
      </p:sp>
      <p:graphicFrame>
        <p:nvGraphicFramePr>
          <p:cNvPr id="10" name="Chart 9"/>
          <p:cNvGraphicFramePr/>
          <p:nvPr>
            <p:extLst>
              <p:ext uri="{D42A27DB-BD31-4B8C-83A1-F6EECF244321}">
                <p14:modId xmlns:p14="http://schemas.microsoft.com/office/powerpoint/2010/main" val="3791160585"/>
              </p:ext>
            </p:extLst>
          </p:nvPr>
        </p:nvGraphicFramePr>
        <p:xfrm>
          <a:off x="4318403" y="3940676"/>
          <a:ext cx="2631094" cy="230461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300453362"/>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extLst>
              <p:ext uri="{D42A27DB-BD31-4B8C-83A1-F6EECF244321}">
                <p14:modId xmlns:p14="http://schemas.microsoft.com/office/powerpoint/2010/main" val="1366909597"/>
              </p:ext>
            </p:extLst>
          </p:nvPr>
        </p:nvGraphicFramePr>
        <p:xfrm>
          <a:off x="1033284" y="1543518"/>
          <a:ext cx="7384576" cy="4902944"/>
        </p:xfrm>
        <a:graphic>
          <a:graphicData uri="http://schemas.openxmlformats.org/drawingml/2006/chart">
            <c:chart xmlns:c="http://schemas.openxmlformats.org/drawingml/2006/chart" xmlns:r="http://schemas.openxmlformats.org/officeDocument/2006/relationships" r:id="rId3"/>
          </a:graphicData>
        </a:graphic>
      </p:graphicFrame>
      <p:sp>
        <p:nvSpPr>
          <p:cNvPr id="6" name="Title 1"/>
          <p:cNvSpPr>
            <a:spLocks noGrp="1"/>
          </p:cNvSpPr>
          <p:nvPr>
            <p:ph type="title"/>
          </p:nvPr>
        </p:nvSpPr>
        <p:spPr>
          <a:xfrm>
            <a:off x="726141" y="0"/>
            <a:ext cx="7691719" cy="1143000"/>
          </a:xfrm>
        </p:spPr>
        <p:txBody>
          <a:bodyPr/>
          <a:lstStyle/>
          <a:p>
            <a:r>
              <a:rPr lang="en-US" dirty="0" smtClean="0"/>
              <a:t>Results</a:t>
            </a:r>
            <a:endParaRPr lang="en-US" dirty="0"/>
          </a:p>
        </p:txBody>
      </p:sp>
      <p:sp>
        <p:nvSpPr>
          <p:cNvPr id="7" name="TextBox 6"/>
          <p:cNvSpPr txBox="1"/>
          <p:nvPr/>
        </p:nvSpPr>
        <p:spPr>
          <a:xfrm>
            <a:off x="0" y="898684"/>
            <a:ext cx="9144000" cy="369332"/>
          </a:xfrm>
          <a:prstGeom prst="rect">
            <a:avLst/>
          </a:prstGeom>
          <a:noFill/>
        </p:spPr>
        <p:txBody>
          <a:bodyPr wrap="square" rtlCol="0">
            <a:spAutoFit/>
          </a:bodyPr>
          <a:lstStyle/>
          <a:p>
            <a:pPr algn="ctr"/>
            <a:r>
              <a:rPr lang="en-US" dirty="0" smtClean="0"/>
              <a:t>Which Nodes Within A Network?</a:t>
            </a:r>
            <a:endParaRPr lang="en-US" dirty="0"/>
          </a:p>
        </p:txBody>
      </p:sp>
      <p:grpSp>
        <p:nvGrpSpPr>
          <p:cNvPr id="5" name="Group 4"/>
          <p:cNvGrpSpPr/>
          <p:nvPr/>
        </p:nvGrpSpPr>
        <p:grpSpPr>
          <a:xfrm>
            <a:off x="6508019" y="67266"/>
            <a:ext cx="2635981" cy="1662836"/>
            <a:chOff x="1981200" y="2304969"/>
            <a:chExt cx="4830232" cy="3713791"/>
          </a:xfrm>
        </p:grpSpPr>
        <p:pic>
          <p:nvPicPr>
            <p:cNvPr id="8" name="Picture 7" descr="Power2013_figure.jpg"/>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1433" b="24587" l="25439" r="43421">
                          <a14:foregroundMark x1="33187" y1="18467" x2="30117" y2="10695"/>
                        </a14:backgroundRemoval>
                      </a14:imgEffect>
                    </a14:imgLayer>
                  </a14:imgProps>
                </a:ext>
                <a:ext uri="{28A0092B-C50C-407E-A947-70E740481C1C}">
                  <a14:useLocalDpi xmlns:a14="http://schemas.microsoft.com/office/drawing/2010/main" val="0"/>
                </a:ext>
              </a:extLst>
            </a:blip>
            <a:srcRect l="25374" t="2388" r="39200" b="51630"/>
            <a:stretch/>
          </p:blipFill>
          <p:spPr>
            <a:xfrm>
              <a:off x="1981200" y="2304969"/>
              <a:ext cx="4830232" cy="3580360"/>
            </a:xfrm>
            <a:prstGeom prst="rect">
              <a:avLst/>
            </a:prstGeom>
          </p:spPr>
        </p:pic>
        <p:pic>
          <p:nvPicPr>
            <p:cNvPr id="9" name="Picture 8" descr="Power2013_figure.jpg"/>
            <p:cNvPicPr>
              <a:picLocks noChangeAspect="1"/>
            </p:cNvPicPr>
            <p:nvPr/>
          </p:nvPicPr>
          <p:blipFill rotWithShape="1">
            <a:blip r:embed="rId6" cstate="email">
              <a:extLst>
                <a:ext uri="{BEBA8EAE-BF5A-486C-A8C5-ECC9F3942E4B}">
                  <a14:imgProps xmlns:a14="http://schemas.microsoft.com/office/drawing/2010/main">
                    <a14:imgLayer r:embed="rId7">
                      <a14:imgEffect>
                        <a14:backgroundRemoval t="9647" b="46472" l="25936" r="54298"/>
                      </a14:imgEffect>
                    </a14:imgLayer>
                  </a14:imgProps>
                </a:ext>
                <a:ext uri="{28A0092B-C50C-407E-A947-70E740481C1C}">
                  <a14:useLocalDpi xmlns:a14="http://schemas.microsoft.com/office/drawing/2010/main" val="0"/>
                </a:ext>
              </a:extLst>
            </a:blip>
            <a:srcRect l="25374" t="2388" r="39200" b="51630"/>
            <a:stretch/>
          </p:blipFill>
          <p:spPr>
            <a:xfrm>
              <a:off x="1981200" y="2420942"/>
              <a:ext cx="4830232" cy="3580360"/>
            </a:xfrm>
            <a:prstGeom prst="rect">
              <a:avLst/>
            </a:prstGeom>
          </p:spPr>
        </p:pic>
        <p:pic>
          <p:nvPicPr>
            <p:cNvPr id="10" name="Picture 9" descr="Power2013_figure.jpg"/>
            <p:cNvPicPr>
              <a:picLocks noChangeAspect="1"/>
            </p:cNvPicPr>
            <p:nvPr/>
          </p:nvPicPr>
          <p:blipFill rotWithShape="1">
            <a:blip r:embed="rId8" cstate="email">
              <a:extLst>
                <a:ext uri="{BEBA8EAE-BF5A-486C-A8C5-ECC9F3942E4B}">
                  <a14:imgProps xmlns:a14="http://schemas.microsoft.com/office/drawing/2010/main">
                    <a14:imgLayer r:embed="rId9">
                      <a14:imgEffect>
                        <a14:backgroundRemoval t="12018" b="48842" l="33830" r="62193">
                          <a14:foregroundMark x1="51199" y1="45921" x2="50205" y2="45149"/>
                          <a14:foregroundMark x1="59269" y1="41014" x2="59357" y2="41566"/>
                          <a14:backgroundMark x1="47544" y1="42448" x2="47368" y2="43219"/>
                        </a14:backgroundRemoval>
                      </a14:imgEffect>
                    </a14:imgLayer>
                  </a14:imgProps>
                </a:ext>
                <a:ext uri="{28A0092B-C50C-407E-A947-70E740481C1C}">
                  <a14:useLocalDpi xmlns:a14="http://schemas.microsoft.com/office/drawing/2010/main" val="0"/>
                </a:ext>
              </a:extLst>
            </a:blip>
            <a:srcRect l="25374" t="2388" r="39200" b="51630"/>
            <a:stretch/>
          </p:blipFill>
          <p:spPr>
            <a:xfrm>
              <a:off x="1981200" y="2438400"/>
              <a:ext cx="4830232" cy="3580360"/>
            </a:xfrm>
            <a:prstGeom prst="rect">
              <a:avLst/>
            </a:prstGeom>
          </p:spPr>
        </p:pic>
        <p:pic>
          <p:nvPicPr>
            <p:cNvPr id="11" name="Picture 10" descr="Power2013_figure.jpg"/>
            <p:cNvPicPr>
              <a:picLocks noChangeAspect="1"/>
            </p:cNvPicPr>
            <p:nvPr/>
          </p:nvPicPr>
          <p:blipFill rotWithShape="1">
            <a:blip r:embed="rId10" cstate="email">
              <a:extLst>
                <a:ext uri="{BEBA8EAE-BF5A-486C-A8C5-ECC9F3942E4B}">
                  <a14:imgProps xmlns:a14="http://schemas.microsoft.com/office/drawing/2010/main">
                    <a14:imgLayer r:embed="rId9">
                      <a14:imgEffect>
                        <a14:backgroundRemoval t="1599" b="38479" l="33129" r="61433"/>
                      </a14:imgEffect>
                    </a14:imgLayer>
                  </a14:imgProps>
                </a:ext>
                <a:ext uri="{28A0092B-C50C-407E-A947-70E740481C1C}">
                  <a14:useLocalDpi xmlns:a14="http://schemas.microsoft.com/office/drawing/2010/main" val="0"/>
                </a:ext>
              </a:extLst>
            </a:blip>
            <a:srcRect l="25374" t="2388" r="39200" b="51630"/>
            <a:stretch/>
          </p:blipFill>
          <p:spPr>
            <a:xfrm>
              <a:off x="1981200" y="2420942"/>
              <a:ext cx="4830232" cy="3580360"/>
            </a:xfrm>
            <a:prstGeom prst="rect">
              <a:avLst/>
            </a:prstGeom>
          </p:spPr>
        </p:pic>
      </p:grpSp>
      <p:sp>
        <p:nvSpPr>
          <p:cNvPr id="12" name="TextBox 11"/>
          <p:cNvSpPr txBox="1"/>
          <p:nvPr/>
        </p:nvSpPr>
        <p:spPr>
          <a:xfrm>
            <a:off x="2469365" y="1635084"/>
            <a:ext cx="623221" cy="369332"/>
          </a:xfrm>
          <a:prstGeom prst="rect">
            <a:avLst/>
          </a:prstGeom>
          <a:noFill/>
        </p:spPr>
        <p:txBody>
          <a:bodyPr wrap="square" rtlCol="0">
            <a:spAutoFit/>
          </a:bodyPr>
          <a:lstStyle/>
          <a:p>
            <a:pPr algn="ctr"/>
            <a:r>
              <a:rPr lang="en-US" dirty="0" smtClean="0"/>
              <a:t>*</a:t>
            </a:r>
            <a:endParaRPr lang="en-US" dirty="0"/>
          </a:p>
        </p:txBody>
      </p:sp>
      <p:sp>
        <p:nvSpPr>
          <p:cNvPr id="13" name="TextBox 12"/>
          <p:cNvSpPr txBox="1"/>
          <p:nvPr/>
        </p:nvSpPr>
        <p:spPr>
          <a:xfrm>
            <a:off x="7973224" y="6419699"/>
            <a:ext cx="876036" cy="369332"/>
          </a:xfrm>
          <a:prstGeom prst="rect">
            <a:avLst/>
          </a:prstGeom>
          <a:noFill/>
        </p:spPr>
        <p:txBody>
          <a:bodyPr wrap="none" rtlCol="0">
            <a:spAutoFit/>
          </a:bodyPr>
          <a:lstStyle/>
          <a:p>
            <a:r>
              <a:rPr lang="en-US" dirty="0" smtClean="0"/>
              <a:t>* &lt;.005</a:t>
            </a:r>
          </a:p>
        </p:txBody>
      </p:sp>
    </p:spTree>
    <p:extLst>
      <p:ext uri="{BB962C8B-B14F-4D97-AF65-F5344CB8AC3E}">
        <p14:creationId xmlns:p14="http://schemas.microsoft.com/office/powerpoint/2010/main" val="251880143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graphicFrame>
        <p:nvGraphicFramePr>
          <p:cNvPr id="3" name="Chart 2"/>
          <p:cNvGraphicFramePr/>
          <p:nvPr>
            <p:extLst>
              <p:ext uri="{D42A27DB-BD31-4B8C-83A1-F6EECF244321}">
                <p14:modId xmlns:p14="http://schemas.microsoft.com/office/powerpoint/2010/main" val="2691255183"/>
              </p:ext>
            </p:extLst>
          </p:nvPr>
        </p:nvGraphicFramePr>
        <p:xfrm>
          <a:off x="726141" y="2469231"/>
          <a:ext cx="7153576" cy="3762641"/>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0" y="1380415"/>
            <a:ext cx="9144001" cy="369332"/>
          </a:xfrm>
          <a:prstGeom prst="rect">
            <a:avLst/>
          </a:prstGeom>
          <a:noFill/>
        </p:spPr>
        <p:txBody>
          <a:bodyPr wrap="square" rtlCol="0">
            <a:spAutoFit/>
          </a:bodyPr>
          <a:lstStyle/>
          <a:p>
            <a:pPr algn="ctr"/>
            <a:r>
              <a:rPr lang="en-US" dirty="0" smtClean="0"/>
              <a:t>For those who came looking for a talk on reward</a:t>
            </a:r>
          </a:p>
        </p:txBody>
      </p:sp>
      <p:sp>
        <p:nvSpPr>
          <p:cNvPr id="4" name="TextBox 3"/>
          <p:cNvSpPr txBox="1"/>
          <p:nvPr/>
        </p:nvSpPr>
        <p:spPr>
          <a:xfrm>
            <a:off x="1552421" y="3692090"/>
            <a:ext cx="2754029" cy="369332"/>
          </a:xfrm>
          <a:prstGeom prst="rect">
            <a:avLst/>
          </a:prstGeom>
          <a:noFill/>
        </p:spPr>
        <p:txBody>
          <a:bodyPr wrap="none" rtlCol="0">
            <a:spAutoFit/>
          </a:bodyPr>
          <a:lstStyle/>
          <a:p>
            <a:r>
              <a:rPr lang="en-US" dirty="0" smtClean="0"/>
              <a:t>Delayed Discounting of 40K</a:t>
            </a:r>
            <a:endParaRPr lang="en-US" dirty="0"/>
          </a:p>
        </p:txBody>
      </p:sp>
      <p:sp>
        <p:nvSpPr>
          <p:cNvPr id="5" name="TextBox 4"/>
          <p:cNvSpPr txBox="1"/>
          <p:nvPr/>
        </p:nvSpPr>
        <p:spPr>
          <a:xfrm>
            <a:off x="4704309" y="2065986"/>
            <a:ext cx="2871023" cy="369332"/>
          </a:xfrm>
          <a:prstGeom prst="rect">
            <a:avLst/>
          </a:prstGeom>
          <a:noFill/>
        </p:spPr>
        <p:txBody>
          <a:bodyPr wrap="none" rtlCol="0">
            <a:spAutoFit/>
          </a:bodyPr>
          <a:lstStyle/>
          <a:p>
            <a:r>
              <a:rPr lang="en-US" dirty="0" smtClean="0"/>
              <a:t>Delayed Discounting of 200K</a:t>
            </a:r>
            <a:endParaRPr lang="en-US" dirty="0"/>
          </a:p>
        </p:txBody>
      </p:sp>
    </p:spTree>
    <p:extLst>
      <p:ext uri="{BB962C8B-B14F-4D97-AF65-F5344CB8AC3E}">
        <p14:creationId xmlns:p14="http://schemas.microsoft.com/office/powerpoint/2010/main" val="2387285029"/>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3999" cy="1457979"/>
          </a:xfrm>
        </p:spPr>
        <p:txBody>
          <a:bodyPr/>
          <a:lstStyle/>
          <a:p>
            <a:r>
              <a:rPr lang="en-US" dirty="0" smtClean="0"/>
              <a:t>Networks of Interest</a:t>
            </a:r>
            <a:endParaRPr lang="en-US" dirty="0"/>
          </a:p>
        </p:txBody>
      </p:sp>
      <p:grpSp>
        <p:nvGrpSpPr>
          <p:cNvPr id="22" name="Group 21"/>
          <p:cNvGrpSpPr/>
          <p:nvPr/>
        </p:nvGrpSpPr>
        <p:grpSpPr>
          <a:xfrm>
            <a:off x="2114607" y="1847786"/>
            <a:ext cx="4830232" cy="3713791"/>
            <a:chOff x="1981200" y="2304969"/>
            <a:chExt cx="4830232" cy="3713791"/>
          </a:xfrm>
        </p:grpSpPr>
        <p:pic>
          <p:nvPicPr>
            <p:cNvPr id="14" name="Picture 13" descr="Power2013_figure.jpg"/>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1433" b="24587" l="25439" r="43421">
                          <a14:foregroundMark x1="33187" y1="18467" x2="30117" y2="10695"/>
                        </a14:backgroundRemoval>
                      </a14:imgEffect>
                    </a14:imgLayer>
                  </a14:imgProps>
                </a:ext>
                <a:ext uri="{28A0092B-C50C-407E-A947-70E740481C1C}">
                  <a14:useLocalDpi xmlns:a14="http://schemas.microsoft.com/office/drawing/2010/main" val="0"/>
                </a:ext>
              </a:extLst>
            </a:blip>
            <a:srcRect l="25374" t="2388" r="39200" b="51630"/>
            <a:stretch/>
          </p:blipFill>
          <p:spPr>
            <a:xfrm>
              <a:off x="1981200" y="2304969"/>
              <a:ext cx="4830232" cy="3580360"/>
            </a:xfrm>
            <a:prstGeom prst="rect">
              <a:avLst/>
            </a:prstGeom>
          </p:spPr>
        </p:pic>
        <p:pic>
          <p:nvPicPr>
            <p:cNvPr id="19" name="Picture 18" descr="Power2013_figure.jpg"/>
            <p:cNvPicPr>
              <a:picLocks noChangeAspect="1"/>
            </p:cNvPicPr>
            <p:nvPr/>
          </p:nvPicPr>
          <p:blipFill rotWithShape="1">
            <a:blip r:embed="rId5" cstate="email">
              <a:extLst>
                <a:ext uri="{BEBA8EAE-BF5A-486C-A8C5-ECC9F3942E4B}">
                  <a14:imgProps xmlns:a14="http://schemas.microsoft.com/office/drawing/2010/main">
                    <a14:imgLayer r:embed="rId6">
                      <a14:imgEffect>
                        <a14:backgroundRemoval t="9647" b="46472" l="25936" r="54298"/>
                      </a14:imgEffect>
                    </a14:imgLayer>
                  </a14:imgProps>
                </a:ext>
                <a:ext uri="{28A0092B-C50C-407E-A947-70E740481C1C}">
                  <a14:useLocalDpi xmlns:a14="http://schemas.microsoft.com/office/drawing/2010/main" val="0"/>
                </a:ext>
              </a:extLst>
            </a:blip>
            <a:srcRect l="25374" t="2388" r="39200" b="51630"/>
            <a:stretch/>
          </p:blipFill>
          <p:spPr>
            <a:xfrm>
              <a:off x="1981200" y="2420942"/>
              <a:ext cx="4830232" cy="3580360"/>
            </a:xfrm>
            <a:prstGeom prst="rect">
              <a:avLst/>
            </a:prstGeom>
          </p:spPr>
        </p:pic>
        <p:pic>
          <p:nvPicPr>
            <p:cNvPr id="20" name="Picture 19" descr="Power2013_figure.jpg"/>
            <p:cNvPicPr>
              <a:picLocks noChangeAspect="1"/>
            </p:cNvPicPr>
            <p:nvPr/>
          </p:nvPicPr>
          <p:blipFill rotWithShape="1">
            <a:blip r:embed="rId7" cstate="email">
              <a:extLst>
                <a:ext uri="{BEBA8EAE-BF5A-486C-A8C5-ECC9F3942E4B}">
                  <a14:imgProps xmlns:a14="http://schemas.microsoft.com/office/drawing/2010/main">
                    <a14:imgLayer r:embed="rId8">
                      <a14:imgEffect>
                        <a14:backgroundRemoval t="12018" b="48842" l="33830" r="62193">
                          <a14:foregroundMark x1="51199" y1="45921" x2="50205" y2="45149"/>
                          <a14:foregroundMark x1="59269" y1="41014" x2="59357" y2="41566"/>
                          <a14:backgroundMark x1="47544" y1="42448" x2="47368" y2="43219"/>
                        </a14:backgroundRemoval>
                      </a14:imgEffect>
                    </a14:imgLayer>
                  </a14:imgProps>
                </a:ext>
                <a:ext uri="{28A0092B-C50C-407E-A947-70E740481C1C}">
                  <a14:useLocalDpi xmlns:a14="http://schemas.microsoft.com/office/drawing/2010/main" val="0"/>
                </a:ext>
              </a:extLst>
            </a:blip>
            <a:srcRect l="25374" t="2388" r="39200" b="51630"/>
            <a:stretch/>
          </p:blipFill>
          <p:spPr>
            <a:xfrm>
              <a:off x="1981200" y="2438400"/>
              <a:ext cx="4830232" cy="3580360"/>
            </a:xfrm>
            <a:prstGeom prst="rect">
              <a:avLst/>
            </a:prstGeom>
          </p:spPr>
        </p:pic>
        <p:pic>
          <p:nvPicPr>
            <p:cNvPr id="21" name="Picture 20" descr="Power2013_figure.jpg"/>
            <p:cNvPicPr>
              <a:picLocks noChangeAspect="1"/>
            </p:cNvPicPr>
            <p:nvPr/>
          </p:nvPicPr>
          <p:blipFill rotWithShape="1">
            <a:blip r:embed="rId9" cstate="email">
              <a:extLst>
                <a:ext uri="{BEBA8EAE-BF5A-486C-A8C5-ECC9F3942E4B}">
                  <a14:imgProps xmlns:a14="http://schemas.microsoft.com/office/drawing/2010/main">
                    <a14:imgLayer r:embed="rId8">
                      <a14:imgEffect>
                        <a14:backgroundRemoval t="1599" b="38479" l="33129" r="61433"/>
                      </a14:imgEffect>
                    </a14:imgLayer>
                  </a14:imgProps>
                </a:ext>
                <a:ext uri="{28A0092B-C50C-407E-A947-70E740481C1C}">
                  <a14:useLocalDpi xmlns:a14="http://schemas.microsoft.com/office/drawing/2010/main" val="0"/>
                </a:ext>
              </a:extLst>
            </a:blip>
            <a:srcRect l="25374" t="2388" r="39200" b="51630"/>
            <a:stretch/>
          </p:blipFill>
          <p:spPr>
            <a:xfrm>
              <a:off x="1981200" y="2420942"/>
              <a:ext cx="4830232" cy="3580360"/>
            </a:xfrm>
            <a:prstGeom prst="rect">
              <a:avLst/>
            </a:prstGeom>
          </p:spPr>
        </p:pic>
      </p:grpSp>
      <p:pic>
        <p:nvPicPr>
          <p:cNvPr id="3" name="Picture 2" descr="Screenshot 2014-11-05 21.01.43.png"/>
          <p:cNvPicPr>
            <a:picLocks noChangeAspect="1"/>
          </p:cNvPicPr>
          <p:nvPr/>
        </p:nvPicPr>
        <p:blipFill>
          <a:blip r:embed="rId10" cstate="email">
            <a:extLst>
              <a:ext uri="{28A0092B-C50C-407E-A947-70E740481C1C}">
                <a14:useLocalDpi xmlns:a14="http://schemas.microsoft.com/office/drawing/2010/main" val="0"/>
              </a:ext>
            </a:extLst>
          </a:blip>
          <a:stretch>
            <a:fillRect/>
          </a:stretch>
        </p:blipFill>
        <p:spPr>
          <a:xfrm>
            <a:off x="2180285" y="1457979"/>
            <a:ext cx="4886043" cy="5012134"/>
          </a:xfrm>
          <a:prstGeom prst="rect">
            <a:avLst/>
          </a:prstGeom>
        </p:spPr>
      </p:pic>
      <p:pic>
        <p:nvPicPr>
          <p:cNvPr id="5" name="Picture 4" descr="Screenshot 2014-11-06 08.02.30.png"/>
          <p:cNvPicPr>
            <a:picLocks noChangeAspect="1"/>
          </p:cNvPicPr>
          <p:nvPr/>
        </p:nvPicPr>
        <p:blipFill>
          <a:blip r:embed="rId11" cstate="email">
            <a:extLst>
              <a:ext uri="{28A0092B-C50C-407E-A947-70E740481C1C}">
                <a14:useLocalDpi xmlns:a14="http://schemas.microsoft.com/office/drawing/2010/main" val="0"/>
              </a:ext>
            </a:extLst>
          </a:blip>
          <a:stretch>
            <a:fillRect/>
          </a:stretch>
        </p:blipFill>
        <p:spPr>
          <a:xfrm>
            <a:off x="7066328" y="3139454"/>
            <a:ext cx="2077671" cy="1684368"/>
          </a:xfrm>
          <a:prstGeom prst="rect">
            <a:avLst/>
          </a:prstGeom>
        </p:spPr>
      </p:pic>
      <p:sp>
        <p:nvSpPr>
          <p:cNvPr id="4" name="TextBox 3"/>
          <p:cNvSpPr txBox="1"/>
          <p:nvPr/>
        </p:nvSpPr>
        <p:spPr>
          <a:xfrm>
            <a:off x="7349301" y="6569243"/>
            <a:ext cx="1794698" cy="276999"/>
          </a:xfrm>
          <a:prstGeom prst="rect">
            <a:avLst/>
          </a:prstGeom>
          <a:noFill/>
        </p:spPr>
        <p:txBody>
          <a:bodyPr wrap="square" rtlCol="0">
            <a:spAutoFit/>
          </a:bodyPr>
          <a:lstStyle/>
          <a:p>
            <a:pPr algn="r"/>
            <a:r>
              <a:rPr lang="en-US" sz="1200" dirty="0" smtClean="0"/>
              <a:t>Power, J.D, et al. (2011)</a:t>
            </a:r>
            <a:endParaRPr lang="en-US" sz="1200" dirty="0"/>
          </a:p>
        </p:txBody>
      </p:sp>
    </p:spTree>
    <p:extLst>
      <p:ext uri="{BB962C8B-B14F-4D97-AF65-F5344CB8AC3E}">
        <p14:creationId xmlns:p14="http://schemas.microsoft.com/office/powerpoint/2010/main" val="2476031964"/>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5"/>
          <p:cNvGraphicFramePr>
            <a:graphicFrameLocks noGrp="1"/>
          </p:cNvGraphicFramePr>
          <p:nvPr>
            <p:ph idx="1"/>
            <p:extLst>
              <p:ext uri="{D42A27DB-BD31-4B8C-83A1-F6EECF244321}">
                <p14:modId xmlns:p14="http://schemas.microsoft.com/office/powerpoint/2010/main" val="1895096181"/>
              </p:ext>
            </p:extLst>
          </p:nvPr>
        </p:nvGraphicFramePr>
        <p:xfrm>
          <a:off x="392829" y="4608414"/>
          <a:ext cx="8751171" cy="3566160"/>
        </p:xfrm>
        <a:graphic>
          <a:graphicData uri="http://schemas.openxmlformats.org/drawingml/2006/table">
            <a:tbl>
              <a:tblPr firstRow="1" bandRow="1">
                <a:tableStyleId>{073A0DAA-6AF3-43AB-8588-CEC1D06C72B9}</a:tableStyleId>
              </a:tblPr>
              <a:tblGrid>
                <a:gridCol w="3329612"/>
                <a:gridCol w="2504502"/>
                <a:gridCol w="2917057"/>
              </a:tblGrid>
              <a:tr h="323092">
                <a:tc>
                  <a:txBody>
                    <a:bodyPr/>
                    <a:lstStyle/>
                    <a:p>
                      <a:r>
                        <a:rPr lang="en-US" dirty="0" smtClean="0"/>
                        <a:t>Network Name (# of</a:t>
                      </a:r>
                      <a:r>
                        <a:rPr lang="en-US" baseline="0" dirty="0" smtClean="0"/>
                        <a:t> nodes)</a:t>
                      </a:r>
                      <a:endParaRPr lang="en-US" dirty="0"/>
                    </a:p>
                  </a:txBody>
                  <a:tcPr/>
                </a:tc>
                <a:tc>
                  <a:txBody>
                    <a:bodyPr/>
                    <a:lstStyle/>
                    <a:p>
                      <a:r>
                        <a:rPr lang="en-US" dirty="0" smtClean="0"/>
                        <a:t>Behavioral Measure</a:t>
                      </a:r>
                      <a:endParaRPr lang="en-US" dirty="0"/>
                    </a:p>
                  </a:txBody>
                  <a:tcPr/>
                </a:tc>
                <a:tc>
                  <a:txBody>
                    <a:bodyPr/>
                    <a:lstStyle/>
                    <a:p>
                      <a:r>
                        <a:rPr lang="en-US" baseline="0" dirty="0" smtClean="0"/>
                        <a:t>Lasso R</a:t>
                      </a:r>
                      <a:r>
                        <a:rPr lang="en-US" baseline="30000" dirty="0" smtClean="0"/>
                        <a:t>2</a:t>
                      </a:r>
                      <a:endParaRPr lang="en-US" dirty="0"/>
                    </a:p>
                  </a:txBody>
                  <a:tcPr/>
                </a:tc>
              </a:tr>
              <a:tr h="323092">
                <a:tc>
                  <a:txBody>
                    <a:bodyPr/>
                    <a:lstStyle/>
                    <a:p>
                      <a:r>
                        <a:rPr lang="en-US" dirty="0" err="1" smtClean="0"/>
                        <a:t>Fronto</a:t>
                      </a:r>
                      <a:r>
                        <a:rPr lang="en-US" dirty="0" smtClean="0"/>
                        <a:t> Parietal(5)</a:t>
                      </a:r>
                      <a:endParaRPr lang="en-US" dirty="0"/>
                    </a:p>
                  </a:txBody>
                  <a:tcPr/>
                </a:tc>
                <a:tc>
                  <a:txBody>
                    <a:bodyPr/>
                    <a:lstStyle/>
                    <a:p>
                      <a:r>
                        <a:rPr lang="en-US" dirty="0" smtClean="0"/>
                        <a:t>IQ</a:t>
                      </a:r>
                      <a:endParaRPr lang="en-US" dirty="0"/>
                    </a:p>
                  </a:txBody>
                  <a:tcPr/>
                </a:tc>
                <a:tc>
                  <a:txBody>
                    <a:bodyPr/>
                    <a:lstStyle/>
                    <a:p>
                      <a:r>
                        <a:rPr lang="en-US" dirty="0" smtClean="0"/>
                        <a:t>.035</a:t>
                      </a:r>
                      <a:endParaRPr lang="en-US" dirty="0"/>
                    </a:p>
                  </a:txBody>
                  <a:tcPr/>
                </a:tc>
              </a:tr>
              <a:tr h="3230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Memory(5)</a:t>
                      </a:r>
                    </a:p>
                  </a:txBody>
                  <a:tcPr/>
                </a:tc>
                <a:tc>
                  <a:txBody>
                    <a:bodyPr/>
                    <a:lstStyle/>
                    <a:p>
                      <a:r>
                        <a:rPr lang="en-US" dirty="0" smtClean="0"/>
                        <a:t>IQ</a:t>
                      </a:r>
                      <a:endParaRPr lang="en-US" dirty="0"/>
                    </a:p>
                  </a:txBody>
                  <a:tcPr/>
                </a:tc>
                <a:tc>
                  <a:txBody>
                    <a:bodyPr/>
                    <a:lstStyle/>
                    <a:p>
                      <a:r>
                        <a:rPr lang="en-US" dirty="0" smtClean="0"/>
                        <a:t>.017</a:t>
                      </a:r>
                      <a:endParaRPr lang="en-US" dirty="0"/>
                    </a:p>
                  </a:txBody>
                  <a:tcPr/>
                </a:tc>
              </a:tr>
              <a:tr h="55766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Salience(18)</a:t>
                      </a:r>
                    </a:p>
                    <a:p>
                      <a:endParaRPr lang="en-US" dirty="0"/>
                    </a:p>
                  </a:txBody>
                  <a:tcPr/>
                </a:tc>
                <a:tc>
                  <a:txBody>
                    <a:bodyPr/>
                    <a:lstStyle/>
                    <a:p>
                      <a:r>
                        <a:rPr lang="en-US" dirty="0" smtClean="0"/>
                        <a:t>IQ</a:t>
                      </a:r>
                      <a:endParaRPr lang="en-US" dirty="0"/>
                    </a:p>
                  </a:txBody>
                  <a:tcPr/>
                </a:tc>
                <a:tc>
                  <a:txBody>
                    <a:bodyPr/>
                    <a:lstStyle/>
                    <a:p>
                      <a:r>
                        <a:rPr lang="en-US" dirty="0" smtClean="0"/>
                        <a:t>.0004</a:t>
                      </a:r>
                      <a:endParaRPr lang="en-US" dirty="0"/>
                    </a:p>
                  </a:txBody>
                  <a:tcPr/>
                </a:tc>
              </a:tr>
              <a:tr h="323092">
                <a:tc>
                  <a:txBody>
                    <a:bodyPr/>
                    <a:lstStyle/>
                    <a:p>
                      <a:r>
                        <a:rPr lang="en-US" dirty="0" smtClean="0"/>
                        <a:t>Visual(31)</a:t>
                      </a:r>
                      <a:endParaRPr lang="en-US" dirty="0"/>
                    </a:p>
                  </a:txBody>
                  <a:tcPr/>
                </a:tc>
                <a:tc>
                  <a:txBody>
                    <a:bodyPr/>
                    <a:lstStyle/>
                    <a:p>
                      <a:r>
                        <a:rPr lang="en-US" dirty="0" smtClean="0"/>
                        <a:t>IQ</a:t>
                      </a:r>
                      <a:endParaRPr lang="en-US" dirty="0"/>
                    </a:p>
                  </a:txBody>
                  <a:tcPr/>
                </a:tc>
                <a:tc>
                  <a:txBody>
                    <a:bodyPr/>
                    <a:lstStyle/>
                    <a:p>
                      <a:r>
                        <a:rPr lang="en-US" dirty="0" smtClean="0"/>
                        <a:t>.015</a:t>
                      </a:r>
                    </a:p>
                  </a:txBody>
                  <a:tcPr/>
                </a:tc>
              </a:tr>
              <a:tr h="36135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Dorsal Attention(11)</a:t>
                      </a:r>
                    </a:p>
                  </a:txBody>
                  <a:tcPr/>
                </a:tc>
                <a:tc>
                  <a:txBody>
                    <a:bodyPr/>
                    <a:lstStyle/>
                    <a:p>
                      <a:r>
                        <a:rPr lang="en-US" dirty="0" smtClean="0"/>
                        <a:t>IQ</a:t>
                      </a:r>
                      <a:endParaRPr lang="en-US" dirty="0"/>
                    </a:p>
                  </a:txBody>
                  <a:tcPr/>
                </a:tc>
                <a:tc>
                  <a:txBody>
                    <a:bodyPr/>
                    <a:lstStyle/>
                    <a:p>
                      <a:r>
                        <a:rPr lang="en-US" dirty="0" smtClean="0"/>
                        <a:t>.014</a:t>
                      </a:r>
                      <a:endParaRPr lang="en-US" dirty="0"/>
                    </a:p>
                  </a:txBody>
                  <a:tcPr/>
                </a:tc>
              </a:tr>
              <a:tr h="3230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Ventral Attention(9)</a:t>
                      </a:r>
                    </a:p>
                  </a:txBody>
                  <a:tcPr/>
                </a:tc>
                <a:tc>
                  <a:txBody>
                    <a:bodyPr/>
                    <a:lstStyle/>
                    <a:p>
                      <a:r>
                        <a:rPr lang="en-US" dirty="0" smtClean="0"/>
                        <a:t>IQ</a:t>
                      </a:r>
                      <a:endParaRPr lang="en-US" dirty="0"/>
                    </a:p>
                  </a:txBody>
                  <a:tcPr/>
                </a:tc>
                <a:tc>
                  <a:txBody>
                    <a:bodyPr/>
                    <a:lstStyle/>
                    <a:p>
                      <a:r>
                        <a:rPr lang="en-US" dirty="0" smtClean="0"/>
                        <a:t>.027</a:t>
                      </a:r>
                    </a:p>
                  </a:txBody>
                  <a:tcPr/>
                </a:tc>
              </a:tr>
              <a:tr h="323092">
                <a:tc>
                  <a:txBody>
                    <a:bodyPr/>
                    <a:lstStyle/>
                    <a:p>
                      <a:endParaRPr lang="en-US"/>
                    </a:p>
                  </a:txBody>
                  <a:tcPr/>
                </a:tc>
                <a:tc>
                  <a:txBody>
                    <a:bodyPr/>
                    <a:lstStyle/>
                    <a:p>
                      <a:endParaRPr lang="en-US"/>
                    </a:p>
                  </a:txBody>
                  <a:tcPr/>
                </a:tc>
                <a:tc>
                  <a:txBody>
                    <a:bodyPr/>
                    <a:lstStyle/>
                    <a:p>
                      <a:endParaRPr lang="en-US" dirty="0"/>
                    </a:p>
                  </a:txBody>
                  <a:tcPr/>
                </a:tc>
              </a:tr>
              <a:tr h="323092">
                <a:tc>
                  <a:txBody>
                    <a:bodyPr/>
                    <a:lstStyle/>
                    <a:p>
                      <a:endParaRPr lang="en-US"/>
                    </a:p>
                  </a:txBody>
                  <a:tcPr/>
                </a:tc>
                <a:tc>
                  <a:txBody>
                    <a:bodyPr/>
                    <a:lstStyle/>
                    <a:p>
                      <a:endParaRPr lang="en-US" dirty="0"/>
                    </a:p>
                  </a:txBody>
                  <a:tcPr/>
                </a:tc>
                <a:tc>
                  <a:txBody>
                    <a:bodyPr/>
                    <a:lstStyle/>
                    <a:p>
                      <a:endParaRPr lang="en-US" dirty="0"/>
                    </a:p>
                  </a:txBody>
                  <a:tcPr/>
                </a:tc>
              </a:tr>
            </a:tbl>
          </a:graphicData>
        </a:graphic>
      </p:graphicFrame>
      <p:graphicFrame>
        <p:nvGraphicFramePr>
          <p:cNvPr id="5" name="Content Placeholder 5"/>
          <p:cNvGraphicFramePr>
            <a:graphicFrameLocks/>
          </p:cNvGraphicFramePr>
          <p:nvPr>
            <p:extLst>
              <p:ext uri="{D42A27DB-BD31-4B8C-83A1-F6EECF244321}">
                <p14:modId xmlns:p14="http://schemas.microsoft.com/office/powerpoint/2010/main" val="485523955"/>
              </p:ext>
            </p:extLst>
          </p:nvPr>
        </p:nvGraphicFramePr>
        <p:xfrm>
          <a:off x="726141" y="1527994"/>
          <a:ext cx="8751171" cy="4021554"/>
        </p:xfrm>
        <a:graphic>
          <a:graphicData uri="http://schemas.openxmlformats.org/drawingml/2006/table">
            <a:tbl>
              <a:tblPr firstRow="1" bandRow="1">
                <a:tableStyleId>{073A0DAA-6AF3-43AB-8588-CEC1D06C72B9}</a:tableStyleId>
              </a:tblPr>
              <a:tblGrid>
                <a:gridCol w="3329612"/>
                <a:gridCol w="2504502"/>
                <a:gridCol w="2917057"/>
              </a:tblGrid>
              <a:tr h="370840">
                <a:tc>
                  <a:txBody>
                    <a:bodyPr/>
                    <a:lstStyle/>
                    <a:p>
                      <a:r>
                        <a:rPr lang="en-US" dirty="0" smtClean="0"/>
                        <a:t>Network Name (# of</a:t>
                      </a:r>
                      <a:r>
                        <a:rPr lang="en-US" baseline="0" dirty="0" smtClean="0"/>
                        <a:t> nodes)</a:t>
                      </a:r>
                      <a:endParaRPr lang="en-US" dirty="0"/>
                    </a:p>
                  </a:txBody>
                  <a:tcPr/>
                </a:tc>
                <a:tc>
                  <a:txBody>
                    <a:bodyPr/>
                    <a:lstStyle/>
                    <a:p>
                      <a:r>
                        <a:rPr lang="en-US" dirty="0" smtClean="0"/>
                        <a:t>Behavioral Measure</a:t>
                      </a:r>
                      <a:endParaRPr lang="en-US" dirty="0"/>
                    </a:p>
                  </a:txBody>
                  <a:tcPr/>
                </a:tc>
                <a:tc>
                  <a:txBody>
                    <a:bodyPr/>
                    <a:lstStyle/>
                    <a:p>
                      <a:r>
                        <a:rPr lang="en-US" dirty="0" smtClean="0"/>
                        <a:t>SVR,</a:t>
                      </a:r>
                      <a:r>
                        <a:rPr lang="en-US" baseline="0" dirty="0" smtClean="0"/>
                        <a:t> Ridge, Lasso R</a:t>
                      </a:r>
                      <a:r>
                        <a:rPr lang="en-US" baseline="30000" dirty="0" smtClean="0"/>
                        <a:t>2</a:t>
                      </a:r>
                      <a:endParaRPr lang="en-US" dirty="0"/>
                    </a:p>
                  </a:txBody>
                  <a:tcPr/>
                </a:tc>
              </a:tr>
              <a:tr h="370840">
                <a:tc>
                  <a:txBody>
                    <a:bodyPr/>
                    <a:lstStyle/>
                    <a:p>
                      <a:r>
                        <a:rPr lang="en-US" dirty="0" smtClean="0"/>
                        <a:t>Cingulo Opercular (14)</a:t>
                      </a:r>
                      <a:endParaRPr lang="en-US" dirty="0"/>
                    </a:p>
                  </a:txBody>
                  <a:tcPr/>
                </a:tc>
                <a:tc>
                  <a:txBody>
                    <a:bodyPr/>
                    <a:lstStyle/>
                    <a:p>
                      <a:r>
                        <a:rPr lang="en-US" dirty="0" smtClean="0"/>
                        <a:t>IQ</a:t>
                      </a:r>
                      <a:endParaRPr lang="en-US" dirty="0"/>
                    </a:p>
                  </a:txBody>
                  <a:tcPr/>
                </a:tc>
                <a:tc>
                  <a:txBody>
                    <a:bodyPr/>
                    <a:lstStyle/>
                    <a:p>
                      <a:r>
                        <a:rPr lang="en-US" dirty="0" smtClean="0"/>
                        <a:t>.029,.045,.1431</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Cingulo Opercular Left Only (13)</a:t>
                      </a:r>
                    </a:p>
                  </a:txBody>
                  <a:tcPr/>
                </a:tc>
                <a:tc>
                  <a:txBody>
                    <a:bodyPr/>
                    <a:lstStyle/>
                    <a:p>
                      <a:r>
                        <a:rPr lang="en-US" dirty="0" smtClean="0"/>
                        <a:t>IQ</a:t>
                      </a:r>
                      <a:endParaRPr lang="en-US" dirty="0"/>
                    </a:p>
                  </a:txBody>
                  <a:tcPr/>
                </a:tc>
                <a:tc>
                  <a:txBody>
                    <a:bodyPr/>
                    <a:lstStyle/>
                    <a:p>
                      <a:r>
                        <a:rPr lang="en-US" dirty="0" smtClean="0"/>
                        <a:t>.007,.00005,.025</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Cingulo Opercular Right Only (13)</a:t>
                      </a:r>
                    </a:p>
                  </a:txBody>
                  <a:tcPr/>
                </a:tc>
                <a:tc>
                  <a:txBody>
                    <a:bodyPr/>
                    <a:lstStyle/>
                    <a:p>
                      <a:r>
                        <a:rPr lang="en-US" dirty="0" smtClean="0"/>
                        <a:t>IQ</a:t>
                      </a:r>
                      <a:endParaRPr lang="en-US" dirty="0"/>
                    </a:p>
                  </a:txBody>
                  <a:tcPr/>
                </a:tc>
                <a:tc>
                  <a:txBody>
                    <a:bodyPr/>
                    <a:lstStyle/>
                    <a:p>
                      <a:r>
                        <a:rPr lang="en-US" dirty="0" smtClean="0"/>
                        <a:t>.004,.0001,.005</a:t>
                      </a:r>
                      <a:endParaRPr lang="en-US" dirty="0"/>
                    </a:p>
                  </a:txBody>
                  <a:tcPr/>
                </a:tc>
              </a:tr>
              <a:tr h="370840">
                <a:tc>
                  <a:txBody>
                    <a:bodyPr/>
                    <a:lstStyle/>
                    <a:p>
                      <a:r>
                        <a:rPr lang="en-US" dirty="0" smtClean="0"/>
                        <a:t>Cingulo Opercular (</a:t>
                      </a:r>
                      <a:r>
                        <a:rPr lang="en-US" dirty="0" err="1" smtClean="0"/>
                        <a:t>IntraHemispheric</a:t>
                      </a:r>
                      <a:r>
                        <a:rPr lang="en-US" dirty="0" smtClean="0"/>
                        <a:t> Only)</a:t>
                      </a:r>
                      <a:endParaRPr lang="en-US" dirty="0"/>
                    </a:p>
                  </a:txBody>
                  <a:tcPr/>
                </a:tc>
                <a:tc>
                  <a:txBody>
                    <a:bodyPr/>
                    <a:lstStyle/>
                    <a:p>
                      <a:r>
                        <a:rPr lang="en-US" dirty="0" smtClean="0"/>
                        <a:t>IQ</a:t>
                      </a:r>
                      <a:endParaRPr lang="en-US" dirty="0"/>
                    </a:p>
                  </a:txBody>
                  <a:tcPr/>
                </a:tc>
                <a:tc>
                  <a:txBody>
                    <a:bodyPr/>
                    <a:lstStyle/>
                    <a:p>
                      <a:r>
                        <a:rPr lang="en-US" dirty="0" smtClean="0"/>
                        <a:t>.032,.028,.0142</a:t>
                      </a:r>
                      <a:endParaRPr lang="en-US" dirty="0"/>
                    </a:p>
                  </a:txBody>
                  <a:tcPr/>
                </a:tc>
              </a:tr>
              <a:tr h="370840">
                <a:tc>
                  <a:txBody>
                    <a:bodyPr/>
                    <a:lstStyle/>
                    <a:p>
                      <a:r>
                        <a:rPr lang="en-US" dirty="0" smtClean="0"/>
                        <a:t>Default Mode (60)</a:t>
                      </a:r>
                      <a:endParaRPr lang="en-US" dirty="0"/>
                    </a:p>
                  </a:txBody>
                  <a:tcPr/>
                </a:tc>
                <a:tc>
                  <a:txBody>
                    <a:bodyPr/>
                    <a:lstStyle/>
                    <a:p>
                      <a:r>
                        <a:rPr lang="en-US" dirty="0" smtClean="0"/>
                        <a:t>IQ</a:t>
                      </a:r>
                      <a:endParaRPr lang="en-US" dirty="0"/>
                    </a:p>
                  </a:txBody>
                  <a:tcPr/>
                </a:tc>
                <a:tc>
                  <a:txBody>
                    <a:bodyPr/>
                    <a:lstStyle/>
                    <a:p>
                      <a:r>
                        <a:rPr lang="en-US" dirty="0" smtClean="0"/>
                        <a:t>.05,.01,.21</a:t>
                      </a:r>
                      <a:endParaRPr lang="en-US" dirty="0"/>
                    </a:p>
                  </a:txBody>
                  <a:tcPr/>
                </a:tc>
              </a:tr>
              <a:tr h="41475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Default and Cingulo (74)</a:t>
                      </a:r>
                    </a:p>
                  </a:txBody>
                  <a:tcPr/>
                </a:tc>
                <a:tc>
                  <a:txBody>
                    <a:bodyPr/>
                    <a:lstStyle/>
                    <a:p>
                      <a:r>
                        <a:rPr lang="en-US" dirty="0" smtClean="0"/>
                        <a:t>IQ</a:t>
                      </a:r>
                      <a:endParaRPr lang="en-US" dirty="0"/>
                    </a:p>
                  </a:txBody>
                  <a:tcPr/>
                </a:tc>
                <a:tc>
                  <a:txBody>
                    <a:bodyPr/>
                    <a:lstStyle/>
                    <a:p>
                      <a:r>
                        <a:rPr lang="en-US" dirty="0" smtClean="0"/>
                        <a:t>.09,.03,.234</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txBody>
                  <a:tcPr/>
                </a:tc>
                <a:tc>
                  <a:txBody>
                    <a:bodyPr/>
                    <a:lstStyle/>
                    <a:p>
                      <a:endParaRPr lang="en-US" dirty="0"/>
                    </a:p>
                  </a:txBody>
                  <a:tcPr/>
                </a:tc>
                <a:tc>
                  <a:txBody>
                    <a:bodyPr/>
                    <a:lstStyle/>
                    <a:p>
                      <a:endParaRPr lang="en-US" dirty="0"/>
                    </a:p>
                  </a:txBody>
                  <a:tcPr/>
                </a:tc>
              </a:tr>
              <a:tr h="370840">
                <a:tc>
                  <a:txBody>
                    <a:bodyPr/>
                    <a:lstStyle/>
                    <a:p>
                      <a:endParaRPr lang="en-US"/>
                    </a:p>
                  </a:txBody>
                  <a:tcPr/>
                </a:tc>
                <a:tc>
                  <a:txBody>
                    <a:bodyPr/>
                    <a:lstStyle/>
                    <a:p>
                      <a:endParaRPr lang="en-US"/>
                    </a:p>
                  </a:txBody>
                  <a:tcPr/>
                </a:tc>
                <a:tc>
                  <a:txBody>
                    <a:bodyPr/>
                    <a:lstStyle/>
                    <a:p>
                      <a:endParaRPr lang="en-US" dirty="0"/>
                    </a:p>
                  </a:txBody>
                  <a:tcPr/>
                </a:tc>
              </a:tr>
              <a:tr h="370840">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Tree>
    <p:extLst>
      <p:ext uri="{BB962C8B-B14F-4D97-AF65-F5344CB8AC3E}">
        <p14:creationId xmlns:p14="http://schemas.microsoft.com/office/powerpoint/2010/main" val="4026065881"/>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graphicFrame>
        <p:nvGraphicFramePr>
          <p:cNvPr id="5" name="Chart 4"/>
          <p:cNvGraphicFramePr/>
          <p:nvPr>
            <p:extLst>
              <p:ext uri="{D42A27DB-BD31-4B8C-83A1-F6EECF244321}">
                <p14:modId xmlns:p14="http://schemas.microsoft.com/office/powerpoint/2010/main" val="3708504923"/>
              </p:ext>
            </p:extLst>
          </p:nvPr>
        </p:nvGraphicFramePr>
        <p:xfrm>
          <a:off x="726141" y="1848555"/>
          <a:ext cx="7956896" cy="4614334"/>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0" y="1273313"/>
            <a:ext cx="9144000" cy="369332"/>
          </a:xfrm>
          <a:prstGeom prst="rect">
            <a:avLst/>
          </a:prstGeom>
          <a:noFill/>
        </p:spPr>
        <p:txBody>
          <a:bodyPr wrap="square" rtlCol="0">
            <a:spAutoFit/>
          </a:bodyPr>
          <a:lstStyle/>
          <a:p>
            <a:pPr algn="ctr"/>
            <a:r>
              <a:rPr lang="en-US" dirty="0" smtClean="0"/>
              <a:t>Which Network?</a:t>
            </a:r>
            <a:endParaRPr lang="en-US" dirty="0"/>
          </a:p>
        </p:txBody>
      </p:sp>
    </p:spTree>
    <p:extLst>
      <p:ext uri="{BB962C8B-B14F-4D97-AF65-F5344CB8AC3E}">
        <p14:creationId xmlns:p14="http://schemas.microsoft.com/office/powerpoint/2010/main" val="1169086245"/>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graphicFrame>
        <p:nvGraphicFramePr>
          <p:cNvPr id="3" name="Chart 2"/>
          <p:cNvGraphicFramePr/>
          <p:nvPr>
            <p:extLst>
              <p:ext uri="{D42A27DB-BD31-4B8C-83A1-F6EECF244321}">
                <p14:modId xmlns:p14="http://schemas.microsoft.com/office/powerpoint/2010/main" val="332131375"/>
              </p:ext>
            </p:extLst>
          </p:nvPr>
        </p:nvGraphicFramePr>
        <p:xfrm>
          <a:off x="0" y="2339489"/>
          <a:ext cx="9144001" cy="40640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0" y="1380415"/>
            <a:ext cx="9144001" cy="369332"/>
          </a:xfrm>
          <a:prstGeom prst="rect">
            <a:avLst/>
          </a:prstGeom>
          <a:noFill/>
        </p:spPr>
        <p:txBody>
          <a:bodyPr wrap="square" rtlCol="0">
            <a:spAutoFit/>
          </a:bodyPr>
          <a:lstStyle/>
          <a:p>
            <a:pPr algn="ctr"/>
            <a:r>
              <a:rPr lang="en-US" dirty="0" smtClean="0"/>
              <a:t>Network-to-network recruitment</a:t>
            </a:r>
          </a:p>
        </p:txBody>
      </p:sp>
    </p:spTree>
    <p:extLst>
      <p:ext uri="{BB962C8B-B14F-4D97-AF65-F5344CB8AC3E}">
        <p14:creationId xmlns:p14="http://schemas.microsoft.com/office/powerpoint/2010/main" val="1245868484"/>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Node to Network</a:t>
            </a:r>
            <a:endParaRPr lang="en-US" dirty="0"/>
          </a:p>
        </p:txBody>
      </p:sp>
      <p:pic>
        <p:nvPicPr>
          <p:cNvPr id="5" name="Picture 4" descr="Screenshot 2014-10-20 19.28.3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221107" y="1695824"/>
            <a:ext cx="2196754" cy="4894929"/>
          </a:xfrm>
          <a:prstGeom prst="rect">
            <a:avLst/>
          </a:prstGeom>
        </p:spPr>
      </p:pic>
      <p:pic>
        <p:nvPicPr>
          <p:cNvPr id="6" name="Picture 5" descr="Screenshot 2014-10-20 19.47.23.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6141" y="1695824"/>
            <a:ext cx="5631485" cy="4894929"/>
          </a:xfrm>
          <a:prstGeom prst="rect">
            <a:avLst/>
          </a:prstGeom>
        </p:spPr>
      </p:pic>
    </p:spTree>
    <p:extLst>
      <p:ext uri="{BB962C8B-B14F-4D97-AF65-F5344CB8AC3E}">
        <p14:creationId xmlns:p14="http://schemas.microsoft.com/office/powerpoint/2010/main" val="305188736"/>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7" name="Group 6"/>
          <p:cNvGrpSpPr/>
          <p:nvPr/>
        </p:nvGrpSpPr>
        <p:grpSpPr>
          <a:xfrm>
            <a:off x="212599" y="2005305"/>
            <a:ext cx="3836560" cy="3824024"/>
            <a:chOff x="0" y="1727694"/>
            <a:chExt cx="4599896" cy="4371998"/>
          </a:xfrm>
        </p:grpSpPr>
        <p:pic>
          <p:nvPicPr>
            <p:cNvPr id="8" name="Picture 7" descr="Screenshot 2014-11-12 08.24.27.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27694"/>
              <a:ext cx="4424766" cy="4371998"/>
            </a:xfrm>
            <a:prstGeom prst="rect">
              <a:avLst/>
            </a:prstGeom>
          </p:spPr>
        </p:pic>
        <p:sp>
          <p:nvSpPr>
            <p:cNvPr id="9" name="TextBox 8"/>
            <p:cNvSpPr txBox="1"/>
            <p:nvPr/>
          </p:nvSpPr>
          <p:spPr>
            <a:xfrm>
              <a:off x="1715112" y="4131998"/>
              <a:ext cx="2884784" cy="475289"/>
            </a:xfrm>
            <a:prstGeom prst="rect">
              <a:avLst/>
            </a:prstGeom>
            <a:noFill/>
          </p:spPr>
          <p:txBody>
            <a:bodyPr wrap="none" rtlCol="0">
              <a:spAutoFit/>
            </a:bodyPr>
            <a:lstStyle/>
            <a:p>
              <a:r>
                <a:rPr lang="en-US" sz="1300" dirty="0" smtClean="0">
                  <a:solidFill>
                    <a:srgbClr val="FFFF0A"/>
                  </a:solidFill>
                </a:rPr>
                <a:t>Cingulo Opercular (CON)</a:t>
              </a:r>
            </a:p>
          </p:txBody>
        </p:sp>
        <p:sp>
          <p:nvSpPr>
            <p:cNvPr id="10" name="TextBox 9"/>
            <p:cNvSpPr txBox="1"/>
            <p:nvPr/>
          </p:nvSpPr>
          <p:spPr>
            <a:xfrm>
              <a:off x="1696112" y="3656709"/>
              <a:ext cx="1933678" cy="334287"/>
            </a:xfrm>
            <a:prstGeom prst="rect">
              <a:avLst/>
            </a:prstGeom>
            <a:noFill/>
          </p:spPr>
          <p:txBody>
            <a:bodyPr wrap="none" rtlCol="0">
              <a:spAutoFit/>
            </a:bodyPr>
            <a:lstStyle/>
            <a:p>
              <a:r>
                <a:rPr lang="en-US" sz="1300" dirty="0" smtClean="0">
                  <a:solidFill>
                    <a:srgbClr val="174BFF"/>
                  </a:solidFill>
                </a:rPr>
                <a:t>Default Mode (DMN)</a:t>
              </a:r>
              <a:endParaRPr lang="en-US" sz="1300" dirty="0">
                <a:solidFill>
                  <a:srgbClr val="174BFF"/>
                </a:solidFill>
              </a:endParaRPr>
            </a:p>
          </p:txBody>
        </p:sp>
      </p:grpSp>
      <p:graphicFrame>
        <p:nvGraphicFramePr>
          <p:cNvPr id="11" name="Chart 10"/>
          <p:cNvGraphicFramePr/>
          <p:nvPr>
            <p:extLst>
              <p:ext uri="{D42A27DB-BD31-4B8C-83A1-F6EECF244321}">
                <p14:modId xmlns:p14="http://schemas.microsoft.com/office/powerpoint/2010/main" val="2953322459"/>
              </p:ext>
            </p:extLst>
          </p:nvPr>
        </p:nvGraphicFramePr>
        <p:xfrm>
          <a:off x="3903091" y="1691940"/>
          <a:ext cx="5741579" cy="4832642"/>
        </p:xfrm>
        <a:graphic>
          <a:graphicData uri="http://schemas.openxmlformats.org/drawingml/2006/chart">
            <c:chart xmlns:c="http://schemas.openxmlformats.org/drawingml/2006/chart" xmlns:r="http://schemas.openxmlformats.org/officeDocument/2006/relationships" r:id="rId4"/>
          </a:graphicData>
        </a:graphic>
      </p:graphicFrame>
      <p:sp>
        <p:nvSpPr>
          <p:cNvPr id="12" name="Title 1"/>
          <p:cNvSpPr txBox="1">
            <a:spLocks/>
          </p:cNvSpPr>
          <p:nvPr/>
        </p:nvSpPr>
        <p:spPr>
          <a:xfrm>
            <a:off x="0" y="0"/>
            <a:ext cx="9144000" cy="145797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5400" kern="1200">
                <a:solidFill>
                  <a:schemeClr val="tx1">
                    <a:lumMod val="85000"/>
                    <a:lumOff val="15000"/>
                  </a:schemeClr>
                </a:solidFill>
                <a:latin typeface="+mj-lt"/>
                <a:ea typeface="+mj-ea"/>
                <a:cs typeface="+mj-cs"/>
              </a:defRPr>
            </a:lvl1pPr>
          </a:lstStyle>
          <a:p>
            <a:r>
              <a:rPr lang="en-US" sz="3000" dirty="0" smtClean="0"/>
              <a:t>Structural connectivity within and across </a:t>
            </a:r>
            <a:br>
              <a:rPr lang="en-US" sz="3000" dirty="0" smtClean="0"/>
            </a:br>
            <a:r>
              <a:rPr lang="en-US" sz="3000" dirty="0" smtClean="0"/>
              <a:t>DMN and CON accounts for 29% of the variance in individual differences in Fluid Intelligence</a:t>
            </a:r>
            <a:endParaRPr lang="en-US" sz="3000" dirty="0"/>
          </a:p>
        </p:txBody>
      </p:sp>
    </p:spTree>
    <p:extLst>
      <p:ext uri="{BB962C8B-B14F-4D97-AF65-F5344CB8AC3E}">
        <p14:creationId xmlns:p14="http://schemas.microsoft.com/office/powerpoint/2010/main" val="3640457869"/>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Interpretations	</a:t>
            </a:r>
            <a:endParaRPr lang="en-US" dirty="0"/>
          </a:p>
        </p:txBody>
      </p:sp>
      <p:sp>
        <p:nvSpPr>
          <p:cNvPr id="3" name="Content Placeholder 2"/>
          <p:cNvSpPr>
            <a:spLocks noGrp="1"/>
          </p:cNvSpPr>
          <p:nvPr>
            <p:ph idx="1"/>
          </p:nvPr>
        </p:nvSpPr>
        <p:spPr>
          <a:xfrm>
            <a:off x="726141" y="1346201"/>
            <a:ext cx="7691719" cy="4812552"/>
          </a:xfrm>
        </p:spPr>
        <p:txBody>
          <a:bodyPr>
            <a:normAutofit fontScale="85000" lnSpcReduction="20000"/>
          </a:bodyPr>
          <a:lstStyle/>
          <a:p>
            <a:r>
              <a:rPr lang="en-US" dirty="0"/>
              <a:t>Recent theories have emerged that posit dysfunctional interplay between </a:t>
            </a:r>
            <a:r>
              <a:rPr lang="en-US" dirty="0" err="1"/>
              <a:t>cingulo-opercular</a:t>
            </a:r>
            <a:r>
              <a:rPr lang="en-US" dirty="0"/>
              <a:t> networks and DMN to be the cause of most psychiatric disorders (</a:t>
            </a:r>
            <a:r>
              <a:rPr lang="en-US" dirty="0" err="1"/>
              <a:t>Menon</a:t>
            </a:r>
            <a:r>
              <a:rPr lang="en-US" dirty="0"/>
              <a:t>, 2011)</a:t>
            </a:r>
          </a:p>
          <a:p>
            <a:r>
              <a:rPr lang="en-US" dirty="0"/>
              <a:t>White matter damage in the CON predicts attenuated DMN deactivation and reduced performance in inhibitory control tasks (</a:t>
            </a:r>
            <a:r>
              <a:rPr lang="en-US" dirty="0" err="1"/>
              <a:t>Bonnelle</a:t>
            </a:r>
            <a:r>
              <a:rPr lang="en-US" dirty="0"/>
              <a:t>, 2012</a:t>
            </a:r>
            <a:r>
              <a:rPr lang="en-US" dirty="0" smtClean="0"/>
              <a:t>)</a:t>
            </a:r>
          </a:p>
          <a:p>
            <a:r>
              <a:rPr lang="en-US" dirty="0" smtClean="0"/>
              <a:t>Cingulo Opercular has been shown to support a basic domain-independent and externally directed “task-mode”. (</a:t>
            </a:r>
            <a:r>
              <a:rPr lang="en-US" dirty="0" err="1" smtClean="0"/>
              <a:t>Dosenbach</a:t>
            </a:r>
            <a:r>
              <a:rPr lang="en-US" dirty="0" smtClean="0"/>
              <a:t>, 2007).</a:t>
            </a:r>
          </a:p>
          <a:p>
            <a:pPr lvl="1"/>
            <a:r>
              <a:rPr lang="en-US" dirty="0" smtClean="0"/>
              <a:t>Fluid intelligence is also inherently “domain independent”.</a:t>
            </a:r>
          </a:p>
          <a:p>
            <a:r>
              <a:rPr lang="en-US" dirty="0" smtClean="0"/>
              <a:t>Default Mode reduced activity  in individuals with ASD.(Washington, 2014)</a:t>
            </a:r>
          </a:p>
          <a:p>
            <a:pPr lvl="1"/>
            <a:r>
              <a:rPr lang="en-US" dirty="0" smtClean="0"/>
              <a:t>IQ in children with ASD reveals an intellectual disability. (</a:t>
            </a:r>
            <a:r>
              <a:rPr lang="en-US" dirty="0" err="1" smtClean="0"/>
              <a:t>Charman</a:t>
            </a:r>
            <a:r>
              <a:rPr lang="en-US" dirty="0" smtClean="0"/>
              <a:t> 2011).</a:t>
            </a:r>
          </a:p>
          <a:p>
            <a:pPr lvl="1"/>
            <a:endParaRPr lang="en-US" dirty="0"/>
          </a:p>
        </p:txBody>
      </p:sp>
    </p:spTree>
    <p:extLst>
      <p:ext uri="{BB962C8B-B14F-4D97-AF65-F5344CB8AC3E}">
        <p14:creationId xmlns:p14="http://schemas.microsoft.com/office/powerpoint/2010/main" val="216573746"/>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a:t>
            </a:r>
            <a:endParaRPr lang="en-US" dirty="0"/>
          </a:p>
        </p:txBody>
      </p:sp>
      <p:sp>
        <p:nvSpPr>
          <p:cNvPr id="3" name="Content Placeholder 2"/>
          <p:cNvSpPr>
            <a:spLocks noGrp="1"/>
          </p:cNvSpPr>
          <p:nvPr>
            <p:ph idx="1"/>
          </p:nvPr>
        </p:nvSpPr>
        <p:spPr>
          <a:xfrm>
            <a:off x="361579" y="1457935"/>
            <a:ext cx="4566416" cy="5038816"/>
          </a:xfrm>
        </p:spPr>
        <p:txBody>
          <a:bodyPr>
            <a:normAutofit/>
          </a:bodyPr>
          <a:lstStyle/>
          <a:p>
            <a:pPr>
              <a:buFont typeface="Arial"/>
              <a:buChar char="•"/>
            </a:pPr>
            <a:r>
              <a:rPr lang="en-US" dirty="0" smtClean="0"/>
              <a:t>Pairwise structural connectivity values </a:t>
            </a:r>
          </a:p>
          <a:p>
            <a:pPr>
              <a:buFont typeface="Arial"/>
              <a:buChar char="•"/>
            </a:pPr>
            <a:r>
              <a:rPr lang="en-US" dirty="0" smtClean="0"/>
              <a:t>Elastic net </a:t>
            </a:r>
            <a:r>
              <a:rPr lang="en-US" dirty="0"/>
              <a:t>regularization with </a:t>
            </a:r>
            <a:r>
              <a:rPr lang="en-US" dirty="0" smtClean="0"/>
              <a:t>LASSO </a:t>
            </a:r>
            <a:r>
              <a:rPr lang="en-US" dirty="0"/>
              <a:t>regression </a:t>
            </a:r>
            <a:r>
              <a:rPr lang="en-US" strike="sngStrike" dirty="0"/>
              <a:t>to predict continuous </a:t>
            </a:r>
            <a:r>
              <a:rPr lang="en-US" strike="sngStrike" dirty="0" smtClean="0"/>
              <a:t>variables</a:t>
            </a:r>
          </a:p>
          <a:p>
            <a:pPr>
              <a:buFont typeface="Arial"/>
              <a:buChar char="•"/>
            </a:pPr>
            <a:r>
              <a:rPr lang="en-US" dirty="0" smtClean="0"/>
              <a:t>Leave-one-</a:t>
            </a:r>
            <a:r>
              <a:rPr lang="en-US" dirty="0"/>
              <a:t>s</a:t>
            </a:r>
            <a:r>
              <a:rPr lang="en-US" dirty="0" smtClean="0"/>
              <a:t>ubject-out       cross-validation </a:t>
            </a:r>
            <a:r>
              <a:rPr lang="en-US" strike="sngStrike" dirty="0" smtClean="0"/>
              <a:t>(N=60)</a:t>
            </a:r>
          </a:p>
          <a:p>
            <a:pPr lvl="1">
              <a:buFont typeface="Arial"/>
              <a:buChar char="•"/>
            </a:pPr>
            <a:r>
              <a:rPr lang="en-US" dirty="0" smtClean="0"/>
              <a:t>Predicted each left-out subject (Y) and correlated </a:t>
            </a:r>
            <a:r>
              <a:rPr lang="en-US" strike="sngStrike" dirty="0" smtClean="0"/>
              <a:t>predicted</a:t>
            </a:r>
            <a:r>
              <a:rPr lang="en-US" dirty="0" smtClean="0"/>
              <a:t> with </a:t>
            </a:r>
            <a:r>
              <a:rPr lang="en-US" dirty="0"/>
              <a:t>actual (</a:t>
            </a:r>
            <a:r>
              <a:rPr lang="en-US" dirty="0" smtClean="0"/>
              <a:t>Ŷ)        </a:t>
            </a:r>
            <a:r>
              <a:rPr lang="en-US" strike="sngStrike" dirty="0" smtClean="0"/>
              <a:t>(Y vs. </a:t>
            </a:r>
            <a:r>
              <a:rPr lang="en-US" strike="sngStrike" dirty="0"/>
              <a:t>Ŷ</a:t>
            </a:r>
            <a:r>
              <a:rPr lang="en-US" strike="sngStrike" dirty="0" smtClean="0"/>
              <a:t>)</a:t>
            </a:r>
          </a:p>
        </p:txBody>
      </p:sp>
      <p:pic>
        <p:nvPicPr>
          <p:cNvPr id="7" name="Picture 6" descr="Screenshot 2014-11-12 12.07.1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3073" y="1940112"/>
            <a:ext cx="3655989" cy="3478646"/>
          </a:xfrm>
          <a:prstGeom prst="rect">
            <a:avLst/>
          </a:prstGeom>
        </p:spPr>
      </p:pic>
      <p:sp>
        <p:nvSpPr>
          <p:cNvPr id="8" name="TextBox 7"/>
          <p:cNvSpPr txBox="1"/>
          <p:nvPr/>
        </p:nvSpPr>
        <p:spPr>
          <a:xfrm>
            <a:off x="5363072" y="5926706"/>
            <a:ext cx="3655989" cy="400110"/>
          </a:xfrm>
          <a:prstGeom prst="rect">
            <a:avLst/>
          </a:prstGeom>
          <a:noFill/>
        </p:spPr>
        <p:txBody>
          <a:bodyPr wrap="square" rtlCol="0">
            <a:spAutoFit/>
          </a:bodyPr>
          <a:lstStyle/>
          <a:p>
            <a:pPr algn="ctr"/>
            <a:r>
              <a:rPr lang="en-US" sz="2000" b="1" dirty="0" smtClean="0"/>
              <a:t>Cingulo-Opercular Feature Set</a:t>
            </a:r>
            <a:endParaRPr lang="en-US" sz="2000" b="1" dirty="0"/>
          </a:p>
        </p:txBody>
      </p:sp>
      <p:sp>
        <p:nvSpPr>
          <p:cNvPr id="9" name="TextBox 8"/>
          <p:cNvSpPr txBox="1"/>
          <p:nvPr/>
        </p:nvSpPr>
        <p:spPr>
          <a:xfrm rot="16200000">
            <a:off x="3439085" y="3525547"/>
            <a:ext cx="3478646" cy="307777"/>
          </a:xfrm>
          <a:prstGeom prst="rect">
            <a:avLst/>
          </a:prstGeom>
          <a:noFill/>
        </p:spPr>
        <p:txBody>
          <a:bodyPr wrap="square" rtlCol="0">
            <a:spAutoFit/>
          </a:bodyPr>
          <a:lstStyle/>
          <a:p>
            <a:pPr algn="ctr"/>
            <a:r>
              <a:rPr lang="en-US" sz="1400" b="1" dirty="0" smtClean="0"/>
              <a:t>Pairwise Anatomical Connectivity Values</a:t>
            </a:r>
            <a:endParaRPr lang="en-US" sz="1400" b="1" dirty="0"/>
          </a:p>
        </p:txBody>
      </p:sp>
      <p:sp>
        <p:nvSpPr>
          <p:cNvPr id="10" name="TextBox 9"/>
          <p:cNvSpPr txBox="1"/>
          <p:nvPr/>
        </p:nvSpPr>
        <p:spPr>
          <a:xfrm>
            <a:off x="5363072" y="5430250"/>
            <a:ext cx="3655989" cy="307777"/>
          </a:xfrm>
          <a:prstGeom prst="rect">
            <a:avLst/>
          </a:prstGeom>
          <a:noFill/>
        </p:spPr>
        <p:txBody>
          <a:bodyPr wrap="square" rtlCol="0">
            <a:spAutoFit/>
          </a:bodyPr>
          <a:lstStyle/>
          <a:p>
            <a:pPr algn="ctr"/>
            <a:r>
              <a:rPr lang="en-US" sz="1400" b="1" dirty="0" smtClean="0"/>
              <a:t>Subjects (N=60)</a:t>
            </a:r>
            <a:endParaRPr lang="en-US" sz="1400" b="1" dirty="0"/>
          </a:p>
        </p:txBody>
      </p:sp>
    </p:spTree>
    <p:extLst>
      <p:ext uri="{BB962C8B-B14F-4D97-AF65-F5344CB8AC3E}">
        <p14:creationId xmlns:p14="http://schemas.microsoft.com/office/powerpoint/2010/main" val="3763345020"/>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8485" y="-430475"/>
            <a:ext cx="6070884" cy="3717705"/>
          </a:xfrm>
        </p:spPr>
        <p:txBody>
          <a:bodyPr/>
          <a:lstStyle/>
          <a:p>
            <a:r>
              <a:rPr lang="en-US" sz="3500" dirty="0">
                <a:effectLst/>
              </a:rPr>
              <a:t>The structural scaffolding of functionally defined networks predicts individual differences in cognitive function</a:t>
            </a:r>
            <a:endParaRPr lang="en-US" sz="3500" dirty="0"/>
          </a:p>
        </p:txBody>
      </p:sp>
      <p:sp>
        <p:nvSpPr>
          <p:cNvPr id="3" name="Subtitle 2"/>
          <p:cNvSpPr>
            <a:spLocks noGrp="1"/>
          </p:cNvSpPr>
          <p:nvPr>
            <p:ph type="subTitle" idx="1"/>
          </p:nvPr>
        </p:nvSpPr>
        <p:spPr>
          <a:xfrm>
            <a:off x="1528485" y="3610087"/>
            <a:ext cx="6070884" cy="1007200"/>
          </a:xfrm>
        </p:spPr>
        <p:txBody>
          <a:bodyPr>
            <a:normAutofit/>
          </a:bodyPr>
          <a:lstStyle/>
          <a:p>
            <a:pPr algn="r"/>
            <a:r>
              <a:rPr lang="en-US" sz="1800" dirty="0" err="1" smtClean="0"/>
              <a:t>Nicco</a:t>
            </a:r>
            <a:r>
              <a:rPr lang="en-US" sz="1800" dirty="0" smtClean="0"/>
              <a:t> Reggente &amp; Dr. Jesse Rissman</a:t>
            </a:r>
            <a:endParaRPr lang="en-US" sz="1800" dirty="0"/>
          </a:p>
          <a:p>
            <a:pPr algn="r"/>
            <a:r>
              <a:rPr lang="en-US" sz="1800" dirty="0" smtClean="0"/>
              <a:t>SfN NanoSymposium </a:t>
            </a:r>
          </a:p>
          <a:p>
            <a:pPr algn="r"/>
            <a:r>
              <a:rPr lang="en-US" sz="1800" dirty="0" smtClean="0"/>
              <a:t>Monday November 17,2014</a:t>
            </a:r>
          </a:p>
        </p:txBody>
      </p:sp>
      <p:pic>
        <p:nvPicPr>
          <p:cNvPr id="5" name="Picture 4"/>
          <p:cNvPicPr>
            <a:picLocks noChangeAspect="1"/>
          </p:cNvPicPr>
          <p:nvPr/>
        </p:nvPicPr>
        <p:blipFill>
          <a:blip r:embed="rId2"/>
          <a:stretch>
            <a:fillRect/>
          </a:stretch>
        </p:blipFill>
        <p:spPr>
          <a:xfrm>
            <a:off x="279863" y="5237918"/>
            <a:ext cx="1248622" cy="1377420"/>
          </a:xfrm>
          <a:prstGeom prst="rect">
            <a:avLst/>
          </a:prstGeom>
        </p:spPr>
      </p:pic>
      <p:pic>
        <p:nvPicPr>
          <p:cNvPr id="7" name="Picture 6"/>
          <p:cNvPicPr>
            <a:picLocks noChangeAspect="1"/>
          </p:cNvPicPr>
          <p:nvPr/>
        </p:nvPicPr>
        <p:blipFill>
          <a:blip r:embed="rId3"/>
          <a:stretch>
            <a:fillRect/>
          </a:stretch>
        </p:blipFill>
        <p:spPr>
          <a:xfrm>
            <a:off x="5960772" y="5237918"/>
            <a:ext cx="2889692" cy="1377420"/>
          </a:xfrm>
          <a:prstGeom prst="rect">
            <a:avLst/>
          </a:prstGeom>
        </p:spPr>
      </p:pic>
    </p:spTree>
    <p:extLst>
      <p:ext uri="{BB962C8B-B14F-4D97-AF65-F5344CB8AC3E}">
        <p14:creationId xmlns:p14="http://schemas.microsoft.com/office/powerpoint/2010/main" val="4053132014"/>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Synopsis</a:t>
            </a:r>
            <a:endParaRPr lang="en-US" dirty="0"/>
          </a:p>
        </p:txBody>
      </p:sp>
      <p:pic>
        <p:nvPicPr>
          <p:cNvPr id="4" name="Picture 3" descr="Screenshot 2014-11-05 21.22.1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3548" y="2647424"/>
            <a:ext cx="5982147" cy="1842911"/>
          </a:xfrm>
          <a:prstGeom prst="rect">
            <a:avLst/>
          </a:prstGeom>
        </p:spPr>
      </p:pic>
      <p:pic>
        <p:nvPicPr>
          <p:cNvPr id="5" name="Picture 4"/>
          <p:cNvPicPr>
            <a:picLocks noChangeAspect="1"/>
          </p:cNvPicPr>
          <p:nvPr/>
        </p:nvPicPr>
        <p:blipFill>
          <a:blip r:embed="rId4"/>
          <a:stretch>
            <a:fillRect/>
          </a:stretch>
        </p:blipFill>
        <p:spPr>
          <a:xfrm>
            <a:off x="1533548" y="1511114"/>
            <a:ext cx="6001020" cy="4655168"/>
          </a:xfrm>
          <a:prstGeom prst="rect">
            <a:avLst/>
          </a:prstGeom>
        </p:spPr>
      </p:pic>
      <p:pic>
        <p:nvPicPr>
          <p:cNvPr id="6" name="Picture 5" descr="Screenshot 2014-11-05 21.31.59.png"/>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2380323" y="1557003"/>
            <a:ext cx="4383960" cy="4609605"/>
          </a:xfrm>
          <a:prstGeom prst="rect">
            <a:avLst/>
          </a:prstGeom>
        </p:spPr>
      </p:pic>
      <p:pic>
        <p:nvPicPr>
          <p:cNvPr id="7" name="Picture 6"/>
          <p:cNvPicPr>
            <a:picLocks noChangeAspect="1"/>
          </p:cNvPicPr>
          <p:nvPr/>
        </p:nvPicPr>
        <p:blipFill>
          <a:blip r:embed="rId6"/>
          <a:stretch>
            <a:fillRect/>
          </a:stretch>
        </p:blipFill>
        <p:spPr>
          <a:xfrm>
            <a:off x="1533548" y="1557003"/>
            <a:ext cx="6001020" cy="4609605"/>
          </a:xfrm>
          <a:prstGeom prst="rect">
            <a:avLst/>
          </a:prstGeom>
        </p:spPr>
      </p:pic>
    </p:spTree>
    <p:extLst>
      <p:ext uri="{BB962C8B-B14F-4D97-AF65-F5344CB8AC3E}">
        <p14:creationId xmlns:p14="http://schemas.microsoft.com/office/powerpoint/2010/main" val="3275853426"/>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4"/>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9144000" cy="1457979"/>
          </a:xfrm>
        </p:spPr>
        <p:txBody>
          <a:bodyPr/>
          <a:lstStyle/>
          <a:p>
            <a:r>
              <a:rPr lang="en-US" dirty="0" smtClean="0"/>
              <a:t>Diffusion Tensor Imaging</a:t>
            </a:r>
            <a:endParaRPr lang="en-US" dirty="0"/>
          </a:p>
        </p:txBody>
      </p:sp>
      <p:pic>
        <p:nvPicPr>
          <p:cNvPr id="5" name="Picture 4"/>
          <p:cNvPicPr>
            <a:picLocks noChangeAspect="1"/>
          </p:cNvPicPr>
          <p:nvPr/>
        </p:nvPicPr>
        <p:blipFill>
          <a:blip r:embed="rId2"/>
          <a:stretch>
            <a:fillRect/>
          </a:stretch>
        </p:blipFill>
        <p:spPr>
          <a:xfrm>
            <a:off x="4511725" y="2253909"/>
            <a:ext cx="3510928" cy="2736573"/>
          </a:xfrm>
          <a:prstGeom prst="rect">
            <a:avLst/>
          </a:prstGeom>
        </p:spPr>
      </p:pic>
      <p:sp>
        <p:nvSpPr>
          <p:cNvPr id="10" name="TextBox 9"/>
          <p:cNvSpPr txBox="1"/>
          <p:nvPr/>
        </p:nvSpPr>
        <p:spPr>
          <a:xfrm>
            <a:off x="5590731" y="6581001"/>
            <a:ext cx="3553269" cy="276999"/>
          </a:xfrm>
          <a:prstGeom prst="rect">
            <a:avLst/>
          </a:prstGeom>
          <a:noFill/>
        </p:spPr>
        <p:txBody>
          <a:bodyPr wrap="square" rtlCol="0">
            <a:spAutoFit/>
          </a:bodyPr>
          <a:lstStyle/>
          <a:p>
            <a:pPr algn="r"/>
            <a:r>
              <a:rPr lang="en-US" sz="1200" dirty="0" smtClean="0"/>
              <a:t>Mori &amp; </a:t>
            </a:r>
            <a:r>
              <a:rPr lang="en-US" sz="1200" dirty="0" err="1" smtClean="0"/>
              <a:t>Tournier</a:t>
            </a:r>
            <a:r>
              <a:rPr lang="en-US" sz="1200" dirty="0" smtClean="0"/>
              <a:t>, 2014</a:t>
            </a:r>
            <a:endParaRPr lang="en-US" sz="1200" dirty="0"/>
          </a:p>
        </p:txBody>
      </p:sp>
      <p:sp>
        <p:nvSpPr>
          <p:cNvPr id="8" name="TextBox 7"/>
          <p:cNvSpPr txBox="1"/>
          <p:nvPr/>
        </p:nvSpPr>
        <p:spPr>
          <a:xfrm>
            <a:off x="490963" y="3160531"/>
            <a:ext cx="4020762" cy="1477328"/>
          </a:xfrm>
          <a:prstGeom prst="rect">
            <a:avLst/>
          </a:prstGeom>
          <a:noFill/>
        </p:spPr>
        <p:txBody>
          <a:bodyPr wrap="square" rtlCol="0">
            <a:spAutoFit/>
          </a:bodyPr>
          <a:lstStyle/>
          <a:p>
            <a:pPr marL="285750" indent="-285750">
              <a:buFont typeface="Arial" panose="020B0604020202020204" pitchFamily="34" charset="0"/>
              <a:buChar char="•"/>
            </a:pPr>
            <a:r>
              <a:rPr lang="en-US" dirty="0" smtClean="0"/>
              <a:t>Calculates the preferred directional of water’s diffusion within each voxel</a:t>
            </a:r>
          </a:p>
          <a:p>
            <a:endParaRPr lang="en-US" dirty="0" smtClean="0"/>
          </a:p>
          <a:p>
            <a:pPr marL="285750" indent="-285750">
              <a:buFont typeface="Arial" panose="020B0604020202020204" pitchFamily="34" charset="0"/>
              <a:buChar char="•"/>
            </a:pPr>
            <a:r>
              <a:rPr lang="en-US" dirty="0"/>
              <a:t>288 </a:t>
            </a:r>
            <a:r>
              <a:rPr lang="en-US" dirty="0" smtClean="0"/>
              <a:t>Directions</a:t>
            </a:r>
            <a:endParaRPr lang="en-US" dirty="0"/>
          </a:p>
          <a:p>
            <a:endParaRPr lang="en-US" dirty="0"/>
          </a:p>
        </p:txBody>
      </p:sp>
    </p:spTree>
    <p:extLst>
      <p:ext uri="{BB962C8B-B14F-4D97-AF65-F5344CB8AC3E}">
        <p14:creationId xmlns:p14="http://schemas.microsoft.com/office/powerpoint/2010/main" val="1521225106"/>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9144000" cy="1457979"/>
          </a:xfrm>
        </p:spPr>
        <p:txBody>
          <a:bodyPr/>
          <a:lstStyle/>
          <a:p>
            <a:r>
              <a:rPr lang="en-US" dirty="0" smtClean="0"/>
              <a:t>Probabilistic Tractography</a:t>
            </a:r>
            <a:endParaRPr lang="en-US" dirty="0"/>
          </a:p>
        </p:txBody>
      </p:sp>
      <p:pic>
        <p:nvPicPr>
          <p:cNvPr id="4" name="Content Placeholder 3" descr="2014-11-05 00.27.38.jpg"/>
          <p:cNvPicPr>
            <a:picLocks noGrp="1" noChangeAspect="1"/>
          </p:cNvPicPr>
          <p:nvPr>
            <p:ph idx="1"/>
          </p:nvPr>
        </p:nvPicPr>
        <p:blipFill rotWithShape="1">
          <a:blip r:embed="rId2" cstate="email">
            <a:extLst>
              <a:ext uri="{28A0092B-C50C-407E-A947-70E740481C1C}">
                <a14:useLocalDpi xmlns:a14="http://schemas.microsoft.com/office/drawing/2010/main" val="0"/>
              </a:ext>
            </a:extLst>
          </a:blip>
          <a:srcRect l="13323" t="27714" r="24276" b="25524"/>
          <a:stretch/>
        </p:blipFill>
        <p:spPr>
          <a:xfrm rot="16200000">
            <a:off x="6427137" y="2971018"/>
            <a:ext cx="2305522" cy="2304036"/>
          </a:xfrm>
        </p:spPr>
      </p:pic>
      <p:pic>
        <p:nvPicPr>
          <p:cNvPr id="7" name="Picture 6"/>
          <p:cNvPicPr>
            <a:picLocks noChangeAspect="1"/>
          </p:cNvPicPr>
          <p:nvPr/>
        </p:nvPicPr>
        <p:blipFill>
          <a:blip r:embed="rId3"/>
          <a:stretch>
            <a:fillRect/>
          </a:stretch>
        </p:blipFill>
        <p:spPr>
          <a:xfrm>
            <a:off x="726141" y="3400750"/>
            <a:ext cx="5364771" cy="1227049"/>
          </a:xfrm>
          <a:prstGeom prst="rect">
            <a:avLst/>
          </a:prstGeom>
        </p:spPr>
      </p:pic>
      <p:sp>
        <p:nvSpPr>
          <p:cNvPr id="9" name="TextBox 8"/>
          <p:cNvSpPr txBox="1"/>
          <p:nvPr/>
        </p:nvSpPr>
        <p:spPr>
          <a:xfrm>
            <a:off x="5590731" y="6427113"/>
            <a:ext cx="3553269" cy="461665"/>
          </a:xfrm>
          <a:prstGeom prst="rect">
            <a:avLst/>
          </a:prstGeom>
          <a:noFill/>
        </p:spPr>
        <p:txBody>
          <a:bodyPr wrap="square" rtlCol="0">
            <a:spAutoFit/>
          </a:bodyPr>
          <a:lstStyle/>
          <a:p>
            <a:pPr algn="r"/>
            <a:r>
              <a:rPr lang="en-US" sz="1200" dirty="0" err="1" smtClean="0"/>
              <a:t>Nucifora</a:t>
            </a:r>
            <a:r>
              <a:rPr lang="en-GB" sz="1200" dirty="0"/>
              <a:t> </a:t>
            </a:r>
            <a:r>
              <a:rPr lang="en-GB" sz="1200" dirty="0" smtClean="0"/>
              <a:t>et al., 2008</a:t>
            </a:r>
            <a:endParaRPr lang="en-US" sz="1200" dirty="0" smtClean="0"/>
          </a:p>
          <a:p>
            <a:pPr algn="r"/>
            <a:r>
              <a:rPr lang="en-US" sz="1200" dirty="0" smtClean="0"/>
              <a:t>Mori &amp; </a:t>
            </a:r>
            <a:r>
              <a:rPr lang="en-US" sz="1200" dirty="0" err="1" smtClean="0"/>
              <a:t>Tournier</a:t>
            </a:r>
            <a:r>
              <a:rPr lang="en-US" sz="1200" dirty="0" smtClean="0"/>
              <a:t>, 2014</a:t>
            </a:r>
            <a:endParaRPr lang="en-US" sz="1200" dirty="0"/>
          </a:p>
        </p:txBody>
      </p:sp>
      <p:sp>
        <p:nvSpPr>
          <p:cNvPr id="10" name="TextBox 9"/>
          <p:cNvSpPr txBox="1"/>
          <p:nvPr/>
        </p:nvSpPr>
        <p:spPr>
          <a:xfrm>
            <a:off x="948501" y="1457979"/>
            <a:ext cx="7469359" cy="1477328"/>
          </a:xfrm>
          <a:prstGeom prst="rect">
            <a:avLst/>
          </a:prstGeom>
          <a:noFill/>
        </p:spPr>
        <p:txBody>
          <a:bodyPr wrap="square" rtlCol="0">
            <a:spAutoFit/>
          </a:bodyPr>
          <a:lstStyle/>
          <a:p>
            <a:pPr marL="285750" indent="-285750">
              <a:buFont typeface="Arial"/>
              <a:buChar char="•"/>
            </a:pPr>
            <a:r>
              <a:rPr lang="en-US" dirty="0" smtClean="0"/>
              <a:t>For each voxel in a “seed” ROI: </a:t>
            </a:r>
          </a:p>
          <a:p>
            <a:endParaRPr lang="en-US" dirty="0" smtClean="0"/>
          </a:p>
          <a:p>
            <a:pPr marL="742950" lvl="1" indent="-285750">
              <a:buFont typeface="Arial"/>
              <a:buChar char="•"/>
            </a:pPr>
            <a:r>
              <a:rPr lang="en-US" dirty="0"/>
              <a:t>W</a:t>
            </a:r>
            <a:r>
              <a:rPr lang="en-US" dirty="0" smtClean="0"/>
              <a:t>e can examine the probability of preferred diffusion at each face of the voxel and compute the probability that that preference continues into the neighboring voxel.</a:t>
            </a:r>
            <a:endParaRPr lang="en-US" dirty="0"/>
          </a:p>
        </p:txBody>
      </p:sp>
      <p:sp>
        <p:nvSpPr>
          <p:cNvPr id="12" name="TextBox 11"/>
          <p:cNvSpPr txBox="1"/>
          <p:nvPr/>
        </p:nvSpPr>
        <p:spPr>
          <a:xfrm>
            <a:off x="948501" y="5457616"/>
            <a:ext cx="5932746" cy="1200329"/>
          </a:xfrm>
          <a:prstGeom prst="rect">
            <a:avLst/>
          </a:prstGeom>
          <a:noFill/>
        </p:spPr>
        <p:txBody>
          <a:bodyPr wrap="square" rtlCol="0">
            <a:spAutoFit/>
          </a:bodyPr>
          <a:lstStyle/>
          <a:p>
            <a:pPr marL="285750" indent="-285750">
              <a:buFont typeface="Arial"/>
              <a:buChar char="•"/>
            </a:pPr>
            <a:r>
              <a:rPr lang="en-US" dirty="0" smtClean="0"/>
              <a:t>We can see if the preference continued along a path that eventually reached a “target” ROI</a:t>
            </a:r>
          </a:p>
          <a:p>
            <a:endParaRPr lang="en-US" dirty="0" smtClean="0"/>
          </a:p>
          <a:p>
            <a:pPr marL="285750" indent="-285750">
              <a:buFont typeface="Arial"/>
              <a:buChar char="•"/>
            </a:pPr>
            <a:r>
              <a:rPr lang="en-US" dirty="0" smtClean="0"/>
              <a:t>FSL </a:t>
            </a:r>
            <a:r>
              <a:rPr lang="en-US" dirty="0" err="1" smtClean="0"/>
              <a:t>probtrackx</a:t>
            </a:r>
            <a:r>
              <a:rPr lang="en-US" dirty="0" smtClean="0"/>
              <a:t> and BESPOST accounts for “crossing fibers”</a:t>
            </a:r>
            <a:endParaRPr lang="en-US" dirty="0"/>
          </a:p>
        </p:txBody>
      </p:sp>
    </p:spTree>
    <p:extLst>
      <p:ext uri="{BB962C8B-B14F-4D97-AF65-F5344CB8AC3E}">
        <p14:creationId xmlns:p14="http://schemas.microsoft.com/office/powerpoint/2010/main" val="2632077358"/>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9143999" cy="1457979"/>
          </a:xfrm>
        </p:spPr>
        <p:txBody>
          <a:bodyPr/>
          <a:lstStyle/>
          <a:p>
            <a:r>
              <a:rPr lang="en-US" dirty="0" smtClean="0"/>
              <a:t>Probabilistic Tractography</a:t>
            </a:r>
            <a:endParaRPr lang="en-US" dirty="0"/>
          </a:p>
        </p:txBody>
      </p:sp>
      <p:sp>
        <p:nvSpPr>
          <p:cNvPr id="5" name="TextBox 4"/>
          <p:cNvSpPr txBox="1"/>
          <p:nvPr/>
        </p:nvSpPr>
        <p:spPr>
          <a:xfrm>
            <a:off x="1" y="5607808"/>
            <a:ext cx="9143999" cy="923330"/>
          </a:xfrm>
          <a:prstGeom prst="rect">
            <a:avLst/>
          </a:prstGeom>
          <a:noFill/>
        </p:spPr>
        <p:txBody>
          <a:bodyPr wrap="square" rtlCol="0">
            <a:spAutoFit/>
          </a:bodyPr>
          <a:lstStyle/>
          <a:p>
            <a:pPr algn="ctr"/>
            <a:r>
              <a:rPr lang="en-US" i="1" dirty="0" smtClean="0"/>
              <a:t>Whole </a:t>
            </a:r>
            <a:r>
              <a:rPr lang="en-US" i="1" dirty="0"/>
              <a:t>b</a:t>
            </a:r>
            <a:r>
              <a:rPr lang="en-US" i="1" dirty="0" smtClean="0"/>
              <a:t>rain probabilistic </a:t>
            </a:r>
            <a:r>
              <a:rPr lang="en-US" i="1" dirty="0"/>
              <a:t>t</a:t>
            </a:r>
            <a:r>
              <a:rPr lang="en-US" i="1" dirty="0" smtClean="0"/>
              <a:t>ractography maps from a seed </a:t>
            </a:r>
            <a:r>
              <a:rPr lang="en-US" i="1" dirty="0"/>
              <a:t>r</a:t>
            </a:r>
            <a:r>
              <a:rPr lang="en-US" i="1" dirty="0" smtClean="0"/>
              <a:t>egion (circled in </a:t>
            </a:r>
            <a:r>
              <a:rPr lang="en-US" b="1" i="1" dirty="0" smtClean="0">
                <a:solidFill>
                  <a:srgbClr val="0000FF"/>
                </a:solidFill>
              </a:rPr>
              <a:t>blue</a:t>
            </a:r>
            <a:r>
              <a:rPr lang="en-US" i="1" dirty="0" smtClean="0"/>
              <a:t>)</a:t>
            </a:r>
          </a:p>
          <a:p>
            <a:pPr algn="ctr"/>
            <a:endParaRPr lang="en-US" i="1" dirty="0" smtClean="0"/>
          </a:p>
          <a:p>
            <a:pPr marL="285750" indent="-285750" algn="ctr">
              <a:buFont typeface="Arial"/>
              <a:buChar char="•"/>
            </a:pPr>
            <a:r>
              <a:rPr lang="en-US" i="1" dirty="0" smtClean="0"/>
              <a:t>Each voxel’s value reflects the “Anatomical Connectivity Index” of that voxel with the seed</a:t>
            </a:r>
            <a:endParaRPr lang="en-US" i="1" dirty="0"/>
          </a:p>
        </p:txBody>
      </p:sp>
      <p:grpSp>
        <p:nvGrpSpPr>
          <p:cNvPr id="14" name="Group 13"/>
          <p:cNvGrpSpPr/>
          <p:nvPr/>
        </p:nvGrpSpPr>
        <p:grpSpPr>
          <a:xfrm>
            <a:off x="2186464" y="1307313"/>
            <a:ext cx="4774793" cy="4395440"/>
            <a:chOff x="1868975" y="1457979"/>
            <a:chExt cx="5149137" cy="4772240"/>
          </a:xfrm>
        </p:grpSpPr>
        <p:pic>
          <p:nvPicPr>
            <p:cNvPr id="11" name="Picture 10" descr="Screenshot 2014-10-20 19.23.32.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868975" y="1457979"/>
              <a:ext cx="5149137" cy="4772240"/>
            </a:xfrm>
            <a:prstGeom prst="rect">
              <a:avLst/>
            </a:prstGeom>
          </p:spPr>
        </p:pic>
        <p:sp>
          <p:nvSpPr>
            <p:cNvPr id="13" name="Donut 12"/>
            <p:cNvSpPr/>
            <p:nvPr/>
          </p:nvSpPr>
          <p:spPr>
            <a:xfrm>
              <a:off x="3029367" y="4527184"/>
              <a:ext cx="180808" cy="190030"/>
            </a:xfrm>
            <a:prstGeom prst="donut">
              <a:avLst>
                <a:gd name="adj" fmla="val 0"/>
              </a:avLst>
            </a:prstGeom>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0A"/>
                </a:solidFill>
              </a:endParaRPr>
            </a:p>
          </p:txBody>
        </p:sp>
      </p:grpSp>
      <p:sp>
        <p:nvSpPr>
          <p:cNvPr id="9" name="Donut 8"/>
          <p:cNvSpPr/>
          <p:nvPr/>
        </p:nvSpPr>
        <p:spPr>
          <a:xfrm>
            <a:off x="5439472" y="2340748"/>
            <a:ext cx="180808" cy="185510"/>
          </a:xfrm>
          <a:prstGeom prst="donut">
            <a:avLst>
              <a:gd name="adj" fmla="val 0"/>
            </a:avLst>
          </a:prstGeom>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977738199"/>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3999" cy="1457979"/>
          </a:xfrm>
        </p:spPr>
        <p:txBody>
          <a:bodyPr/>
          <a:lstStyle/>
          <a:p>
            <a:r>
              <a:rPr lang="en-US" dirty="0" smtClean="0"/>
              <a:t>Networks of Interest</a:t>
            </a:r>
            <a:endParaRPr lang="en-US" dirty="0"/>
          </a:p>
        </p:txBody>
      </p:sp>
      <p:grpSp>
        <p:nvGrpSpPr>
          <p:cNvPr id="22" name="Group 21"/>
          <p:cNvGrpSpPr/>
          <p:nvPr/>
        </p:nvGrpSpPr>
        <p:grpSpPr>
          <a:xfrm>
            <a:off x="1857903" y="1293409"/>
            <a:ext cx="5385568" cy="4268170"/>
            <a:chOff x="1981200" y="2304969"/>
            <a:chExt cx="4830232" cy="3713791"/>
          </a:xfrm>
        </p:grpSpPr>
        <p:pic>
          <p:nvPicPr>
            <p:cNvPr id="14" name="Picture 13" descr="Power2013_figure.jpg"/>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1433" b="24587" l="25439" r="43421">
                          <a14:foregroundMark x1="33187" y1="18467" x2="30117" y2="10695"/>
                        </a14:backgroundRemoval>
                      </a14:imgEffect>
                    </a14:imgLayer>
                  </a14:imgProps>
                </a:ext>
                <a:ext uri="{28A0092B-C50C-407E-A947-70E740481C1C}">
                  <a14:useLocalDpi xmlns:a14="http://schemas.microsoft.com/office/drawing/2010/main" val="0"/>
                </a:ext>
              </a:extLst>
            </a:blip>
            <a:srcRect l="25374" t="2388" r="39200" b="51630"/>
            <a:stretch/>
          </p:blipFill>
          <p:spPr>
            <a:xfrm>
              <a:off x="1981200" y="2304969"/>
              <a:ext cx="4830232" cy="3580360"/>
            </a:xfrm>
            <a:prstGeom prst="rect">
              <a:avLst/>
            </a:prstGeom>
          </p:spPr>
        </p:pic>
        <p:pic>
          <p:nvPicPr>
            <p:cNvPr id="19" name="Picture 18" descr="Power2013_figure.jpg"/>
            <p:cNvPicPr>
              <a:picLocks noChangeAspect="1"/>
            </p:cNvPicPr>
            <p:nvPr/>
          </p:nvPicPr>
          <p:blipFill rotWithShape="1">
            <a:blip r:embed="rId5" cstate="email">
              <a:extLst>
                <a:ext uri="{BEBA8EAE-BF5A-486C-A8C5-ECC9F3942E4B}">
                  <a14:imgProps xmlns:a14="http://schemas.microsoft.com/office/drawing/2010/main">
                    <a14:imgLayer r:embed="rId6">
                      <a14:imgEffect>
                        <a14:backgroundRemoval t="9647" b="46472" l="25936" r="54298"/>
                      </a14:imgEffect>
                    </a14:imgLayer>
                  </a14:imgProps>
                </a:ext>
                <a:ext uri="{28A0092B-C50C-407E-A947-70E740481C1C}">
                  <a14:useLocalDpi xmlns:a14="http://schemas.microsoft.com/office/drawing/2010/main" val="0"/>
                </a:ext>
              </a:extLst>
            </a:blip>
            <a:srcRect l="25374" t="2388" r="39200" b="51630"/>
            <a:stretch/>
          </p:blipFill>
          <p:spPr>
            <a:xfrm>
              <a:off x="1981200" y="2420942"/>
              <a:ext cx="4830232" cy="3580360"/>
            </a:xfrm>
            <a:prstGeom prst="rect">
              <a:avLst/>
            </a:prstGeom>
          </p:spPr>
        </p:pic>
        <p:pic>
          <p:nvPicPr>
            <p:cNvPr id="20" name="Picture 19" descr="Power2013_figure.jpg"/>
            <p:cNvPicPr>
              <a:picLocks noChangeAspect="1"/>
            </p:cNvPicPr>
            <p:nvPr/>
          </p:nvPicPr>
          <p:blipFill rotWithShape="1">
            <a:blip r:embed="rId7" cstate="email">
              <a:extLst>
                <a:ext uri="{BEBA8EAE-BF5A-486C-A8C5-ECC9F3942E4B}">
                  <a14:imgProps xmlns:a14="http://schemas.microsoft.com/office/drawing/2010/main">
                    <a14:imgLayer r:embed="rId8">
                      <a14:imgEffect>
                        <a14:backgroundRemoval t="12018" b="48842" l="33830" r="62193">
                          <a14:foregroundMark x1="51199" y1="45921" x2="50205" y2="45149"/>
                          <a14:foregroundMark x1="59269" y1="41014" x2="59357" y2="41566"/>
                          <a14:backgroundMark x1="47544" y1="42448" x2="47368" y2="43219"/>
                        </a14:backgroundRemoval>
                      </a14:imgEffect>
                    </a14:imgLayer>
                  </a14:imgProps>
                </a:ext>
                <a:ext uri="{28A0092B-C50C-407E-A947-70E740481C1C}">
                  <a14:useLocalDpi xmlns:a14="http://schemas.microsoft.com/office/drawing/2010/main" val="0"/>
                </a:ext>
              </a:extLst>
            </a:blip>
            <a:srcRect l="25374" t="2388" r="39200" b="51630"/>
            <a:stretch/>
          </p:blipFill>
          <p:spPr>
            <a:xfrm>
              <a:off x="1981200" y="2438400"/>
              <a:ext cx="4830232" cy="3580360"/>
            </a:xfrm>
            <a:prstGeom prst="rect">
              <a:avLst/>
            </a:prstGeom>
          </p:spPr>
        </p:pic>
        <p:pic>
          <p:nvPicPr>
            <p:cNvPr id="21" name="Picture 20" descr="Power2013_figure.jpg"/>
            <p:cNvPicPr>
              <a:picLocks noChangeAspect="1"/>
            </p:cNvPicPr>
            <p:nvPr/>
          </p:nvPicPr>
          <p:blipFill rotWithShape="1">
            <a:blip r:embed="rId9" cstate="email">
              <a:extLst>
                <a:ext uri="{BEBA8EAE-BF5A-486C-A8C5-ECC9F3942E4B}">
                  <a14:imgProps xmlns:a14="http://schemas.microsoft.com/office/drawing/2010/main">
                    <a14:imgLayer r:embed="rId8">
                      <a14:imgEffect>
                        <a14:backgroundRemoval t="1599" b="38479" l="33129" r="61433"/>
                      </a14:imgEffect>
                    </a14:imgLayer>
                  </a14:imgProps>
                </a:ext>
                <a:ext uri="{28A0092B-C50C-407E-A947-70E740481C1C}">
                  <a14:useLocalDpi xmlns:a14="http://schemas.microsoft.com/office/drawing/2010/main" val="0"/>
                </a:ext>
              </a:extLst>
            </a:blip>
            <a:srcRect l="25374" t="2388" r="39200" b="51630"/>
            <a:stretch/>
          </p:blipFill>
          <p:spPr>
            <a:xfrm>
              <a:off x="1981200" y="2420942"/>
              <a:ext cx="4830232" cy="3580360"/>
            </a:xfrm>
            <a:prstGeom prst="rect">
              <a:avLst/>
            </a:prstGeom>
          </p:spPr>
        </p:pic>
      </p:grpSp>
      <p:pic>
        <p:nvPicPr>
          <p:cNvPr id="5" name="Picture 4" descr="Screenshot 2014-11-06 08.02.30.png"/>
          <p:cNvPicPr>
            <a:picLocks noChangeAspect="1"/>
          </p:cNvPicPr>
          <p:nvPr/>
        </p:nvPicPr>
        <p:blipFill>
          <a:blip r:embed="rId10" cstate="email">
            <a:extLst>
              <a:ext uri="{28A0092B-C50C-407E-A947-70E740481C1C}">
                <a14:useLocalDpi xmlns:a14="http://schemas.microsoft.com/office/drawing/2010/main" val="0"/>
              </a:ext>
            </a:extLst>
          </a:blip>
          <a:stretch>
            <a:fillRect/>
          </a:stretch>
        </p:blipFill>
        <p:spPr>
          <a:xfrm>
            <a:off x="7066328" y="5173631"/>
            <a:ext cx="2077671" cy="1684368"/>
          </a:xfrm>
          <a:prstGeom prst="rect">
            <a:avLst/>
          </a:prstGeom>
        </p:spPr>
      </p:pic>
    </p:spTree>
    <p:extLst>
      <p:ext uri="{BB962C8B-B14F-4D97-AF65-F5344CB8AC3E}">
        <p14:creationId xmlns:p14="http://schemas.microsoft.com/office/powerpoint/2010/main" val="3020909738"/>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3999" cy="1457979"/>
          </a:xfrm>
        </p:spPr>
        <p:txBody>
          <a:bodyPr/>
          <a:lstStyle/>
          <a:p>
            <a:r>
              <a:rPr lang="en-US" dirty="0" smtClean="0"/>
              <a:t>Networks of Interest</a:t>
            </a:r>
            <a:endParaRPr lang="en-US" dirty="0"/>
          </a:p>
        </p:txBody>
      </p:sp>
      <p:pic>
        <p:nvPicPr>
          <p:cNvPr id="5" name="Picture 4" descr="Screenshot 2014-11-06 08.02.3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66328" y="5173631"/>
            <a:ext cx="2077671" cy="1684368"/>
          </a:xfrm>
          <a:prstGeom prst="rect">
            <a:avLst/>
          </a:prstGeom>
        </p:spPr>
      </p:pic>
      <p:pic>
        <p:nvPicPr>
          <p:cNvPr id="3" name="Picture 2" descr="sfn slide 2.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51777" y="1175827"/>
            <a:ext cx="4338267" cy="4532072"/>
          </a:xfrm>
          <a:prstGeom prst="rect">
            <a:avLst/>
          </a:prstGeom>
        </p:spPr>
      </p:pic>
    </p:spTree>
    <p:extLst>
      <p:ext uri="{BB962C8B-B14F-4D97-AF65-F5344CB8AC3E}">
        <p14:creationId xmlns:p14="http://schemas.microsoft.com/office/powerpoint/2010/main" val="2848844781"/>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3999" cy="1457979"/>
          </a:xfrm>
        </p:spPr>
        <p:txBody>
          <a:bodyPr/>
          <a:lstStyle/>
          <a:p>
            <a:r>
              <a:rPr lang="en-US" dirty="0" smtClean="0"/>
              <a:t>Networks of Interest</a:t>
            </a:r>
            <a:endParaRPr lang="en-US" dirty="0"/>
          </a:p>
        </p:txBody>
      </p:sp>
      <p:pic>
        <p:nvPicPr>
          <p:cNvPr id="5" name="Picture 4" descr="Screenshot 2014-11-06 08.02.3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66328" y="5173631"/>
            <a:ext cx="2077671" cy="1684368"/>
          </a:xfrm>
          <a:prstGeom prst="rect">
            <a:avLst/>
          </a:prstGeom>
        </p:spPr>
      </p:pic>
      <p:pic>
        <p:nvPicPr>
          <p:cNvPr id="3" name="Picture 2" descr="sfn slide 3.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57605" y="1208358"/>
            <a:ext cx="4410853" cy="4526350"/>
          </a:xfrm>
          <a:prstGeom prst="rect">
            <a:avLst/>
          </a:prstGeom>
        </p:spPr>
      </p:pic>
    </p:spTree>
    <p:extLst>
      <p:ext uri="{BB962C8B-B14F-4D97-AF65-F5344CB8AC3E}">
        <p14:creationId xmlns:p14="http://schemas.microsoft.com/office/powerpoint/2010/main" val="1857600674"/>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descr="Screenshot 2014-11-05 21.05.28.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878045" y="4079019"/>
            <a:ext cx="1704109" cy="1698448"/>
          </a:xfrm>
          <a:prstGeom prst="rect">
            <a:avLst/>
          </a:prstGeom>
        </p:spPr>
      </p:pic>
      <p:sp>
        <p:nvSpPr>
          <p:cNvPr id="9" name="TextBox 8"/>
          <p:cNvSpPr txBox="1"/>
          <p:nvPr/>
        </p:nvSpPr>
        <p:spPr>
          <a:xfrm>
            <a:off x="1" y="38587"/>
            <a:ext cx="9143999" cy="1077218"/>
          </a:xfrm>
          <a:prstGeom prst="rect">
            <a:avLst/>
          </a:prstGeom>
          <a:noFill/>
        </p:spPr>
        <p:txBody>
          <a:bodyPr wrap="square" rtlCol="0">
            <a:spAutoFit/>
          </a:bodyPr>
          <a:lstStyle/>
          <a:p>
            <a:pPr algn="ctr"/>
            <a:r>
              <a:rPr lang="en-US" sz="3200" dirty="0"/>
              <a:t>M</a:t>
            </a:r>
            <a:r>
              <a:rPr lang="en-US" sz="3200" dirty="0" smtClean="0"/>
              <a:t>ost important connections </a:t>
            </a:r>
          </a:p>
          <a:p>
            <a:pPr algn="ctr"/>
            <a:r>
              <a:rPr lang="en-US" sz="3200" dirty="0"/>
              <a:t>w</a:t>
            </a:r>
            <a:r>
              <a:rPr lang="en-US" sz="3200" dirty="0" smtClean="0"/>
              <a:t>ithin and across DMN and CON</a:t>
            </a:r>
            <a:endParaRPr lang="en-US" sz="3200" dirty="0"/>
          </a:p>
        </p:txBody>
      </p:sp>
      <p:pic>
        <p:nvPicPr>
          <p:cNvPr id="6" name="Picture 5" descr="Screenshot 2014-11-13 13.30.46.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86636" y="1273826"/>
            <a:ext cx="2791129" cy="2762325"/>
          </a:xfrm>
          <a:prstGeom prst="rect">
            <a:avLst/>
          </a:prstGeom>
        </p:spPr>
      </p:pic>
      <p:pic>
        <p:nvPicPr>
          <p:cNvPr id="2" name="Picture 1" descr="Screenshot 2014-11-13 13.23.51.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128" y="1297342"/>
            <a:ext cx="2753592" cy="2762325"/>
          </a:xfrm>
          <a:prstGeom prst="rect">
            <a:avLst/>
          </a:prstGeom>
        </p:spPr>
      </p:pic>
      <p:pic>
        <p:nvPicPr>
          <p:cNvPr id="5" name="Picture 4" descr="Screenshot 2014-11-13 13.26.16.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01829" y="1261151"/>
            <a:ext cx="2877542" cy="2762325"/>
          </a:xfrm>
          <a:prstGeom prst="rect">
            <a:avLst/>
          </a:prstGeom>
        </p:spPr>
      </p:pic>
      <p:pic>
        <p:nvPicPr>
          <p:cNvPr id="3" name="Picture 2" descr="Screenshot 2014-11-13 13.34.44.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39258" y="4237396"/>
            <a:ext cx="2701919" cy="2471078"/>
          </a:xfrm>
          <a:prstGeom prst="rect">
            <a:avLst/>
          </a:prstGeom>
        </p:spPr>
      </p:pic>
      <p:pic>
        <p:nvPicPr>
          <p:cNvPr id="8" name="Picture 7" descr="Screenshot 2014-11-13 13.39.26.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40600" y="4237396"/>
            <a:ext cx="2633717" cy="2483295"/>
          </a:xfrm>
          <a:prstGeom prst="rect">
            <a:avLst/>
          </a:prstGeom>
        </p:spPr>
      </p:pic>
      <p:graphicFrame>
        <p:nvGraphicFramePr>
          <p:cNvPr id="12" name="Chart 11"/>
          <p:cNvGraphicFramePr/>
          <p:nvPr>
            <p:extLst>
              <p:ext uri="{D42A27DB-BD31-4B8C-83A1-F6EECF244321}">
                <p14:modId xmlns:p14="http://schemas.microsoft.com/office/powerpoint/2010/main" val="746115659"/>
              </p:ext>
            </p:extLst>
          </p:nvPr>
        </p:nvGraphicFramePr>
        <p:xfrm>
          <a:off x="1402204" y="2739672"/>
          <a:ext cx="1533589" cy="1131862"/>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3" name="Chart 12"/>
          <p:cNvGraphicFramePr/>
          <p:nvPr>
            <p:extLst>
              <p:ext uri="{D42A27DB-BD31-4B8C-83A1-F6EECF244321}">
                <p14:modId xmlns:p14="http://schemas.microsoft.com/office/powerpoint/2010/main" val="1458585097"/>
              </p:ext>
            </p:extLst>
          </p:nvPr>
        </p:nvGraphicFramePr>
        <p:xfrm>
          <a:off x="4223870" y="2892072"/>
          <a:ext cx="1533589" cy="1131862"/>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14" name="Chart 13"/>
          <p:cNvGraphicFramePr/>
          <p:nvPr>
            <p:extLst>
              <p:ext uri="{D42A27DB-BD31-4B8C-83A1-F6EECF244321}">
                <p14:modId xmlns:p14="http://schemas.microsoft.com/office/powerpoint/2010/main" val="3969972564"/>
              </p:ext>
            </p:extLst>
          </p:nvPr>
        </p:nvGraphicFramePr>
        <p:xfrm>
          <a:off x="7244176" y="2891614"/>
          <a:ext cx="1533589" cy="113186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5" name="Chart 14"/>
          <p:cNvGraphicFramePr/>
          <p:nvPr>
            <p:extLst>
              <p:ext uri="{D42A27DB-BD31-4B8C-83A1-F6EECF244321}">
                <p14:modId xmlns:p14="http://schemas.microsoft.com/office/powerpoint/2010/main" val="3075146743"/>
              </p:ext>
            </p:extLst>
          </p:nvPr>
        </p:nvGraphicFramePr>
        <p:xfrm>
          <a:off x="2168998" y="5502259"/>
          <a:ext cx="1533589" cy="1131862"/>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6" name="Chart 15"/>
          <p:cNvGraphicFramePr/>
          <p:nvPr>
            <p:extLst>
              <p:ext uri="{D42A27DB-BD31-4B8C-83A1-F6EECF244321}">
                <p14:modId xmlns:p14="http://schemas.microsoft.com/office/powerpoint/2010/main" val="1729843646"/>
              </p:ext>
            </p:extLst>
          </p:nvPr>
        </p:nvGraphicFramePr>
        <p:xfrm>
          <a:off x="5848612" y="5375367"/>
          <a:ext cx="1533589" cy="1131862"/>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378704016"/>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10705" y="314979"/>
            <a:ext cx="8408180" cy="1143000"/>
          </a:xfrm>
        </p:spPr>
        <p:txBody>
          <a:bodyPr/>
          <a:lstStyle/>
          <a:p>
            <a:r>
              <a:rPr lang="en-US" sz="3000" dirty="0" smtClean="0"/>
              <a:t>Default Mode’s Structural Connectivity with Cingulo Opercular Accounts for 29</a:t>
            </a:r>
            <a:r>
              <a:rPr lang="en-US" sz="3000" dirty="0"/>
              <a:t>% of the variance in individual differences in Fluid Intelligence</a:t>
            </a:r>
          </a:p>
        </p:txBody>
      </p:sp>
      <p:pic>
        <p:nvPicPr>
          <p:cNvPr id="4" name="Picture 3" descr="Screenshot 2014-11-05 21.05.28.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878045" y="4079019"/>
            <a:ext cx="1704109" cy="1698448"/>
          </a:xfrm>
          <a:prstGeom prst="rect">
            <a:avLst/>
          </a:prstGeom>
        </p:spPr>
      </p:pic>
      <p:pic>
        <p:nvPicPr>
          <p:cNvPr id="8" name="Picture 7"/>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424766" y="1727695"/>
            <a:ext cx="4719234" cy="4371998"/>
          </a:xfrm>
          <a:prstGeom prst="rect">
            <a:avLst/>
          </a:prstGeom>
        </p:spPr>
      </p:pic>
      <p:sp>
        <p:nvSpPr>
          <p:cNvPr id="9" name="TextBox 8"/>
          <p:cNvSpPr txBox="1"/>
          <p:nvPr/>
        </p:nvSpPr>
        <p:spPr>
          <a:xfrm>
            <a:off x="4424766" y="3453134"/>
            <a:ext cx="4719234" cy="646331"/>
          </a:xfrm>
          <a:prstGeom prst="rect">
            <a:avLst/>
          </a:prstGeom>
          <a:noFill/>
        </p:spPr>
        <p:txBody>
          <a:bodyPr wrap="square" rtlCol="0">
            <a:spAutoFit/>
          </a:bodyPr>
          <a:lstStyle/>
          <a:p>
            <a:pPr algn="ctr"/>
            <a:r>
              <a:rPr lang="en-US" dirty="0" smtClean="0">
                <a:solidFill>
                  <a:srgbClr val="D95147"/>
                </a:solidFill>
              </a:rPr>
              <a:t>Visualization of the most important connections within DMN and across DMN and CON</a:t>
            </a:r>
            <a:endParaRPr lang="en-US" dirty="0">
              <a:solidFill>
                <a:srgbClr val="D95147"/>
              </a:solidFill>
            </a:endParaRPr>
          </a:p>
        </p:txBody>
      </p:sp>
      <p:grpSp>
        <p:nvGrpSpPr>
          <p:cNvPr id="12" name="Group 11"/>
          <p:cNvGrpSpPr/>
          <p:nvPr/>
        </p:nvGrpSpPr>
        <p:grpSpPr>
          <a:xfrm>
            <a:off x="0" y="1727694"/>
            <a:ext cx="4424766" cy="4371998"/>
            <a:chOff x="0" y="1727694"/>
            <a:chExt cx="4424766" cy="4371998"/>
          </a:xfrm>
        </p:grpSpPr>
        <p:pic>
          <p:nvPicPr>
            <p:cNvPr id="11" name="Picture 10" descr="Screenshot 2014-11-12 08.24.27.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727694"/>
              <a:ext cx="4424766" cy="4371998"/>
            </a:xfrm>
            <a:prstGeom prst="rect">
              <a:avLst/>
            </a:prstGeom>
          </p:spPr>
        </p:pic>
        <p:sp>
          <p:nvSpPr>
            <p:cNvPr id="3" name="TextBox 2"/>
            <p:cNvSpPr txBox="1"/>
            <p:nvPr/>
          </p:nvSpPr>
          <p:spPr>
            <a:xfrm>
              <a:off x="1917880" y="4351784"/>
              <a:ext cx="2434641" cy="369332"/>
            </a:xfrm>
            <a:prstGeom prst="rect">
              <a:avLst/>
            </a:prstGeom>
            <a:noFill/>
          </p:spPr>
          <p:txBody>
            <a:bodyPr wrap="none" rtlCol="0">
              <a:spAutoFit/>
            </a:bodyPr>
            <a:lstStyle/>
            <a:p>
              <a:r>
                <a:rPr lang="en-US" dirty="0" smtClean="0">
                  <a:solidFill>
                    <a:srgbClr val="FFFF0A"/>
                  </a:solidFill>
                </a:rPr>
                <a:t>Cingulo Opercular(CON)</a:t>
              </a:r>
            </a:p>
          </p:txBody>
        </p:sp>
        <p:sp>
          <p:nvSpPr>
            <p:cNvPr id="7" name="TextBox 6"/>
            <p:cNvSpPr txBox="1"/>
            <p:nvPr/>
          </p:nvSpPr>
          <p:spPr>
            <a:xfrm>
              <a:off x="1917880" y="3894353"/>
              <a:ext cx="2108141" cy="369332"/>
            </a:xfrm>
            <a:prstGeom prst="rect">
              <a:avLst/>
            </a:prstGeom>
            <a:noFill/>
          </p:spPr>
          <p:txBody>
            <a:bodyPr wrap="none" rtlCol="0">
              <a:spAutoFit/>
            </a:bodyPr>
            <a:lstStyle/>
            <a:p>
              <a:r>
                <a:rPr lang="en-US" dirty="0" smtClean="0">
                  <a:solidFill>
                    <a:srgbClr val="0000FF"/>
                  </a:solidFill>
                </a:rPr>
                <a:t>Default Mode(DMN)</a:t>
              </a:r>
              <a:endParaRPr lang="en-US" dirty="0">
                <a:solidFill>
                  <a:srgbClr val="0000FF"/>
                </a:solidFill>
              </a:endParaRPr>
            </a:p>
          </p:txBody>
        </p:sp>
      </p:grpSp>
    </p:spTree>
    <p:extLst>
      <p:ext uri="{BB962C8B-B14F-4D97-AF65-F5344CB8AC3E}">
        <p14:creationId xmlns:p14="http://schemas.microsoft.com/office/powerpoint/2010/main" val="2689432739"/>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1" Type="http://schemas.openxmlformats.org/officeDocument/2006/relationships/image" Target="../media/image1.jpeg"/><Relationship Id="rId2" Type="http://schemas.openxmlformats.org/officeDocument/2006/relationships/image" Target="../media/image2.jpeg"/></Relationships>
</file>

<file path=ppt/theme/_rels/themeOverride2.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1" Type="http://schemas.openxmlformats.org/officeDocument/2006/relationships/image" Target="../media/image1.jpeg"/><Relationship Id="rId2" Type="http://schemas.openxmlformats.org/officeDocument/2006/relationships/image" Target="../media/image2.jpeg"/></Relationships>
</file>

<file path=ppt/theme/_rels/themeOverride3.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1" Type="http://schemas.openxmlformats.org/officeDocument/2006/relationships/image" Target="../media/image1.jpeg"/><Relationship Id="rId2" Type="http://schemas.openxmlformats.org/officeDocument/2006/relationships/image" Target="../media/image2.jpeg"/></Relationships>
</file>

<file path=ppt/theme/_rels/themeOverride4.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1" Type="http://schemas.openxmlformats.org/officeDocument/2006/relationships/image" Target="../media/image1.jpeg"/><Relationship Id="rId2" Type="http://schemas.openxmlformats.org/officeDocument/2006/relationships/image" Target="../media/image2.jpeg"/></Relationships>
</file>

<file path=ppt/theme/_rels/themeOverride5.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1" Type="http://schemas.openxmlformats.org/officeDocument/2006/relationships/image" Target="../media/image1.jpeg"/><Relationship Id="rId2" Type="http://schemas.openxmlformats.org/officeDocument/2006/relationships/image" Target="../media/image2.jpeg"/></Relationships>
</file>

<file path=ppt/theme/_rels/themeOverride6.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1" Type="http://schemas.openxmlformats.org/officeDocument/2006/relationships/image" Target="../media/image1.jpeg"/><Relationship Id="rId2" Type="http://schemas.openxmlformats.org/officeDocument/2006/relationships/image" Target="../media/image2.jpeg"/></Relationships>
</file>

<file path=ppt/theme/_rels/themeOverride7.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1" Type="http://schemas.openxmlformats.org/officeDocument/2006/relationships/image" Target="../media/image1.jpeg"/><Relationship Id="rId2" Type="http://schemas.openxmlformats.org/officeDocument/2006/relationships/image" Target="../media/image2.jpeg"/></Relationships>
</file>

<file path=ppt/theme/_rels/themeOverride8.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Venture">
  <a:themeElements>
    <a:clrScheme name="Folio">
      <a:dk1>
        <a:sysClr val="windowText" lastClr="000000"/>
      </a:dk1>
      <a:lt1>
        <a:sysClr val="window" lastClr="FFFFFF"/>
      </a:lt1>
      <a:dk2>
        <a:srgbClr val="2D2F2B"/>
      </a:dk2>
      <a:lt2>
        <a:srgbClr val="DEDED7"/>
      </a:lt2>
      <a:accent1>
        <a:srgbClr val="294171"/>
      </a:accent1>
      <a:accent2>
        <a:srgbClr val="748CBC"/>
      </a:accent2>
      <a:accent3>
        <a:srgbClr val="8E887C"/>
      </a:accent3>
      <a:accent4>
        <a:srgbClr val="834736"/>
      </a:accent4>
      <a:accent5>
        <a:srgbClr val="5A1705"/>
      </a:accent5>
      <a:accent6>
        <a:srgbClr val="A0A16A"/>
      </a:accent6>
      <a:hlink>
        <a:srgbClr val="74B6BC"/>
      </a:hlink>
      <a:folHlink>
        <a:srgbClr val="7F95A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enture">
      <a:fillStyleLst>
        <a:solidFill>
          <a:schemeClr val="phClr"/>
        </a:solidFill>
        <a:blipFill rotWithShape="1">
          <a:blip xmlns:r="http://schemas.openxmlformats.org/officeDocument/2006/relationships" r:embed="rId1">
            <a:duotone>
              <a:schemeClr val="phClr">
                <a:shade val="30000"/>
                <a:alpha val="50000"/>
                <a:satMod val="150000"/>
              </a:schemeClr>
              <a:schemeClr val="phClr">
                <a:tint val="50000"/>
                <a:alpha val="10000"/>
                <a:satMod val="150000"/>
              </a:schemeClr>
            </a:duotone>
          </a:blip>
          <a:stretch/>
        </a:blipFill>
        <a:blipFill rotWithShape="1">
          <a:blip xmlns:r="http://schemas.openxmlformats.org/officeDocument/2006/relationships" r:embed="rId2">
            <a:duotone>
              <a:schemeClr val="phClr">
                <a:shade val="30000"/>
                <a:alpha val="50000"/>
                <a:satMod val="150000"/>
              </a:schemeClr>
              <a:schemeClr val="phClr">
                <a:tint val="50000"/>
                <a:alpha val="10000"/>
                <a:satMod val="150000"/>
              </a:schemeClr>
            </a:duotone>
          </a:blip>
          <a:stretch/>
        </a:blipFill>
      </a:fillStyleLst>
      <a:lnStyleLst>
        <a:ln w="19050" cap="flat" cmpd="sng" algn="ctr">
          <a:solidFill>
            <a:schemeClr val="phClr">
              <a:shade val="95000"/>
              <a:satMod val="105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innerShdw blurRad="76200" dist="25400" dir="13500000">
              <a:srgbClr val="4B4B4B">
                <a:alpha val="75000"/>
              </a:srgbClr>
            </a:innerShdw>
          </a:effectLst>
        </a:effectStyle>
      </a:effectStyleLst>
      <a:bgFillStyleLst>
        <a:solidFill>
          <a:schemeClr val="phClr"/>
        </a:solidFill>
        <a:blipFill rotWithShape="1">
          <a:blip xmlns:r="http://schemas.openxmlformats.org/officeDocument/2006/relationships" r:embed="rId3">
            <a:duotone>
              <a:schemeClr val="phClr">
                <a:shade val="10000"/>
                <a:alpha val="30000"/>
                <a:satMod val="60000"/>
              </a:schemeClr>
              <a:schemeClr val="phClr">
                <a:tint val="20000"/>
                <a:alpha val="5000"/>
                <a:satMod val="300000"/>
              </a:schemeClr>
            </a:duotone>
          </a:blip>
          <a:stretch/>
        </a:blipFill>
        <a:blipFill rotWithShape="1">
          <a:blip xmlns:r="http://schemas.openxmlformats.org/officeDocument/2006/relationships" r:embed="rId4">
            <a:duotone>
              <a:schemeClr val="phClr">
                <a:shade val="30000"/>
                <a:alpha val="50000"/>
                <a:satMod val="150000"/>
              </a:schemeClr>
              <a:schemeClr val="phClr">
                <a:tint val="50000"/>
                <a:alpha val="10000"/>
                <a:satMod val="15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Folio">
    <a:dk1>
      <a:sysClr val="windowText" lastClr="000000"/>
    </a:dk1>
    <a:lt1>
      <a:sysClr val="window" lastClr="FFFFFF"/>
    </a:lt1>
    <a:dk2>
      <a:srgbClr val="2D2F2B"/>
    </a:dk2>
    <a:lt2>
      <a:srgbClr val="DEDED7"/>
    </a:lt2>
    <a:accent1>
      <a:srgbClr val="294171"/>
    </a:accent1>
    <a:accent2>
      <a:srgbClr val="748CBC"/>
    </a:accent2>
    <a:accent3>
      <a:srgbClr val="8E887C"/>
    </a:accent3>
    <a:accent4>
      <a:srgbClr val="834736"/>
    </a:accent4>
    <a:accent5>
      <a:srgbClr val="5A1705"/>
    </a:accent5>
    <a:accent6>
      <a:srgbClr val="A0A16A"/>
    </a:accent6>
    <a:hlink>
      <a:srgbClr val="74B6BC"/>
    </a:hlink>
    <a:folHlink>
      <a:srgbClr val="7F95A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enture">
    <a:fillStyleLst>
      <a:solidFill>
        <a:schemeClr val="phClr"/>
      </a:solidFill>
      <a:blipFill rotWithShape="1">
        <a:blip xmlns:r="http://schemas.openxmlformats.org/officeDocument/2006/relationships" r:embed="rId1">
          <a:duotone>
            <a:schemeClr val="phClr">
              <a:shade val="30000"/>
              <a:alpha val="50000"/>
              <a:satMod val="150000"/>
            </a:schemeClr>
            <a:schemeClr val="phClr">
              <a:tint val="50000"/>
              <a:alpha val="10000"/>
              <a:satMod val="150000"/>
            </a:schemeClr>
          </a:duotone>
        </a:blip>
        <a:stretch/>
      </a:blipFill>
      <a:blipFill rotWithShape="1">
        <a:blip xmlns:r="http://schemas.openxmlformats.org/officeDocument/2006/relationships" r:embed="rId2">
          <a:duotone>
            <a:schemeClr val="phClr">
              <a:shade val="30000"/>
              <a:alpha val="50000"/>
              <a:satMod val="150000"/>
            </a:schemeClr>
            <a:schemeClr val="phClr">
              <a:tint val="50000"/>
              <a:alpha val="10000"/>
              <a:satMod val="150000"/>
            </a:schemeClr>
          </a:duotone>
        </a:blip>
        <a:stretch/>
      </a:blipFill>
    </a:fillStyleLst>
    <a:lnStyleLst>
      <a:ln w="19050" cap="flat" cmpd="sng" algn="ctr">
        <a:solidFill>
          <a:schemeClr val="phClr">
            <a:shade val="95000"/>
            <a:satMod val="105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innerShdw blurRad="76200" dist="25400" dir="13500000">
            <a:srgbClr val="4B4B4B">
              <a:alpha val="75000"/>
            </a:srgbClr>
          </a:innerShdw>
        </a:effectLst>
      </a:effectStyle>
    </a:effectStyleLst>
    <a:bgFillStyleLst>
      <a:solidFill>
        <a:schemeClr val="phClr"/>
      </a:solidFill>
      <a:blipFill rotWithShape="1">
        <a:blip xmlns:r="http://schemas.openxmlformats.org/officeDocument/2006/relationships" r:embed="rId3">
          <a:duotone>
            <a:schemeClr val="phClr">
              <a:shade val="10000"/>
              <a:alpha val="30000"/>
              <a:satMod val="60000"/>
            </a:schemeClr>
            <a:schemeClr val="phClr">
              <a:tint val="20000"/>
              <a:alpha val="5000"/>
              <a:satMod val="300000"/>
            </a:schemeClr>
          </a:duotone>
        </a:blip>
        <a:stretch/>
      </a:blipFill>
      <a:blipFill rotWithShape="1">
        <a:blip xmlns:r="http://schemas.openxmlformats.org/officeDocument/2006/relationships" r:embed="rId4">
          <a:duotone>
            <a:schemeClr val="phClr">
              <a:shade val="30000"/>
              <a:alpha val="50000"/>
              <a:satMod val="150000"/>
            </a:schemeClr>
            <a:schemeClr val="phClr">
              <a:tint val="50000"/>
              <a:alpha val="10000"/>
              <a:satMod val="150000"/>
            </a:schemeClr>
          </a:duotone>
        </a:blip>
        <a:stretch/>
      </a:blipFill>
    </a:bgFillStyleLst>
  </a:fmtScheme>
</a:themeOverride>
</file>

<file path=ppt/theme/themeOverride2.xml><?xml version="1.0" encoding="utf-8"?>
<a:themeOverride xmlns:a="http://schemas.openxmlformats.org/drawingml/2006/main">
  <a:clrScheme name="Folio">
    <a:dk1>
      <a:sysClr val="windowText" lastClr="000000"/>
    </a:dk1>
    <a:lt1>
      <a:sysClr val="window" lastClr="FFFFFF"/>
    </a:lt1>
    <a:dk2>
      <a:srgbClr val="2D2F2B"/>
    </a:dk2>
    <a:lt2>
      <a:srgbClr val="DEDED7"/>
    </a:lt2>
    <a:accent1>
      <a:srgbClr val="294171"/>
    </a:accent1>
    <a:accent2>
      <a:srgbClr val="748CBC"/>
    </a:accent2>
    <a:accent3>
      <a:srgbClr val="8E887C"/>
    </a:accent3>
    <a:accent4>
      <a:srgbClr val="834736"/>
    </a:accent4>
    <a:accent5>
      <a:srgbClr val="5A1705"/>
    </a:accent5>
    <a:accent6>
      <a:srgbClr val="A0A16A"/>
    </a:accent6>
    <a:hlink>
      <a:srgbClr val="74B6BC"/>
    </a:hlink>
    <a:folHlink>
      <a:srgbClr val="7F95A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enture">
    <a:fillStyleLst>
      <a:solidFill>
        <a:schemeClr val="phClr"/>
      </a:solidFill>
      <a:blipFill rotWithShape="1">
        <a:blip xmlns:r="http://schemas.openxmlformats.org/officeDocument/2006/relationships" r:embed="rId1">
          <a:duotone>
            <a:schemeClr val="phClr">
              <a:shade val="30000"/>
              <a:alpha val="50000"/>
              <a:satMod val="150000"/>
            </a:schemeClr>
            <a:schemeClr val="phClr">
              <a:tint val="50000"/>
              <a:alpha val="10000"/>
              <a:satMod val="150000"/>
            </a:schemeClr>
          </a:duotone>
        </a:blip>
        <a:stretch/>
      </a:blipFill>
      <a:blipFill rotWithShape="1">
        <a:blip xmlns:r="http://schemas.openxmlformats.org/officeDocument/2006/relationships" r:embed="rId2">
          <a:duotone>
            <a:schemeClr val="phClr">
              <a:shade val="30000"/>
              <a:alpha val="50000"/>
              <a:satMod val="150000"/>
            </a:schemeClr>
            <a:schemeClr val="phClr">
              <a:tint val="50000"/>
              <a:alpha val="10000"/>
              <a:satMod val="150000"/>
            </a:schemeClr>
          </a:duotone>
        </a:blip>
        <a:stretch/>
      </a:blipFill>
    </a:fillStyleLst>
    <a:lnStyleLst>
      <a:ln w="19050" cap="flat" cmpd="sng" algn="ctr">
        <a:solidFill>
          <a:schemeClr val="phClr">
            <a:shade val="95000"/>
            <a:satMod val="105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innerShdw blurRad="76200" dist="25400" dir="13500000">
            <a:srgbClr val="4B4B4B">
              <a:alpha val="75000"/>
            </a:srgbClr>
          </a:innerShdw>
        </a:effectLst>
      </a:effectStyle>
    </a:effectStyleLst>
    <a:bgFillStyleLst>
      <a:solidFill>
        <a:schemeClr val="phClr"/>
      </a:solidFill>
      <a:blipFill rotWithShape="1">
        <a:blip xmlns:r="http://schemas.openxmlformats.org/officeDocument/2006/relationships" r:embed="rId3">
          <a:duotone>
            <a:schemeClr val="phClr">
              <a:shade val="10000"/>
              <a:alpha val="30000"/>
              <a:satMod val="60000"/>
            </a:schemeClr>
            <a:schemeClr val="phClr">
              <a:tint val="20000"/>
              <a:alpha val="5000"/>
              <a:satMod val="300000"/>
            </a:schemeClr>
          </a:duotone>
        </a:blip>
        <a:stretch/>
      </a:blipFill>
      <a:blipFill rotWithShape="1">
        <a:blip xmlns:r="http://schemas.openxmlformats.org/officeDocument/2006/relationships" r:embed="rId4">
          <a:duotone>
            <a:schemeClr val="phClr">
              <a:shade val="30000"/>
              <a:alpha val="50000"/>
              <a:satMod val="150000"/>
            </a:schemeClr>
            <a:schemeClr val="phClr">
              <a:tint val="50000"/>
              <a:alpha val="10000"/>
              <a:satMod val="150000"/>
            </a:schemeClr>
          </a:duotone>
        </a:blip>
        <a:stretch/>
      </a:blipFill>
    </a:bgFillStyleLst>
  </a:fmtScheme>
</a:themeOverride>
</file>

<file path=ppt/theme/themeOverride3.xml><?xml version="1.0" encoding="utf-8"?>
<a:themeOverride xmlns:a="http://schemas.openxmlformats.org/drawingml/2006/main">
  <a:clrScheme name="Folio">
    <a:dk1>
      <a:sysClr val="windowText" lastClr="000000"/>
    </a:dk1>
    <a:lt1>
      <a:sysClr val="window" lastClr="FFFFFF"/>
    </a:lt1>
    <a:dk2>
      <a:srgbClr val="2D2F2B"/>
    </a:dk2>
    <a:lt2>
      <a:srgbClr val="DEDED7"/>
    </a:lt2>
    <a:accent1>
      <a:srgbClr val="294171"/>
    </a:accent1>
    <a:accent2>
      <a:srgbClr val="748CBC"/>
    </a:accent2>
    <a:accent3>
      <a:srgbClr val="8E887C"/>
    </a:accent3>
    <a:accent4>
      <a:srgbClr val="834736"/>
    </a:accent4>
    <a:accent5>
      <a:srgbClr val="5A1705"/>
    </a:accent5>
    <a:accent6>
      <a:srgbClr val="A0A16A"/>
    </a:accent6>
    <a:hlink>
      <a:srgbClr val="74B6BC"/>
    </a:hlink>
    <a:folHlink>
      <a:srgbClr val="7F95A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enture">
    <a:fillStyleLst>
      <a:solidFill>
        <a:schemeClr val="phClr"/>
      </a:solidFill>
      <a:blipFill rotWithShape="1">
        <a:blip xmlns:r="http://schemas.openxmlformats.org/officeDocument/2006/relationships" r:embed="rId1">
          <a:duotone>
            <a:schemeClr val="phClr">
              <a:shade val="30000"/>
              <a:alpha val="50000"/>
              <a:satMod val="150000"/>
            </a:schemeClr>
            <a:schemeClr val="phClr">
              <a:tint val="50000"/>
              <a:alpha val="10000"/>
              <a:satMod val="150000"/>
            </a:schemeClr>
          </a:duotone>
        </a:blip>
        <a:stretch/>
      </a:blipFill>
      <a:blipFill rotWithShape="1">
        <a:blip xmlns:r="http://schemas.openxmlformats.org/officeDocument/2006/relationships" r:embed="rId2">
          <a:duotone>
            <a:schemeClr val="phClr">
              <a:shade val="30000"/>
              <a:alpha val="50000"/>
              <a:satMod val="150000"/>
            </a:schemeClr>
            <a:schemeClr val="phClr">
              <a:tint val="50000"/>
              <a:alpha val="10000"/>
              <a:satMod val="150000"/>
            </a:schemeClr>
          </a:duotone>
        </a:blip>
        <a:stretch/>
      </a:blipFill>
    </a:fillStyleLst>
    <a:lnStyleLst>
      <a:ln w="19050" cap="flat" cmpd="sng" algn="ctr">
        <a:solidFill>
          <a:schemeClr val="phClr">
            <a:shade val="95000"/>
            <a:satMod val="105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innerShdw blurRad="76200" dist="25400" dir="13500000">
            <a:srgbClr val="4B4B4B">
              <a:alpha val="75000"/>
            </a:srgbClr>
          </a:innerShdw>
        </a:effectLst>
      </a:effectStyle>
    </a:effectStyleLst>
    <a:bgFillStyleLst>
      <a:solidFill>
        <a:schemeClr val="phClr"/>
      </a:solidFill>
      <a:blipFill rotWithShape="1">
        <a:blip xmlns:r="http://schemas.openxmlformats.org/officeDocument/2006/relationships" r:embed="rId3">
          <a:duotone>
            <a:schemeClr val="phClr">
              <a:shade val="10000"/>
              <a:alpha val="30000"/>
              <a:satMod val="60000"/>
            </a:schemeClr>
            <a:schemeClr val="phClr">
              <a:tint val="20000"/>
              <a:alpha val="5000"/>
              <a:satMod val="300000"/>
            </a:schemeClr>
          </a:duotone>
        </a:blip>
        <a:stretch/>
      </a:blipFill>
      <a:blipFill rotWithShape="1">
        <a:blip xmlns:r="http://schemas.openxmlformats.org/officeDocument/2006/relationships" r:embed="rId4">
          <a:duotone>
            <a:schemeClr val="phClr">
              <a:shade val="30000"/>
              <a:alpha val="50000"/>
              <a:satMod val="150000"/>
            </a:schemeClr>
            <a:schemeClr val="phClr">
              <a:tint val="50000"/>
              <a:alpha val="10000"/>
              <a:satMod val="150000"/>
            </a:schemeClr>
          </a:duotone>
        </a:blip>
        <a:stretch/>
      </a:blipFill>
    </a:bgFillStyleLst>
  </a:fmtScheme>
</a:themeOverride>
</file>

<file path=ppt/theme/themeOverride4.xml><?xml version="1.0" encoding="utf-8"?>
<a:themeOverride xmlns:a="http://schemas.openxmlformats.org/drawingml/2006/main">
  <a:clrScheme name="Folio">
    <a:dk1>
      <a:sysClr val="windowText" lastClr="000000"/>
    </a:dk1>
    <a:lt1>
      <a:sysClr val="window" lastClr="FFFFFF"/>
    </a:lt1>
    <a:dk2>
      <a:srgbClr val="2D2F2B"/>
    </a:dk2>
    <a:lt2>
      <a:srgbClr val="DEDED7"/>
    </a:lt2>
    <a:accent1>
      <a:srgbClr val="294171"/>
    </a:accent1>
    <a:accent2>
      <a:srgbClr val="748CBC"/>
    </a:accent2>
    <a:accent3>
      <a:srgbClr val="8E887C"/>
    </a:accent3>
    <a:accent4>
      <a:srgbClr val="834736"/>
    </a:accent4>
    <a:accent5>
      <a:srgbClr val="5A1705"/>
    </a:accent5>
    <a:accent6>
      <a:srgbClr val="A0A16A"/>
    </a:accent6>
    <a:hlink>
      <a:srgbClr val="74B6BC"/>
    </a:hlink>
    <a:folHlink>
      <a:srgbClr val="7F95A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enture">
    <a:fillStyleLst>
      <a:solidFill>
        <a:schemeClr val="phClr"/>
      </a:solidFill>
      <a:blipFill rotWithShape="1">
        <a:blip xmlns:r="http://schemas.openxmlformats.org/officeDocument/2006/relationships" r:embed="rId1">
          <a:duotone>
            <a:schemeClr val="phClr">
              <a:shade val="30000"/>
              <a:alpha val="50000"/>
              <a:satMod val="150000"/>
            </a:schemeClr>
            <a:schemeClr val="phClr">
              <a:tint val="50000"/>
              <a:alpha val="10000"/>
              <a:satMod val="150000"/>
            </a:schemeClr>
          </a:duotone>
        </a:blip>
        <a:stretch/>
      </a:blipFill>
      <a:blipFill rotWithShape="1">
        <a:blip xmlns:r="http://schemas.openxmlformats.org/officeDocument/2006/relationships" r:embed="rId2">
          <a:duotone>
            <a:schemeClr val="phClr">
              <a:shade val="30000"/>
              <a:alpha val="50000"/>
              <a:satMod val="150000"/>
            </a:schemeClr>
            <a:schemeClr val="phClr">
              <a:tint val="50000"/>
              <a:alpha val="10000"/>
              <a:satMod val="150000"/>
            </a:schemeClr>
          </a:duotone>
        </a:blip>
        <a:stretch/>
      </a:blipFill>
    </a:fillStyleLst>
    <a:lnStyleLst>
      <a:ln w="19050" cap="flat" cmpd="sng" algn="ctr">
        <a:solidFill>
          <a:schemeClr val="phClr">
            <a:shade val="95000"/>
            <a:satMod val="105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innerShdw blurRad="76200" dist="25400" dir="13500000">
            <a:srgbClr val="4B4B4B">
              <a:alpha val="75000"/>
            </a:srgbClr>
          </a:innerShdw>
        </a:effectLst>
      </a:effectStyle>
    </a:effectStyleLst>
    <a:bgFillStyleLst>
      <a:solidFill>
        <a:schemeClr val="phClr"/>
      </a:solidFill>
      <a:blipFill rotWithShape="1">
        <a:blip xmlns:r="http://schemas.openxmlformats.org/officeDocument/2006/relationships" r:embed="rId3">
          <a:duotone>
            <a:schemeClr val="phClr">
              <a:shade val="10000"/>
              <a:alpha val="30000"/>
              <a:satMod val="60000"/>
            </a:schemeClr>
            <a:schemeClr val="phClr">
              <a:tint val="20000"/>
              <a:alpha val="5000"/>
              <a:satMod val="300000"/>
            </a:schemeClr>
          </a:duotone>
        </a:blip>
        <a:stretch/>
      </a:blipFill>
      <a:blipFill rotWithShape="1">
        <a:blip xmlns:r="http://schemas.openxmlformats.org/officeDocument/2006/relationships" r:embed="rId4">
          <a:duotone>
            <a:schemeClr val="phClr">
              <a:shade val="30000"/>
              <a:alpha val="50000"/>
              <a:satMod val="150000"/>
            </a:schemeClr>
            <a:schemeClr val="phClr">
              <a:tint val="50000"/>
              <a:alpha val="10000"/>
              <a:satMod val="150000"/>
            </a:schemeClr>
          </a:duotone>
        </a:blip>
        <a:stretch/>
      </a:blipFill>
    </a:bgFillStyleLst>
  </a:fmtScheme>
</a:themeOverride>
</file>

<file path=ppt/theme/themeOverride5.xml><?xml version="1.0" encoding="utf-8"?>
<a:themeOverride xmlns:a="http://schemas.openxmlformats.org/drawingml/2006/main">
  <a:clrScheme name="Folio">
    <a:dk1>
      <a:sysClr val="windowText" lastClr="000000"/>
    </a:dk1>
    <a:lt1>
      <a:sysClr val="window" lastClr="FFFFFF"/>
    </a:lt1>
    <a:dk2>
      <a:srgbClr val="2D2F2B"/>
    </a:dk2>
    <a:lt2>
      <a:srgbClr val="DEDED7"/>
    </a:lt2>
    <a:accent1>
      <a:srgbClr val="294171"/>
    </a:accent1>
    <a:accent2>
      <a:srgbClr val="748CBC"/>
    </a:accent2>
    <a:accent3>
      <a:srgbClr val="8E887C"/>
    </a:accent3>
    <a:accent4>
      <a:srgbClr val="834736"/>
    </a:accent4>
    <a:accent5>
      <a:srgbClr val="5A1705"/>
    </a:accent5>
    <a:accent6>
      <a:srgbClr val="A0A16A"/>
    </a:accent6>
    <a:hlink>
      <a:srgbClr val="74B6BC"/>
    </a:hlink>
    <a:folHlink>
      <a:srgbClr val="7F95A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enture">
    <a:fillStyleLst>
      <a:solidFill>
        <a:schemeClr val="phClr"/>
      </a:solidFill>
      <a:blipFill rotWithShape="1">
        <a:blip xmlns:r="http://schemas.openxmlformats.org/officeDocument/2006/relationships" r:embed="rId1">
          <a:duotone>
            <a:schemeClr val="phClr">
              <a:shade val="30000"/>
              <a:alpha val="50000"/>
              <a:satMod val="150000"/>
            </a:schemeClr>
            <a:schemeClr val="phClr">
              <a:tint val="50000"/>
              <a:alpha val="10000"/>
              <a:satMod val="150000"/>
            </a:schemeClr>
          </a:duotone>
        </a:blip>
        <a:stretch/>
      </a:blipFill>
      <a:blipFill rotWithShape="1">
        <a:blip xmlns:r="http://schemas.openxmlformats.org/officeDocument/2006/relationships" r:embed="rId2">
          <a:duotone>
            <a:schemeClr val="phClr">
              <a:shade val="30000"/>
              <a:alpha val="50000"/>
              <a:satMod val="150000"/>
            </a:schemeClr>
            <a:schemeClr val="phClr">
              <a:tint val="50000"/>
              <a:alpha val="10000"/>
              <a:satMod val="150000"/>
            </a:schemeClr>
          </a:duotone>
        </a:blip>
        <a:stretch/>
      </a:blipFill>
    </a:fillStyleLst>
    <a:lnStyleLst>
      <a:ln w="19050" cap="flat" cmpd="sng" algn="ctr">
        <a:solidFill>
          <a:schemeClr val="phClr">
            <a:shade val="95000"/>
            <a:satMod val="105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innerShdw blurRad="76200" dist="25400" dir="13500000">
            <a:srgbClr val="4B4B4B">
              <a:alpha val="75000"/>
            </a:srgbClr>
          </a:innerShdw>
        </a:effectLst>
      </a:effectStyle>
    </a:effectStyleLst>
    <a:bgFillStyleLst>
      <a:solidFill>
        <a:schemeClr val="phClr"/>
      </a:solidFill>
      <a:blipFill rotWithShape="1">
        <a:blip xmlns:r="http://schemas.openxmlformats.org/officeDocument/2006/relationships" r:embed="rId3">
          <a:duotone>
            <a:schemeClr val="phClr">
              <a:shade val="10000"/>
              <a:alpha val="30000"/>
              <a:satMod val="60000"/>
            </a:schemeClr>
            <a:schemeClr val="phClr">
              <a:tint val="20000"/>
              <a:alpha val="5000"/>
              <a:satMod val="300000"/>
            </a:schemeClr>
          </a:duotone>
        </a:blip>
        <a:stretch/>
      </a:blipFill>
      <a:blipFill rotWithShape="1">
        <a:blip xmlns:r="http://schemas.openxmlformats.org/officeDocument/2006/relationships" r:embed="rId4">
          <a:duotone>
            <a:schemeClr val="phClr">
              <a:shade val="30000"/>
              <a:alpha val="50000"/>
              <a:satMod val="150000"/>
            </a:schemeClr>
            <a:schemeClr val="phClr">
              <a:tint val="50000"/>
              <a:alpha val="10000"/>
              <a:satMod val="150000"/>
            </a:schemeClr>
          </a:duotone>
        </a:blip>
        <a:stretch/>
      </a:blipFill>
    </a:bgFillStyleLst>
  </a:fmtScheme>
</a:themeOverride>
</file>

<file path=ppt/theme/themeOverride6.xml><?xml version="1.0" encoding="utf-8"?>
<a:themeOverride xmlns:a="http://schemas.openxmlformats.org/drawingml/2006/main">
  <a:clrScheme name="Folio">
    <a:dk1>
      <a:sysClr val="windowText" lastClr="000000"/>
    </a:dk1>
    <a:lt1>
      <a:sysClr val="window" lastClr="FFFFFF"/>
    </a:lt1>
    <a:dk2>
      <a:srgbClr val="2D2F2B"/>
    </a:dk2>
    <a:lt2>
      <a:srgbClr val="DEDED7"/>
    </a:lt2>
    <a:accent1>
      <a:srgbClr val="294171"/>
    </a:accent1>
    <a:accent2>
      <a:srgbClr val="748CBC"/>
    </a:accent2>
    <a:accent3>
      <a:srgbClr val="8E887C"/>
    </a:accent3>
    <a:accent4>
      <a:srgbClr val="834736"/>
    </a:accent4>
    <a:accent5>
      <a:srgbClr val="5A1705"/>
    </a:accent5>
    <a:accent6>
      <a:srgbClr val="A0A16A"/>
    </a:accent6>
    <a:hlink>
      <a:srgbClr val="74B6BC"/>
    </a:hlink>
    <a:folHlink>
      <a:srgbClr val="7F95A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enture">
    <a:fillStyleLst>
      <a:solidFill>
        <a:schemeClr val="phClr"/>
      </a:solidFill>
      <a:blipFill rotWithShape="1">
        <a:blip xmlns:r="http://schemas.openxmlformats.org/officeDocument/2006/relationships" r:embed="rId1">
          <a:duotone>
            <a:schemeClr val="phClr">
              <a:shade val="30000"/>
              <a:alpha val="50000"/>
              <a:satMod val="150000"/>
            </a:schemeClr>
            <a:schemeClr val="phClr">
              <a:tint val="50000"/>
              <a:alpha val="10000"/>
              <a:satMod val="150000"/>
            </a:schemeClr>
          </a:duotone>
        </a:blip>
        <a:stretch/>
      </a:blipFill>
      <a:blipFill rotWithShape="1">
        <a:blip xmlns:r="http://schemas.openxmlformats.org/officeDocument/2006/relationships" r:embed="rId2">
          <a:duotone>
            <a:schemeClr val="phClr">
              <a:shade val="30000"/>
              <a:alpha val="50000"/>
              <a:satMod val="150000"/>
            </a:schemeClr>
            <a:schemeClr val="phClr">
              <a:tint val="50000"/>
              <a:alpha val="10000"/>
              <a:satMod val="150000"/>
            </a:schemeClr>
          </a:duotone>
        </a:blip>
        <a:stretch/>
      </a:blipFill>
    </a:fillStyleLst>
    <a:lnStyleLst>
      <a:ln w="19050" cap="flat" cmpd="sng" algn="ctr">
        <a:solidFill>
          <a:schemeClr val="phClr">
            <a:shade val="95000"/>
            <a:satMod val="105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innerShdw blurRad="76200" dist="25400" dir="13500000">
            <a:srgbClr val="4B4B4B">
              <a:alpha val="75000"/>
            </a:srgbClr>
          </a:innerShdw>
        </a:effectLst>
      </a:effectStyle>
    </a:effectStyleLst>
    <a:bgFillStyleLst>
      <a:solidFill>
        <a:schemeClr val="phClr"/>
      </a:solidFill>
      <a:blipFill rotWithShape="1">
        <a:blip xmlns:r="http://schemas.openxmlformats.org/officeDocument/2006/relationships" r:embed="rId3">
          <a:duotone>
            <a:schemeClr val="phClr">
              <a:shade val="10000"/>
              <a:alpha val="30000"/>
              <a:satMod val="60000"/>
            </a:schemeClr>
            <a:schemeClr val="phClr">
              <a:tint val="20000"/>
              <a:alpha val="5000"/>
              <a:satMod val="300000"/>
            </a:schemeClr>
          </a:duotone>
        </a:blip>
        <a:stretch/>
      </a:blipFill>
      <a:blipFill rotWithShape="1">
        <a:blip xmlns:r="http://schemas.openxmlformats.org/officeDocument/2006/relationships" r:embed="rId4">
          <a:duotone>
            <a:schemeClr val="phClr">
              <a:shade val="30000"/>
              <a:alpha val="50000"/>
              <a:satMod val="150000"/>
            </a:schemeClr>
            <a:schemeClr val="phClr">
              <a:tint val="50000"/>
              <a:alpha val="10000"/>
              <a:satMod val="150000"/>
            </a:schemeClr>
          </a:duotone>
        </a:blip>
        <a:stretch/>
      </a:blipFill>
    </a:bgFillStyleLst>
  </a:fmtScheme>
</a:themeOverride>
</file>

<file path=ppt/theme/themeOverride7.xml><?xml version="1.0" encoding="utf-8"?>
<a:themeOverride xmlns:a="http://schemas.openxmlformats.org/drawingml/2006/main">
  <a:clrScheme name="Folio">
    <a:dk1>
      <a:sysClr val="windowText" lastClr="000000"/>
    </a:dk1>
    <a:lt1>
      <a:sysClr val="window" lastClr="FFFFFF"/>
    </a:lt1>
    <a:dk2>
      <a:srgbClr val="2D2F2B"/>
    </a:dk2>
    <a:lt2>
      <a:srgbClr val="DEDED7"/>
    </a:lt2>
    <a:accent1>
      <a:srgbClr val="294171"/>
    </a:accent1>
    <a:accent2>
      <a:srgbClr val="748CBC"/>
    </a:accent2>
    <a:accent3>
      <a:srgbClr val="8E887C"/>
    </a:accent3>
    <a:accent4>
      <a:srgbClr val="834736"/>
    </a:accent4>
    <a:accent5>
      <a:srgbClr val="5A1705"/>
    </a:accent5>
    <a:accent6>
      <a:srgbClr val="A0A16A"/>
    </a:accent6>
    <a:hlink>
      <a:srgbClr val="74B6BC"/>
    </a:hlink>
    <a:folHlink>
      <a:srgbClr val="7F95A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enture">
    <a:fillStyleLst>
      <a:solidFill>
        <a:schemeClr val="phClr"/>
      </a:solidFill>
      <a:blipFill rotWithShape="1">
        <a:blip xmlns:r="http://schemas.openxmlformats.org/officeDocument/2006/relationships" r:embed="rId1">
          <a:duotone>
            <a:schemeClr val="phClr">
              <a:shade val="30000"/>
              <a:alpha val="50000"/>
              <a:satMod val="150000"/>
            </a:schemeClr>
            <a:schemeClr val="phClr">
              <a:tint val="50000"/>
              <a:alpha val="10000"/>
              <a:satMod val="150000"/>
            </a:schemeClr>
          </a:duotone>
        </a:blip>
        <a:stretch/>
      </a:blipFill>
      <a:blipFill rotWithShape="1">
        <a:blip xmlns:r="http://schemas.openxmlformats.org/officeDocument/2006/relationships" r:embed="rId2">
          <a:duotone>
            <a:schemeClr val="phClr">
              <a:shade val="30000"/>
              <a:alpha val="50000"/>
              <a:satMod val="150000"/>
            </a:schemeClr>
            <a:schemeClr val="phClr">
              <a:tint val="50000"/>
              <a:alpha val="10000"/>
              <a:satMod val="150000"/>
            </a:schemeClr>
          </a:duotone>
        </a:blip>
        <a:stretch/>
      </a:blipFill>
    </a:fillStyleLst>
    <a:lnStyleLst>
      <a:ln w="19050" cap="flat" cmpd="sng" algn="ctr">
        <a:solidFill>
          <a:schemeClr val="phClr">
            <a:shade val="95000"/>
            <a:satMod val="105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innerShdw blurRad="76200" dist="25400" dir="13500000">
            <a:srgbClr val="4B4B4B">
              <a:alpha val="75000"/>
            </a:srgbClr>
          </a:innerShdw>
        </a:effectLst>
      </a:effectStyle>
    </a:effectStyleLst>
    <a:bgFillStyleLst>
      <a:solidFill>
        <a:schemeClr val="phClr"/>
      </a:solidFill>
      <a:blipFill rotWithShape="1">
        <a:blip xmlns:r="http://schemas.openxmlformats.org/officeDocument/2006/relationships" r:embed="rId3">
          <a:duotone>
            <a:schemeClr val="phClr">
              <a:shade val="10000"/>
              <a:alpha val="30000"/>
              <a:satMod val="60000"/>
            </a:schemeClr>
            <a:schemeClr val="phClr">
              <a:tint val="20000"/>
              <a:alpha val="5000"/>
              <a:satMod val="300000"/>
            </a:schemeClr>
          </a:duotone>
        </a:blip>
        <a:stretch/>
      </a:blipFill>
      <a:blipFill rotWithShape="1">
        <a:blip xmlns:r="http://schemas.openxmlformats.org/officeDocument/2006/relationships" r:embed="rId4">
          <a:duotone>
            <a:schemeClr val="phClr">
              <a:shade val="30000"/>
              <a:alpha val="50000"/>
              <a:satMod val="150000"/>
            </a:schemeClr>
            <a:schemeClr val="phClr">
              <a:tint val="50000"/>
              <a:alpha val="10000"/>
              <a:satMod val="150000"/>
            </a:schemeClr>
          </a:duotone>
        </a:blip>
        <a:stretch/>
      </a:blipFill>
    </a:bgFillStyleLst>
  </a:fmtScheme>
</a:themeOverride>
</file>

<file path=ppt/theme/themeOverride8.xml><?xml version="1.0" encoding="utf-8"?>
<a:themeOverride xmlns:a="http://schemas.openxmlformats.org/drawingml/2006/main">
  <a:clrScheme name="Folio">
    <a:dk1>
      <a:sysClr val="windowText" lastClr="000000"/>
    </a:dk1>
    <a:lt1>
      <a:sysClr val="window" lastClr="FFFFFF"/>
    </a:lt1>
    <a:dk2>
      <a:srgbClr val="2D2F2B"/>
    </a:dk2>
    <a:lt2>
      <a:srgbClr val="DEDED7"/>
    </a:lt2>
    <a:accent1>
      <a:srgbClr val="294171"/>
    </a:accent1>
    <a:accent2>
      <a:srgbClr val="748CBC"/>
    </a:accent2>
    <a:accent3>
      <a:srgbClr val="8E887C"/>
    </a:accent3>
    <a:accent4>
      <a:srgbClr val="834736"/>
    </a:accent4>
    <a:accent5>
      <a:srgbClr val="5A1705"/>
    </a:accent5>
    <a:accent6>
      <a:srgbClr val="A0A16A"/>
    </a:accent6>
    <a:hlink>
      <a:srgbClr val="74B6BC"/>
    </a:hlink>
    <a:folHlink>
      <a:srgbClr val="7F95A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enture">
    <a:fillStyleLst>
      <a:solidFill>
        <a:schemeClr val="phClr"/>
      </a:solidFill>
      <a:blipFill rotWithShape="1">
        <a:blip xmlns:r="http://schemas.openxmlformats.org/officeDocument/2006/relationships" r:embed="rId1">
          <a:duotone>
            <a:schemeClr val="phClr">
              <a:shade val="30000"/>
              <a:alpha val="50000"/>
              <a:satMod val="150000"/>
            </a:schemeClr>
            <a:schemeClr val="phClr">
              <a:tint val="50000"/>
              <a:alpha val="10000"/>
              <a:satMod val="150000"/>
            </a:schemeClr>
          </a:duotone>
        </a:blip>
        <a:stretch/>
      </a:blipFill>
      <a:blipFill rotWithShape="1">
        <a:blip xmlns:r="http://schemas.openxmlformats.org/officeDocument/2006/relationships" r:embed="rId2">
          <a:duotone>
            <a:schemeClr val="phClr">
              <a:shade val="30000"/>
              <a:alpha val="50000"/>
              <a:satMod val="150000"/>
            </a:schemeClr>
            <a:schemeClr val="phClr">
              <a:tint val="50000"/>
              <a:alpha val="10000"/>
              <a:satMod val="150000"/>
            </a:schemeClr>
          </a:duotone>
        </a:blip>
        <a:stretch/>
      </a:blipFill>
    </a:fillStyleLst>
    <a:lnStyleLst>
      <a:ln w="19050" cap="flat" cmpd="sng" algn="ctr">
        <a:solidFill>
          <a:schemeClr val="phClr">
            <a:shade val="95000"/>
            <a:satMod val="105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innerShdw blurRad="76200" dist="25400" dir="13500000">
            <a:srgbClr val="4B4B4B">
              <a:alpha val="75000"/>
            </a:srgbClr>
          </a:innerShdw>
        </a:effectLst>
      </a:effectStyle>
    </a:effectStyleLst>
    <a:bgFillStyleLst>
      <a:solidFill>
        <a:schemeClr val="phClr"/>
      </a:solidFill>
      <a:blipFill rotWithShape="1">
        <a:blip xmlns:r="http://schemas.openxmlformats.org/officeDocument/2006/relationships" r:embed="rId3">
          <a:duotone>
            <a:schemeClr val="phClr">
              <a:shade val="10000"/>
              <a:alpha val="30000"/>
              <a:satMod val="60000"/>
            </a:schemeClr>
            <a:schemeClr val="phClr">
              <a:tint val="20000"/>
              <a:alpha val="5000"/>
              <a:satMod val="300000"/>
            </a:schemeClr>
          </a:duotone>
        </a:blip>
        <a:stretch/>
      </a:blipFill>
      <a:blipFill rotWithShape="1">
        <a:blip xmlns:r="http://schemas.openxmlformats.org/officeDocument/2006/relationships" r:embed="rId4">
          <a:duotone>
            <a:schemeClr val="phClr">
              <a:shade val="30000"/>
              <a:alpha val="50000"/>
              <a:satMod val="150000"/>
            </a:schemeClr>
            <a:schemeClr val="phClr">
              <a:tint val="50000"/>
              <a:alpha val="10000"/>
              <a:satMod val="150000"/>
            </a:schemeClr>
          </a:duotone>
        </a:blip>
        <a:stretch/>
      </a:blipFill>
    </a:bgFillStyleLst>
  </a:fmtScheme>
</a:themeOverride>
</file>

<file path=docProps/app.xml><?xml version="1.0" encoding="utf-8"?>
<Properties xmlns="http://schemas.openxmlformats.org/officeDocument/2006/extended-properties" xmlns:vt="http://schemas.openxmlformats.org/officeDocument/2006/docPropsVTypes">
  <Template>Venture.thmx</Template>
  <TotalTime>12828</TotalTime>
  <Words>3687</Words>
  <Application>Microsoft Macintosh PowerPoint</Application>
  <PresentationFormat>On-screen Show (4:3)</PresentationFormat>
  <Paragraphs>449</Paragraphs>
  <Slides>43</Slides>
  <Notes>37</Notes>
  <HiddenSlides>18</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Venture</vt:lpstr>
      <vt:lpstr>PowerPoint Presentation</vt:lpstr>
      <vt:lpstr>Overview</vt:lpstr>
      <vt:lpstr>Diffusion Tensor Imaging</vt:lpstr>
      <vt:lpstr>Probabilistic Tractography</vt:lpstr>
      <vt:lpstr>Probabilistic Tractography</vt:lpstr>
      <vt:lpstr>Motivation</vt:lpstr>
      <vt:lpstr>Fluid Intelligence</vt:lpstr>
      <vt:lpstr>Networks of Interest</vt:lpstr>
      <vt:lpstr>Computing Structural Connectivity within a Network</vt:lpstr>
      <vt:lpstr>Methodology</vt:lpstr>
      <vt:lpstr>Results</vt:lpstr>
      <vt:lpstr>Results</vt:lpstr>
      <vt:lpstr>Cingulo-Opercular network‘s structural connectivity with  the Default Mode Network accounts for 27% of the variance in individual differences in Fluid Intelligence</vt:lpstr>
      <vt:lpstr>PowerPoint Presentation</vt:lpstr>
      <vt:lpstr>Discussion </vt:lpstr>
      <vt:lpstr>Discussion </vt:lpstr>
      <vt:lpstr>Conclusions</vt:lpstr>
      <vt:lpstr>Conclusions </vt:lpstr>
      <vt:lpstr>PowerPoint Presentation</vt:lpstr>
      <vt:lpstr>PowerPoint Presentation</vt:lpstr>
      <vt:lpstr>PowerPoint Presentation</vt:lpstr>
      <vt:lpstr>PowerPoint Presentation</vt:lpstr>
      <vt:lpstr>PowerPoint Presentation</vt:lpstr>
      <vt:lpstr>Results</vt:lpstr>
      <vt:lpstr>Results</vt:lpstr>
      <vt:lpstr>Networks of Interest</vt:lpstr>
      <vt:lpstr>PowerPoint Presentation</vt:lpstr>
      <vt:lpstr>Results</vt:lpstr>
      <vt:lpstr>Results</vt:lpstr>
      <vt:lpstr>Example Node to Network</vt:lpstr>
      <vt:lpstr>PowerPoint Presentation</vt:lpstr>
      <vt:lpstr>Interpretations </vt:lpstr>
      <vt:lpstr>Methodology</vt:lpstr>
      <vt:lpstr>The structural scaffolding of functionally defined networks predicts individual differences in cognitive function</vt:lpstr>
      <vt:lpstr>Synopsis</vt:lpstr>
      <vt:lpstr>Diffusion Tensor Imaging</vt:lpstr>
      <vt:lpstr>Probabilistic Tractography</vt:lpstr>
      <vt:lpstr>Probabilistic Tractography</vt:lpstr>
      <vt:lpstr>Networks of Interest</vt:lpstr>
      <vt:lpstr>Networks of Interest</vt:lpstr>
      <vt:lpstr>Networks of Interest</vt:lpstr>
      <vt:lpstr>PowerPoint Presentation</vt:lpstr>
      <vt:lpstr>Default Mode’s Structural Connectivity with Cingulo Opercular Accounts for 29% of the variance in individual differences in Fluid Intelligence</vt:lpstr>
    </vt:vector>
  </TitlesOfParts>
  <Manager/>
  <Company>UCLA</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Reggene SfN 2014 NanoSymposium</dc:title>
  <dc:subject/>
  <dc:creator>Nicco Reggente</dc:creator>
  <cp:keywords/>
  <dc:description/>
  <cp:lastModifiedBy>Nicco Reggente</cp:lastModifiedBy>
  <cp:revision>240</cp:revision>
  <dcterms:created xsi:type="dcterms:W3CDTF">2014-10-21T01:14:20Z</dcterms:created>
  <dcterms:modified xsi:type="dcterms:W3CDTF">2014-11-17T04:56:44Z</dcterms:modified>
  <cp:category/>
</cp:coreProperties>
</file>