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mov" ContentType="video/unknown"/>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9" r:id="rId3"/>
    <p:sldId id="263" r:id="rId4"/>
    <p:sldId id="275" r:id="rId5"/>
    <p:sldId id="269" r:id="rId6"/>
    <p:sldId id="270" r:id="rId7"/>
    <p:sldId id="260" r:id="rId8"/>
    <p:sldId id="262" r:id="rId9"/>
    <p:sldId id="271" r:id="rId10"/>
    <p:sldId id="261" r:id="rId11"/>
    <p:sldId id="264" r:id="rId12"/>
    <p:sldId id="272" r:id="rId13"/>
    <p:sldId id="265" r:id="rId14"/>
    <p:sldId id="273" r:id="rId15"/>
    <p:sldId id="266" r:id="rId16"/>
    <p:sldId id="274" r:id="rId17"/>
    <p:sldId id="267" r:id="rId18"/>
    <p:sldId id="26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79367" autoAdjust="0"/>
  </p:normalViewPr>
  <p:slideViewPr>
    <p:cSldViewPr snapToGrid="0">
      <p:cViewPr>
        <p:scale>
          <a:sx n="68" d="100"/>
          <a:sy n="68" d="100"/>
        </p:scale>
        <p:origin x="-2032" y="-5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45E7BC-1695-0446-955B-5D36E68DDDF9}" type="datetimeFigureOut">
              <a:rPr lang="en-US" smtClean="0"/>
              <a:t>4/20/17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8F54D7-63E9-E84B-B027-485419203129}" type="slidenum">
              <a:rPr lang="en-US" smtClean="0"/>
              <a:t>‹#›</a:t>
            </a:fld>
            <a:endParaRPr lang="en-US"/>
          </a:p>
        </p:txBody>
      </p:sp>
    </p:spTree>
    <p:extLst>
      <p:ext uri="{BB962C8B-B14F-4D97-AF65-F5344CB8AC3E}">
        <p14:creationId xmlns:p14="http://schemas.microsoft.com/office/powerpoint/2010/main" val="255587907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n.wikipedia.org/wiki/Hexagonal_grid" TargetMode="External"/><Relationship Id="rId4" Type="http://schemas.openxmlformats.org/officeDocument/2006/relationships/hyperlink" Target="https://en.wikipedia.org/wiki/Honeycomb" TargetMode="External"/><Relationship Id="rId5" Type="http://schemas.openxmlformats.org/officeDocument/2006/relationships/hyperlink" Target="https://en.wikipedia.org/wiki/Perimeter" TargetMode="External"/><Relationship Id="rId6" Type="http://schemas.openxmlformats.org/officeDocument/2006/relationships/hyperlink" Target="https://en.wikipedia.org/wiki/Marcus_Terentius_Varro" TargetMode="External"/><Relationship Id="rId7" Type="http://schemas.openxmlformats.org/officeDocument/2006/relationships/hyperlink" Target="https://en.wikipedia.org/wiki/Pappus_of_Alexandria" TargetMode="External"/><Relationship Id="rId8" Type="http://schemas.openxmlformats.org/officeDocument/2006/relationships/hyperlink" Target="https://en.wikipedia.org/wiki/Thomas_C._Hales" TargetMode="External"/><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direction preferences of individual cells tend to coincide with one of the six main grid axes.</a:t>
            </a:r>
            <a:endParaRPr lang="en-US" dirty="0"/>
          </a:p>
        </p:txBody>
      </p:sp>
      <p:sp>
        <p:nvSpPr>
          <p:cNvPr id="4" name="Slide Number Placeholder 3"/>
          <p:cNvSpPr>
            <a:spLocks noGrp="1"/>
          </p:cNvSpPr>
          <p:nvPr>
            <p:ph type="sldNum" sz="quarter" idx="10"/>
          </p:nvPr>
        </p:nvSpPr>
        <p:spPr/>
        <p:txBody>
          <a:bodyPr/>
          <a:lstStyle/>
          <a:p>
            <a:fld id="{B48F54D7-63E9-E84B-B027-485419203129}" type="slidenum">
              <a:rPr lang="en-US" smtClean="0"/>
              <a:t>3</a:t>
            </a:fld>
            <a:endParaRPr lang="en-US"/>
          </a:p>
        </p:txBody>
      </p:sp>
    </p:spTree>
    <p:extLst>
      <p:ext uri="{BB962C8B-B14F-4D97-AF65-F5344CB8AC3E}">
        <p14:creationId xmlns:p14="http://schemas.microsoft.com/office/powerpoint/2010/main" val="1541655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because grids at</a:t>
            </a:r>
            <a:r>
              <a:rPr lang="en-US" baseline="0" dirty="0" smtClean="0"/>
              <a:t> </a:t>
            </a:r>
            <a:r>
              <a:rPr lang="en-US" dirty="0" smtClean="0"/>
              <a:t>different scales are aligned in </a:t>
            </a:r>
            <a:r>
              <a:rPr lang="en-US" dirty="0" err="1" smtClean="0"/>
              <a:t>orientation,any</a:t>
            </a:r>
            <a:r>
              <a:rPr lang="en-US" dirty="0" smtClean="0"/>
              <a:t>   effect   of   heading   direction   on   bulk</a:t>
            </a:r>
            <a:r>
              <a:rPr lang="en-US" baseline="0" dirty="0" smtClean="0"/>
              <a:t> </a:t>
            </a:r>
            <a:r>
              <a:rPr lang="en-US" dirty="0" smtClean="0"/>
              <a:t>population   activity   present   at   one   scale</a:t>
            </a:r>
            <a:r>
              <a:rPr lang="en-US" baseline="0" dirty="0" smtClean="0"/>
              <a:t> </a:t>
            </a:r>
            <a:r>
              <a:rPr lang="en-US" dirty="0" smtClean="0"/>
              <a:t>will   remain   present   when   considering</a:t>
            </a:r>
            <a:r>
              <a:rPr lang="en-US" baseline="0" dirty="0" smtClean="0"/>
              <a:t> </a:t>
            </a:r>
            <a:r>
              <a:rPr lang="en-US" dirty="0" smtClean="0"/>
              <a:t>all   scales</a:t>
            </a:r>
          </a:p>
          <a:p>
            <a:endParaRPr lang="en-US" dirty="0" smtClean="0"/>
          </a:p>
          <a:p>
            <a:r>
              <a:rPr lang="en-US" dirty="0" smtClean="0"/>
              <a:t>If</a:t>
            </a:r>
            <a:r>
              <a:rPr lang="en-US" baseline="0" dirty="0" smtClean="0"/>
              <a:t> you can identify this relative orientation to the environment, you should be able to reveal population level activity that increases as a function of the amount of time spent along vectors that maximally overlap with grid fields. Because now you are also recruiting the cells </a:t>
            </a:r>
            <a:r>
              <a:rPr lang="en-US" baseline="0" dirty="0" err="1" smtClean="0"/>
              <a:t>tht</a:t>
            </a:r>
            <a:r>
              <a:rPr lang="en-US" baseline="0" dirty="0" smtClean="0"/>
              <a:t> are sensitive to direction.</a:t>
            </a:r>
            <a:endParaRPr lang="en-US" dirty="0" smtClean="0"/>
          </a:p>
          <a:p>
            <a:endParaRPr lang="en-US" dirty="0" smtClean="0"/>
          </a:p>
          <a:p>
            <a:r>
              <a:rPr lang="en-US" dirty="0" smtClean="0"/>
              <a:t>Grid patterns of </a:t>
            </a:r>
            <a:r>
              <a:rPr lang="en-US" dirty="0" err="1" smtClean="0"/>
              <a:t>neighbouring</a:t>
            </a:r>
            <a:r>
              <a:rPr lang="en-US" dirty="0" smtClean="0"/>
              <a:t> cells are offset so as to “tile” the environment,</a:t>
            </a:r>
            <a:r>
              <a:rPr lang="en-US" baseline="0" dirty="0" smtClean="0"/>
              <a:t> making systematic variation </a:t>
            </a:r>
            <a:r>
              <a:rPr lang="en-US" baseline="0" dirty="0" err="1" smtClean="0"/>
              <a:t>inpopulation</a:t>
            </a:r>
            <a:r>
              <a:rPr lang="en-US" baseline="0" dirty="0" smtClean="0"/>
              <a:t> activity with position unlikely.</a:t>
            </a:r>
          </a:p>
          <a:p>
            <a:endParaRPr lang="en-US" baseline="0" dirty="0" smtClean="0"/>
          </a:p>
          <a:p>
            <a:r>
              <a:rPr lang="en-US" baseline="0" dirty="0" smtClean="0"/>
              <a:t>However:</a:t>
            </a:r>
          </a:p>
          <a:p>
            <a:endParaRPr lang="en-US" baseline="0" dirty="0" smtClean="0"/>
          </a:p>
          <a:p>
            <a:pPr marL="228600" indent="-228600">
              <a:buAutoNum type="arabicParenR"/>
            </a:pPr>
            <a:r>
              <a:rPr lang="en-US" baseline="0" dirty="0" smtClean="0"/>
              <a:t>angular orientation of the grids </a:t>
            </a:r>
            <a:r>
              <a:rPr lang="en-US" b="1" baseline="0" dirty="0" smtClean="0"/>
              <a:t>relative to the environment </a:t>
            </a:r>
            <a:r>
              <a:rPr lang="en-US" baseline="0" dirty="0" smtClean="0"/>
              <a:t>appears to be constant across cells, whether they are </a:t>
            </a:r>
            <a:r>
              <a:rPr lang="en-US" baseline="0" dirty="0" err="1" smtClean="0"/>
              <a:t>neighbouring</a:t>
            </a:r>
            <a:r>
              <a:rPr lang="en-US" baseline="0" dirty="0" smtClean="0"/>
              <a:t> or farther apart.</a:t>
            </a:r>
          </a:p>
          <a:p>
            <a:pPr marL="228600" indent="-228600">
              <a:buAutoNum type="arabicParenR"/>
            </a:pPr>
            <a:r>
              <a:rPr lang="en-US" baseline="0" dirty="0" err="1" smtClean="0"/>
              <a:t>Conjuctive</a:t>
            </a:r>
            <a:r>
              <a:rPr lang="en-US" baseline="0" dirty="0" smtClean="0"/>
              <a:t> grid cells fire as a function of running direction</a:t>
            </a:r>
          </a:p>
          <a:p>
            <a:pPr marL="228600" indent="-228600">
              <a:buAutoNum type="arabicParenR"/>
            </a:pPr>
            <a:r>
              <a:rPr lang="en-US" baseline="0" dirty="0" smtClean="0"/>
              <a:t>Grid cell firing increases with running speed and the spatial </a:t>
            </a:r>
            <a:r>
              <a:rPr lang="en-US" baseline="0" dirty="0" err="1" smtClean="0"/>
              <a:t>orgnaization</a:t>
            </a:r>
            <a:r>
              <a:rPr lang="en-US" baseline="0" dirty="0" smtClean="0"/>
              <a:t> is more apparent</a:t>
            </a:r>
          </a:p>
          <a:p>
            <a:endParaRPr lang="en-US" dirty="0" smtClean="0"/>
          </a:p>
          <a:p>
            <a:r>
              <a:rPr lang="en-US" dirty="0" smtClean="0"/>
              <a:t>On half of the data..</a:t>
            </a:r>
          </a:p>
          <a:p>
            <a:endParaRPr lang="en-US" dirty="0" smtClean="0"/>
          </a:p>
          <a:p>
            <a:r>
              <a:rPr lang="en-US" dirty="0" smtClean="0"/>
              <a:t>They calculated the 6-fold symmetric cosine and sine of each </a:t>
            </a:r>
            <a:r>
              <a:rPr lang="en-US" dirty="0" err="1" smtClean="0"/>
              <a:t>paticipant’s</a:t>
            </a:r>
            <a:r>
              <a:rPr lang="en-US" dirty="0" smtClean="0"/>
              <a:t> virtual running direction (i.e. cosine</a:t>
            </a:r>
            <a:r>
              <a:rPr lang="en-US" baseline="0" dirty="0" smtClean="0"/>
              <a:t> and sine with direction periodicity of 60 degrees. Fit this </a:t>
            </a:r>
            <a:r>
              <a:rPr lang="en-US" baseline="0" dirty="0" err="1" smtClean="0"/>
              <a:t>timecourse</a:t>
            </a:r>
            <a:r>
              <a:rPr lang="en-US" baseline="0" dirty="0" smtClean="0"/>
              <a:t> as two </a:t>
            </a:r>
            <a:r>
              <a:rPr lang="en-US" baseline="0" dirty="0" err="1" smtClean="0"/>
              <a:t>regressors</a:t>
            </a:r>
            <a:r>
              <a:rPr lang="en-US" baseline="0" dirty="0" smtClean="0"/>
              <a:t> to the BOLD data. </a:t>
            </a:r>
          </a:p>
          <a:p>
            <a:endParaRPr lang="en-US" baseline="0" dirty="0" smtClean="0"/>
          </a:p>
          <a:p>
            <a:r>
              <a:rPr lang="en-US" baseline="0" dirty="0" smtClean="0"/>
              <a:t>The coefficients were used to calculate the potential grid orientation for each voxel. </a:t>
            </a:r>
          </a:p>
          <a:p>
            <a:endParaRPr lang="en-US" baseline="0" dirty="0" smtClean="0"/>
          </a:p>
          <a:p>
            <a:r>
              <a:rPr lang="en-US" baseline="0" dirty="0" smtClean="0"/>
              <a:t>Looked for 6-fold symmetric sinusoidal modulation of activity by running direction, aligned to the mean grid orientation using the other half of the data. This orientation varied across subjects.</a:t>
            </a:r>
          </a:p>
          <a:p>
            <a:endParaRPr lang="en-US" baseline="0" dirty="0" smtClean="0"/>
          </a:p>
          <a:p>
            <a:r>
              <a:rPr lang="en-US" baseline="0" dirty="0" smtClean="0"/>
              <a:t>Coherence of grid orientations was correlated with participant’s spatial memory.</a:t>
            </a:r>
          </a:p>
          <a:p>
            <a:endParaRPr lang="en-US" baseline="0" dirty="0" smtClean="0"/>
          </a:p>
          <a:p>
            <a:r>
              <a:rPr lang="en-US" dirty="0" smtClean="0"/>
              <a:t>There was also adaptation effects.</a:t>
            </a:r>
            <a:endParaRPr lang="en-US" dirty="0"/>
          </a:p>
        </p:txBody>
      </p:sp>
      <p:sp>
        <p:nvSpPr>
          <p:cNvPr id="4" name="Slide Number Placeholder 3"/>
          <p:cNvSpPr>
            <a:spLocks noGrp="1"/>
          </p:cNvSpPr>
          <p:nvPr>
            <p:ph type="sldNum" sz="quarter" idx="10"/>
          </p:nvPr>
        </p:nvSpPr>
        <p:spPr/>
        <p:txBody>
          <a:bodyPr/>
          <a:lstStyle/>
          <a:p>
            <a:fld id="{B48F54D7-63E9-E84B-B027-485419203129}" type="slidenum">
              <a:rPr lang="en-US" smtClean="0"/>
              <a:t>4</a:t>
            </a:fld>
            <a:endParaRPr lang="en-US"/>
          </a:p>
        </p:txBody>
      </p:sp>
    </p:spTree>
    <p:extLst>
      <p:ext uri="{BB962C8B-B14F-4D97-AF65-F5344CB8AC3E}">
        <p14:creationId xmlns:p14="http://schemas.microsoft.com/office/powerpoint/2010/main" val="1541655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Reduced grid cell </a:t>
            </a:r>
            <a:r>
              <a:rPr lang="en-US" dirty="0" smtClean="0">
                <a:sym typeface="Wingdings"/>
              </a:rPr>
              <a:t> higher </a:t>
            </a:r>
            <a:r>
              <a:rPr lang="en-US" dirty="0" err="1" smtClean="0">
                <a:sym typeface="Wingdings"/>
              </a:rPr>
              <a:t>hipocampal</a:t>
            </a:r>
            <a:r>
              <a:rPr lang="en-US" dirty="0" smtClean="0">
                <a:sym typeface="Wingdings"/>
              </a:rPr>
              <a:t> activity</a:t>
            </a:r>
            <a:r>
              <a:rPr lang="en-US" baseline="0" dirty="0" smtClean="0">
                <a:sym typeface="Wingdings"/>
              </a:rPr>
              <a:t>  carriers</a:t>
            </a:r>
            <a:endParaRPr lang="en-US" dirty="0" smtClean="0">
              <a:sym typeface="Wingdings"/>
            </a:endParaRPr>
          </a:p>
        </p:txBody>
      </p:sp>
      <p:sp>
        <p:nvSpPr>
          <p:cNvPr id="4" name="Slide Number Placeholder 3"/>
          <p:cNvSpPr>
            <a:spLocks noGrp="1"/>
          </p:cNvSpPr>
          <p:nvPr>
            <p:ph type="sldNum" sz="quarter" idx="10"/>
          </p:nvPr>
        </p:nvSpPr>
        <p:spPr/>
        <p:txBody>
          <a:bodyPr/>
          <a:lstStyle/>
          <a:p>
            <a:fld id="{B48F54D7-63E9-E84B-B027-485419203129}" type="slidenum">
              <a:rPr lang="en-US" smtClean="0"/>
              <a:t>5</a:t>
            </a:fld>
            <a:endParaRPr lang="en-US"/>
          </a:p>
        </p:txBody>
      </p:sp>
    </p:spTree>
    <p:extLst>
      <p:ext uri="{BB962C8B-B14F-4D97-AF65-F5344CB8AC3E}">
        <p14:creationId xmlns:p14="http://schemas.microsoft.com/office/powerpoint/2010/main" val="1541655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sym typeface="Wingdings"/>
            </a:endParaRPr>
          </a:p>
        </p:txBody>
      </p:sp>
      <p:sp>
        <p:nvSpPr>
          <p:cNvPr id="4" name="Slide Number Placeholder 3"/>
          <p:cNvSpPr>
            <a:spLocks noGrp="1"/>
          </p:cNvSpPr>
          <p:nvPr>
            <p:ph type="sldNum" sz="quarter" idx="10"/>
          </p:nvPr>
        </p:nvSpPr>
        <p:spPr/>
        <p:txBody>
          <a:bodyPr/>
          <a:lstStyle/>
          <a:p>
            <a:fld id="{B48F54D7-63E9-E84B-B027-485419203129}" type="slidenum">
              <a:rPr lang="en-US" smtClean="0"/>
              <a:t>6</a:t>
            </a:fld>
            <a:endParaRPr lang="en-US"/>
          </a:p>
        </p:txBody>
      </p:sp>
    </p:spTree>
    <p:extLst>
      <p:ext uri="{BB962C8B-B14F-4D97-AF65-F5344CB8AC3E}">
        <p14:creationId xmlns:p14="http://schemas.microsoft.com/office/powerpoint/2010/main" val="1541655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Stimulus Outcome learning task.</a:t>
            </a:r>
          </a:p>
          <a:p>
            <a:endParaRPr lang="en-US" dirty="0" smtClean="0"/>
          </a:p>
          <a:p>
            <a:r>
              <a:rPr lang="en-US" dirty="0" smtClean="0"/>
              <a:t>Freely moved</a:t>
            </a:r>
          </a:p>
          <a:p>
            <a:endParaRPr lang="en-US" dirty="0" smtClean="0"/>
          </a:p>
          <a:p>
            <a:r>
              <a:rPr lang="en-US" dirty="0" smtClean="0"/>
              <a:t>Subjects could morph the birds</a:t>
            </a:r>
            <a:r>
              <a:rPr lang="en-US" baseline="0" dirty="0" smtClean="0"/>
              <a:t> using a “non-spatial” keyboard. They would choose a ratio and typed it in and the bird morphed in that way. </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Match Task then Explore then Collect</a:t>
            </a:r>
            <a:endParaRPr lang="en-US" dirty="0" smtClean="0"/>
          </a:p>
          <a:p>
            <a:endParaRPr lang="en-US" dirty="0" smtClean="0"/>
          </a:p>
          <a:p>
            <a:r>
              <a:rPr lang="en-US" dirty="0" smtClean="0"/>
              <a:t>Through</a:t>
            </a:r>
            <a:r>
              <a:rPr lang="en-US" baseline="0" dirty="0" smtClean="0"/>
              <a:t> a match task, they had to use a non-spatial controller to morph the bird silhouette shown on the left side of the screen to match the bird on the right side. They were instructed to move the dimensions simultaneously (instead of separately).</a:t>
            </a:r>
          </a:p>
          <a:p>
            <a:endParaRPr lang="en-US" baseline="0" dirty="0" smtClean="0"/>
          </a:p>
          <a:p>
            <a:r>
              <a:rPr lang="en-US" baseline="0" dirty="0" smtClean="0"/>
              <a:t>The explore task, they needed to find 6 outcomes. The outcome would pop up next to the bird when they reached it. Analogous to rodent exploration tasks. </a:t>
            </a:r>
          </a:p>
          <a:p>
            <a:endParaRPr lang="en-US" baseline="0" dirty="0" smtClean="0"/>
          </a:p>
          <a:p>
            <a:r>
              <a:rPr lang="en-US" dirty="0" smtClean="0"/>
              <a:t>The collect task would ask them to start from a random position and pick the </a:t>
            </a:r>
            <a:r>
              <a:rPr lang="en-US" dirty="0" err="1" smtClean="0"/>
              <a:t>neck:legs</a:t>
            </a:r>
            <a:r>
              <a:rPr lang="en-US" baseline="0" dirty="0" smtClean="0"/>
              <a:t> ratio that would get them to a target outcome.</a:t>
            </a:r>
            <a:endParaRPr lang="en-US" dirty="0" smtClean="0"/>
          </a:p>
        </p:txBody>
      </p:sp>
      <p:sp>
        <p:nvSpPr>
          <p:cNvPr id="4" name="Slide Number Placeholder 3"/>
          <p:cNvSpPr>
            <a:spLocks noGrp="1"/>
          </p:cNvSpPr>
          <p:nvPr>
            <p:ph type="sldNum" sz="quarter" idx="10"/>
          </p:nvPr>
        </p:nvSpPr>
        <p:spPr/>
        <p:txBody>
          <a:bodyPr/>
          <a:lstStyle/>
          <a:p>
            <a:fld id="{B48F54D7-63E9-E84B-B027-485419203129}" type="slidenum">
              <a:rPr lang="en-US" smtClean="0"/>
              <a:t>8</a:t>
            </a:fld>
            <a:endParaRPr lang="en-US"/>
          </a:p>
        </p:txBody>
      </p:sp>
    </p:spTree>
    <p:extLst>
      <p:ext uri="{BB962C8B-B14F-4D97-AF65-F5344CB8AC3E}">
        <p14:creationId xmlns:p14="http://schemas.microsoft.com/office/powerpoint/2010/main" val="3709652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In scanner, they saw a video of a bird morphing</a:t>
            </a:r>
            <a:r>
              <a:rPr lang="en-US" baseline="0" dirty="0" smtClean="0"/>
              <a:t> according to a predefined </a:t>
            </a:r>
            <a:r>
              <a:rPr lang="en-US" baseline="0" dirty="0" err="1" smtClean="0"/>
              <a:t>neck:legs</a:t>
            </a:r>
            <a:r>
              <a:rPr lang="en-US" baseline="0" dirty="0" smtClean="0"/>
              <a:t> ratio. They were the instructed to imagine the outcome if the bird continued to morph with the same </a:t>
            </a:r>
            <a:r>
              <a:rPr lang="en-US" baseline="0" dirty="0" err="1" smtClean="0"/>
              <a:t>neck:legs</a:t>
            </a:r>
            <a:r>
              <a:rPr lang="en-US" baseline="0" dirty="0" smtClean="0"/>
              <a:t> ratio.</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Asked to imagine the morph continued for the same amount of time as they just saw,</a:t>
            </a:r>
            <a:r>
              <a:rPr lang="en-US" baseline="0" dirty="0" smtClean="0"/>
              <a:t> with the same ratio.</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Orientation of the trajectories for movement in bird space was dissociated from the properties of the visual scene: They made sure that trajectories with the same orientation could be formed by different stimuli, and trajectories with different orientations could pass through the same stimulus.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trajectories uniformly sampled a 360 degree space.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Subjects were asked to choose which outcome</a:t>
            </a:r>
            <a:r>
              <a:rPr lang="en-US" baseline="0" dirty="0" smtClean="0"/>
              <a:t> was correct.</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48F54D7-63E9-E84B-B027-485419203129}" type="slidenum">
              <a:rPr lang="en-US" smtClean="0"/>
              <a:t>9</a:t>
            </a:fld>
            <a:endParaRPr lang="en-US"/>
          </a:p>
        </p:txBody>
      </p:sp>
    </p:spTree>
    <p:extLst>
      <p:ext uri="{BB962C8B-B14F-4D97-AF65-F5344CB8AC3E}">
        <p14:creationId xmlns:p14="http://schemas.microsoft.com/office/powerpoint/2010/main" val="893578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pair of sine and cosine functions of the trial’s morph direction, with a frequency of six cycles per 360 degrees.</a:t>
            </a:r>
          </a:p>
          <a:p>
            <a:endParaRPr lang="en-US" baseline="0" dirty="0" smtClean="0"/>
          </a:p>
          <a:p>
            <a:r>
              <a:rPr lang="en-US" baseline="0" dirty="0" smtClean="0"/>
              <a:t>Linear combinations of a sine and a cosine of the same frequency can explain a sine-shaped modulation of any phase at that frequency.</a:t>
            </a:r>
            <a:endParaRPr lang="en-US" dirty="0" smtClean="0"/>
          </a:p>
          <a:p>
            <a:endParaRPr lang="en-US" dirty="0" smtClean="0"/>
          </a:p>
          <a:p>
            <a:r>
              <a:rPr lang="en-US" dirty="0" smtClean="0"/>
              <a:t>The goal here is to create subject-specific parameter estimates for each experimental session.</a:t>
            </a:r>
          </a:p>
          <a:p>
            <a:endParaRPr lang="en-US" dirty="0" smtClean="0"/>
          </a:p>
          <a:p>
            <a:r>
              <a:rPr lang="en-US" dirty="0" smtClean="0"/>
              <a:t>The combination of coefficients estimated for the sine and cosine predictors specifies the phase at which most variance is explained by 6-fold modulation as a function of the direction in bird space.</a:t>
            </a:r>
          </a:p>
          <a:p>
            <a:endParaRPr lang="en-US" dirty="0" smtClean="0"/>
          </a:p>
          <a:p>
            <a:r>
              <a:rPr lang="en-US" dirty="0" smtClean="0"/>
              <a:t>To get phi, they averaged the coefficients for the sin and cosine </a:t>
            </a:r>
            <a:r>
              <a:rPr lang="en-US" dirty="0" err="1" smtClean="0"/>
              <a:t>regressors</a:t>
            </a:r>
            <a:r>
              <a:rPr lang="en-US" dirty="0" smtClean="0"/>
              <a:t> across all voxels in the ROI. </a:t>
            </a:r>
          </a:p>
          <a:p>
            <a:endParaRPr lang="en-US" dirty="0" smtClean="0"/>
          </a:p>
          <a:p>
            <a:r>
              <a:rPr lang="en-US" dirty="0" smtClean="0"/>
              <a:t>After identifying the mean orientation of the hexagonal grid (phi) – different for each subject,</a:t>
            </a:r>
            <a:r>
              <a:rPr lang="en-US" baseline="0" dirty="0" smtClean="0"/>
              <a:t> you could delineate which trajectories were aligned or misaligned with phi.</a:t>
            </a:r>
            <a:endParaRPr lang="en-US" dirty="0" smtClean="0"/>
          </a:p>
          <a:p>
            <a:endParaRPr lang="en-US" dirty="0" smtClean="0"/>
          </a:p>
          <a:p>
            <a:r>
              <a:rPr lang="en-US" dirty="0" smtClean="0"/>
              <a:t>Clarify the data split in half.</a:t>
            </a:r>
          </a:p>
        </p:txBody>
      </p:sp>
      <p:sp>
        <p:nvSpPr>
          <p:cNvPr id="4" name="Slide Number Placeholder 3"/>
          <p:cNvSpPr>
            <a:spLocks noGrp="1"/>
          </p:cNvSpPr>
          <p:nvPr>
            <p:ph type="sldNum" sz="quarter" idx="10"/>
          </p:nvPr>
        </p:nvSpPr>
        <p:spPr/>
        <p:txBody>
          <a:bodyPr/>
          <a:lstStyle/>
          <a:p>
            <a:fld id="{B48F54D7-63E9-E84B-B027-485419203129}" type="slidenum">
              <a:rPr lang="en-US" smtClean="0"/>
              <a:t>11</a:t>
            </a:fld>
            <a:endParaRPr lang="en-US"/>
          </a:p>
        </p:txBody>
      </p:sp>
    </p:spTree>
    <p:extLst>
      <p:ext uri="{BB962C8B-B14F-4D97-AF65-F5344CB8AC3E}">
        <p14:creationId xmlns:p14="http://schemas.microsoft.com/office/powerpoint/2010/main" val="3479566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B48F54D7-63E9-E84B-B027-485419203129}" type="slidenum">
              <a:rPr lang="en-US" smtClean="0"/>
              <a:t>12</a:t>
            </a:fld>
            <a:endParaRPr lang="en-US"/>
          </a:p>
        </p:txBody>
      </p:sp>
    </p:spTree>
    <p:extLst>
      <p:ext uri="{BB962C8B-B14F-4D97-AF65-F5344CB8AC3E}">
        <p14:creationId xmlns:p14="http://schemas.microsoft.com/office/powerpoint/2010/main" val="34795661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8F54D7-63E9-E84B-B027-485419203129}" type="slidenum">
              <a:rPr lang="en-US" smtClean="0"/>
              <a:t>13</a:t>
            </a:fld>
            <a:endParaRPr lang="en-US"/>
          </a:p>
        </p:txBody>
      </p:sp>
    </p:spTree>
    <p:extLst>
      <p:ext uri="{BB962C8B-B14F-4D97-AF65-F5344CB8AC3E}">
        <p14:creationId xmlns:p14="http://schemas.microsoft.com/office/powerpoint/2010/main" val="2545495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err="1" smtClean="0"/>
              <a:t>vmPFC</a:t>
            </a:r>
            <a:r>
              <a:rPr lang="en-US" baseline="0" dirty="0" smtClean="0"/>
              <a:t> and ERH signal is higher for aligned vs. misaligned trajectories.</a:t>
            </a:r>
          </a:p>
          <a:p>
            <a:endParaRPr lang="en-US" dirty="0"/>
          </a:p>
        </p:txBody>
      </p:sp>
      <p:sp>
        <p:nvSpPr>
          <p:cNvPr id="4" name="Slide Number Placeholder 3"/>
          <p:cNvSpPr>
            <a:spLocks noGrp="1"/>
          </p:cNvSpPr>
          <p:nvPr>
            <p:ph type="sldNum" sz="quarter" idx="10"/>
          </p:nvPr>
        </p:nvSpPr>
        <p:spPr/>
        <p:txBody>
          <a:bodyPr/>
          <a:lstStyle/>
          <a:p>
            <a:fld id="{B48F54D7-63E9-E84B-B027-485419203129}" type="slidenum">
              <a:rPr lang="en-US" smtClean="0"/>
              <a:t>14</a:t>
            </a:fld>
            <a:endParaRPr lang="en-US"/>
          </a:p>
        </p:txBody>
      </p:sp>
    </p:spTree>
    <p:extLst>
      <p:ext uri="{BB962C8B-B14F-4D97-AF65-F5344CB8AC3E}">
        <p14:creationId xmlns:p14="http://schemas.microsoft.com/office/powerpoint/2010/main" val="2545495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Hexagonal</a:t>
            </a:r>
            <a:r>
              <a:rPr lang="en-US" baseline="0" dirty="0" smtClean="0"/>
              <a:t> consistency between separate sessions was related to behavior.</a:t>
            </a:r>
          </a:p>
          <a:p>
            <a:endParaRPr lang="en-US" baseline="0" dirty="0" smtClean="0"/>
          </a:p>
          <a:p>
            <a:r>
              <a:rPr lang="en-US" baseline="0" dirty="0" smtClean="0"/>
              <a:t>This is related to performance, not the rate of learning.</a:t>
            </a:r>
          </a:p>
          <a:p>
            <a:endParaRPr lang="en-US" baseline="0" dirty="0" smtClean="0"/>
          </a:p>
          <a:p>
            <a:endParaRPr lang="en-US" baseline="0" dirty="0" smtClean="0"/>
          </a:p>
          <a:p>
            <a:endParaRPr lang="en-US" baseline="0" dirty="0" smtClean="0"/>
          </a:p>
          <a:p>
            <a:r>
              <a:rPr lang="en-US" baseline="0" dirty="0" smtClean="0"/>
              <a:t>There was also hexagonal consistency across ERH and </a:t>
            </a:r>
            <a:r>
              <a:rPr lang="en-US" baseline="0" dirty="0" err="1" smtClean="0"/>
              <a:t>vmPFC</a:t>
            </a:r>
            <a:r>
              <a:rPr lang="en-US" baseline="0" dirty="0" smtClean="0"/>
              <a:t>, suggesting that different brain regions may contain gridlike activity that is aligned to the same angle.</a:t>
            </a:r>
          </a:p>
        </p:txBody>
      </p:sp>
      <p:sp>
        <p:nvSpPr>
          <p:cNvPr id="4" name="Slide Number Placeholder 3"/>
          <p:cNvSpPr>
            <a:spLocks noGrp="1"/>
          </p:cNvSpPr>
          <p:nvPr>
            <p:ph type="sldNum" sz="quarter" idx="10"/>
          </p:nvPr>
        </p:nvSpPr>
        <p:spPr/>
        <p:txBody>
          <a:bodyPr/>
          <a:lstStyle/>
          <a:p>
            <a:fld id="{B48F54D7-63E9-E84B-B027-485419203129}" type="slidenum">
              <a:rPr lang="en-US" smtClean="0"/>
              <a:t>15</a:t>
            </a:fld>
            <a:endParaRPr lang="en-US"/>
          </a:p>
        </p:txBody>
      </p:sp>
    </p:spTree>
    <p:extLst>
      <p:ext uri="{BB962C8B-B14F-4D97-AF65-F5344CB8AC3E}">
        <p14:creationId xmlns:p14="http://schemas.microsoft.com/office/powerpoint/2010/main" val="3173452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Hexagonal</a:t>
            </a:r>
            <a:r>
              <a:rPr lang="en-US" baseline="0" dirty="0" smtClean="0"/>
              <a:t> consistency between separate sessions was related to behavior.</a:t>
            </a:r>
          </a:p>
          <a:p>
            <a:endParaRPr lang="en-US" baseline="0" dirty="0" smtClean="0"/>
          </a:p>
          <a:p>
            <a:r>
              <a:rPr lang="en-US" baseline="0" dirty="0" smtClean="0"/>
              <a:t>This is related to performance, not the rate of learning.</a:t>
            </a:r>
          </a:p>
        </p:txBody>
      </p:sp>
      <p:sp>
        <p:nvSpPr>
          <p:cNvPr id="4" name="Slide Number Placeholder 3"/>
          <p:cNvSpPr>
            <a:spLocks noGrp="1"/>
          </p:cNvSpPr>
          <p:nvPr>
            <p:ph type="sldNum" sz="quarter" idx="10"/>
          </p:nvPr>
        </p:nvSpPr>
        <p:spPr/>
        <p:txBody>
          <a:bodyPr/>
          <a:lstStyle/>
          <a:p>
            <a:fld id="{B48F54D7-63E9-E84B-B027-485419203129}" type="slidenum">
              <a:rPr lang="en-US" smtClean="0"/>
              <a:t>16</a:t>
            </a:fld>
            <a:endParaRPr lang="en-US"/>
          </a:p>
        </p:txBody>
      </p:sp>
    </p:spTree>
    <p:extLst>
      <p:ext uri="{BB962C8B-B14F-4D97-AF65-F5344CB8AC3E}">
        <p14:creationId xmlns:p14="http://schemas.microsoft.com/office/powerpoint/2010/main" val="3173452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a:t>
            </a:r>
            <a:r>
              <a:rPr lang="en-US" dirty="0" err="1" smtClean="0"/>
              <a:t>Quinoga</a:t>
            </a:r>
            <a:r>
              <a:rPr lang="en-US" dirty="0" smtClean="0"/>
              <a:t> and Koch concept cells</a:t>
            </a:r>
            <a:r>
              <a:rPr lang="en-US" baseline="0" dirty="0" smtClean="0"/>
              <a:t> = place cells for discrete phenomena</a:t>
            </a:r>
          </a:p>
          <a:p>
            <a:endParaRPr lang="en-US" baseline="0" dirty="0" smtClean="0"/>
          </a:p>
          <a:p>
            <a:r>
              <a:rPr lang="en-US" baseline="0" dirty="0" smtClean="0"/>
              <a:t>Changing phenomena, or stimuli that is continuous, might require grid cells.</a:t>
            </a:r>
          </a:p>
          <a:p>
            <a:endParaRPr lang="en-US" baseline="0" dirty="0" smtClean="0"/>
          </a:p>
          <a:p>
            <a:r>
              <a:rPr lang="en-US" baseline="0" dirty="0" smtClean="0"/>
              <a:t>These frequency cells were only activated when the frequency was behaviorally relevant. The amount of modulation in sound was determined by their “</a:t>
            </a:r>
            <a:r>
              <a:rPr lang="en-US" baseline="0" dirty="0" err="1" smtClean="0"/>
              <a:t>gridness</a:t>
            </a:r>
            <a:r>
              <a:rPr lang="en-US" baseline="0" dirty="0" smtClean="0"/>
              <a:t>” as determined by a separate foraging task.</a:t>
            </a:r>
          </a:p>
          <a:p>
            <a:endParaRPr lang="en-US" baseline="0" dirty="0" smtClean="0"/>
          </a:p>
          <a:p>
            <a:r>
              <a:rPr lang="en-US" baseline="0" dirty="0" smtClean="0"/>
              <a:t>The field size also changes as </a:t>
            </a:r>
            <a:r>
              <a:rPr lang="en-US" baseline="0" smtClean="0"/>
              <a:t>a function of </a:t>
            </a:r>
            <a:endParaRPr lang="en-US" baseline="0" dirty="0" smtClean="0"/>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48F54D7-63E9-E84B-B027-485419203129}" type="slidenum">
              <a:rPr lang="en-US" smtClean="0"/>
              <a:t>17</a:t>
            </a:fld>
            <a:endParaRPr lang="en-US"/>
          </a:p>
        </p:txBody>
      </p:sp>
    </p:spTree>
    <p:extLst>
      <p:ext uri="{BB962C8B-B14F-4D97-AF65-F5344CB8AC3E}">
        <p14:creationId xmlns:p14="http://schemas.microsoft.com/office/powerpoint/2010/main" val="982560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honeycomb conjecture states that a regular </a:t>
            </a:r>
            <a:r>
              <a:rPr lang="en-US" sz="1200" u="sng" kern="1200" dirty="0" smtClean="0">
                <a:solidFill>
                  <a:schemeClr val="tx1"/>
                </a:solidFill>
                <a:effectLst/>
                <a:latin typeface="+mn-lt"/>
                <a:ea typeface="+mn-ea"/>
                <a:cs typeface="+mn-cs"/>
                <a:hlinkClick r:id="rId3" tooltip="Hexagonal grid"/>
              </a:rPr>
              <a:t>hexagonal grid</a:t>
            </a:r>
            <a:r>
              <a:rPr lang="en-US" sz="1200" kern="1200" dirty="0" smtClean="0">
                <a:solidFill>
                  <a:schemeClr val="tx1"/>
                </a:solidFill>
                <a:effectLst/>
                <a:latin typeface="+mn-lt"/>
                <a:ea typeface="+mn-ea"/>
                <a:cs typeface="+mn-cs"/>
              </a:rPr>
              <a:t> or </a:t>
            </a:r>
            <a:r>
              <a:rPr lang="en-US" sz="1200" u="sng" kern="1200" dirty="0" smtClean="0">
                <a:solidFill>
                  <a:schemeClr val="tx1"/>
                </a:solidFill>
                <a:effectLst/>
                <a:latin typeface="+mn-lt"/>
                <a:ea typeface="+mn-ea"/>
                <a:cs typeface="+mn-cs"/>
                <a:hlinkClick r:id="rId4" tooltip="Honeycomb"/>
              </a:rPr>
              <a:t>honeycomb</a:t>
            </a:r>
            <a:r>
              <a:rPr lang="en-US" sz="1200" kern="1200" dirty="0" smtClean="0">
                <a:solidFill>
                  <a:schemeClr val="tx1"/>
                </a:solidFill>
                <a:effectLst/>
                <a:latin typeface="+mn-lt"/>
                <a:ea typeface="+mn-ea"/>
                <a:cs typeface="+mn-cs"/>
              </a:rPr>
              <a:t> is the best way to divide a surface into regions of equal area with the least total </a:t>
            </a:r>
            <a:r>
              <a:rPr lang="en-US" sz="1200" u="sng" kern="1200" dirty="0" smtClean="0">
                <a:solidFill>
                  <a:schemeClr val="tx1"/>
                </a:solidFill>
                <a:effectLst/>
                <a:latin typeface="+mn-lt"/>
                <a:ea typeface="+mn-ea"/>
                <a:cs typeface="+mn-cs"/>
                <a:hlinkClick r:id="rId5" tooltip="Perimeter"/>
              </a:rPr>
              <a:t>perimeter</a:t>
            </a:r>
            <a:r>
              <a:rPr lang="en-US" sz="1200" kern="1200" dirty="0" smtClean="0">
                <a:solidFill>
                  <a:schemeClr val="tx1"/>
                </a:solidFill>
                <a:effectLst/>
                <a:latin typeface="+mn-lt"/>
                <a:ea typeface="+mn-ea"/>
                <a:cs typeface="+mn-cs"/>
              </a:rPr>
              <a:t>. The first record of the conjecture dates back to 36BC, from </a:t>
            </a:r>
            <a:r>
              <a:rPr lang="en-US" sz="1200" u="sng" kern="1200" dirty="0" smtClean="0">
                <a:solidFill>
                  <a:schemeClr val="tx1"/>
                </a:solidFill>
                <a:effectLst/>
                <a:latin typeface="+mn-lt"/>
                <a:ea typeface="+mn-ea"/>
                <a:cs typeface="+mn-cs"/>
                <a:hlinkClick r:id="rId6" tooltip="Marcus Terentius Varro"/>
              </a:rPr>
              <a:t>Marcus Terentius Varro</a:t>
            </a:r>
            <a:r>
              <a:rPr lang="en-US" sz="1200" kern="1200" dirty="0" smtClean="0">
                <a:solidFill>
                  <a:schemeClr val="tx1"/>
                </a:solidFill>
                <a:effectLst/>
                <a:latin typeface="+mn-lt"/>
                <a:ea typeface="+mn-ea"/>
                <a:cs typeface="+mn-cs"/>
              </a:rPr>
              <a:t>, but is often attributed to </a:t>
            </a:r>
            <a:r>
              <a:rPr lang="en-US" sz="1200" u="sng" kern="1200" dirty="0" smtClean="0">
                <a:solidFill>
                  <a:schemeClr val="tx1"/>
                </a:solidFill>
                <a:effectLst/>
                <a:latin typeface="+mn-lt"/>
                <a:ea typeface="+mn-ea"/>
                <a:cs typeface="+mn-cs"/>
                <a:hlinkClick r:id="rId7" tooltip="Pappus of Alexandria"/>
              </a:rPr>
              <a:t>Pappus of Alexandria</a:t>
            </a:r>
            <a:r>
              <a:rPr lang="en-US" sz="1200" kern="1200" dirty="0" smtClean="0">
                <a:solidFill>
                  <a:schemeClr val="tx1"/>
                </a:solidFill>
                <a:effectLst/>
                <a:latin typeface="+mn-lt"/>
                <a:ea typeface="+mn-ea"/>
                <a:cs typeface="+mn-cs"/>
              </a:rPr>
              <a:t>(c. 290 – c. 350). The conjecture was proven in 1999 by mathematician </a:t>
            </a:r>
            <a:r>
              <a:rPr lang="en-US" sz="1200" u="sng" kern="1200" dirty="0" smtClean="0">
                <a:solidFill>
                  <a:schemeClr val="tx1"/>
                </a:solidFill>
                <a:effectLst/>
                <a:latin typeface="+mn-lt"/>
                <a:ea typeface="+mn-ea"/>
                <a:cs typeface="+mn-cs"/>
                <a:hlinkClick r:id="rId8" tooltip="Thomas C. Hales"/>
              </a:rPr>
              <a:t>Thomas C. Hales</a:t>
            </a:r>
            <a:r>
              <a:rPr lang="en-US" sz="1200" kern="1200" dirty="0" smtClean="0">
                <a:solidFill>
                  <a:schemeClr val="tx1"/>
                </a:solidFill>
                <a:effectLst/>
                <a:latin typeface="+mn-lt"/>
                <a:ea typeface="+mn-ea"/>
                <a:cs typeface="+mn-cs"/>
              </a:rPr>
              <a:t>, who mentions in his work that there is reason to believe that the conjecture may have been present in the minds of mathematicians before Varro.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Mexican Hat Connectivity (excitatory center with inhibitory surround that levels off with distance (similar to the first derivatives of a </a:t>
            </a:r>
            <a:r>
              <a:rPr lang="en-US" sz="1200" kern="1200" dirty="0" err="1" smtClean="0">
                <a:solidFill>
                  <a:schemeClr val="tx1"/>
                </a:solidFill>
                <a:effectLst/>
                <a:latin typeface="+mn-lt"/>
                <a:ea typeface="+mn-ea"/>
                <a:cs typeface="+mn-cs"/>
              </a:rPr>
              <a:t>sinc</a:t>
            </a:r>
            <a:r>
              <a:rPr lang="en-US" sz="1200" kern="1200" dirty="0" smtClean="0">
                <a:solidFill>
                  <a:schemeClr val="tx1"/>
                </a:solidFill>
                <a:effectLst/>
                <a:latin typeface="+mn-lt"/>
                <a:ea typeface="+mn-ea"/>
                <a:cs typeface="+mn-cs"/>
              </a:rPr>
              <a:t> function – which is just the Fourier transform of a box function), will allow for spontaneous hexagonal grid patterns</a:t>
            </a:r>
            <a:r>
              <a:rPr lang="en-US" dirty="0" smtClean="0">
                <a:effectLst/>
              </a:rPr>
              <a:t> </a:t>
            </a:r>
            <a:endParaRPr lang="en-US" dirty="0" smtClean="0"/>
          </a:p>
        </p:txBody>
      </p:sp>
      <p:sp>
        <p:nvSpPr>
          <p:cNvPr id="4" name="Slide Number Placeholder 3"/>
          <p:cNvSpPr>
            <a:spLocks noGrp="1"/>
          </p:cNvSpPr>
          <p:nvPr>
            <p:ph type="sldNum" sz="quarter" idx="10"/>
          </p:nvPr>
        </p:nvSpPr>
        <p:spPr/>
        <p:txBody>
          <a:bodyPr/>
          <a:lstStyle/>
          <a:p>
            <a:fld id="{B48F54D7-63E9-E84B-B027-485419203129}" type="slidenum">
              <a:rPr lang="en-US" smtClean="0"/>
              <a:t>18</a:t>
            </a:fld>
            <a:endParaRPr lang="en-US"/>
          </a:p>
        </p:txBody>
      </p:sp>
    </p:spTree>
    <p:extLst>
      <p:ext uri="{BB962C8B-B14F-4D97-AF65-F5344CB8AC3E}">
        <p14:creationId xmlns:p14="http://schemas.microsoft.com/office/powerpoint/2010/main" val="42609461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605B045-90E9-4228-88C5-90312B5DFB3D}" type="datetimeFigureOut">
              <a:rPr lang="en-US" smtClean="0"/>
              <a:t>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EDD969-E832-4B3E-ABCD-B574CF6243E6}" type="slidenum">
              <a:rPr lang="en-US" smtClean="0"/>
              <a:t>‹#›</a:t>
            </a:fld>
            <a:endParaRPr lang="en-US"/>
          </a:p>
        </p:txBody>
      </p:sp>
    </p:spTree>
    <p:extLst>
      <p:ext uri="{BB962C8B-B14F-4D97-AF65-F5344CB8AC3E}">
        <p14:creationId xmlns:p14="http://schemas.microsoft.com/office/powerpoint/2010/main" val="881313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05B045-90E9-4228-88C5-90312B5DFB3D}" type="datetimeFigureOut">
              <a:rPr lang="en-US" smtClean="0"/>
              <a:t>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EDD969-E832-4B3E-ABCD-B574CF6243E6}" type="slidenum">
              <a:rPr lang="en-US" smtClean="0"/>
              <a:t>‹#›</a:t>
            </a:fld>
            <a:endParaRPr lang="en-US"/>
          </a:p>
        </p:txBody>
      </p:sp>
    </p:spTree>
    <p:extLst>
      <p:ext uri="{BB962C8B-B14F-4D97-AF65-F5344CB8AC3E}">
        <p14:creationId xmlns:p14="http://schemas.microsoft.com/office/powerpoint/2010/main" val="1235526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605B045-90E9-4228-88C5-90312B5DFB3D}" type="datetimeFigureOut">
              <a:rPr lang="en-US" smtClean="0"/>
              <a:t>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EDD969-E832-4B3E-ABCD-B574CF6243E6}" type="slidenum">
              <a:rPr lang="en-US" smtClean="0"/>
              <a:t>‹#›</a:t>
            </a:fld>
            <a:endParaRPr lang="en-US"/>
          </a:p>
        </p:txBody>
      </p:sp>
    </p:spTree>
    <p:extLst>
      <p:ext uri="{BB962C8B-B14F-4D97-AF65-F5344CB8AC3E}">
        <p14:creationId xmlns:p14="http://schemas.microsoft.com/office/powerpoint/2010/main" val="2421086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05B045-90E9-4228-88C5-90312B5DFB3D}" type="datetimeFigureOut">
              <a:rPr lang="en-US" smtClean="0"/>
              <a:t>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EDD969-E832-4B3E-ABCD-B574CF6243E6}" type="slidenum">
              <a:rPr lang="en-US" smtClean="0"/>
              <a:t>‹#›</a:t>
            </a:fld>
            <a:endParaRPr lang="en-US"/>
          </a:p>
        </p:txBody>
      </p:sp>
    </p:spTree>
    <p:extLst>
      <p:ext uri="{BB962C8B-B14F-4D97-AF65-F5344CB8AC3E}">
        <p14:creationId xmlns:p14="http://schemas.microsoft.com/office/powerpoint/2010/main" val="4270465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605B045-90E9-4228-88C5-90312B5DFB3D}" type="datetimeFigureOut">
              <a:rPr lang="en-US" smtClean="0"/>
              <a:t>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EDD969-E832-4B3E-ABCD-B574CF6243E6}" type="slidenum">
              <a:rPr lang="en-US" smtClean="0"/>
              <a:t>‹#›</a:t>
            </a:fld>
            <a:endParaRPr lang="en-US"/>
          </a:p>
        </p:txBody>
      </p:sp>
    </p:spTree>
    <p:extLst>
      <p:ext uri="{BB962C8B-B14F-4D97-AF65-F5344CB8AC3E}">
        <p14:creationId xmlns:p14="http://schemas.microsoft.com/office/powerpoint/2010/main" val="1545380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605B045-90E9-4228-88C5-90312B5DFB3D}" type="datetimeFigureOut">
              <a:rPr lang="en-US" smtClean="0"/>
              <a:t>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EDD969-E832-4B3E-ABCD-B574CF6243E6}" type="slidenum">
              <a:rPr lang="en-US" smtClean="0"/>
              <a:t>‹#›</a:t>
            </a:fld>
            <a:endParaRPr lang="en-US"/>
          </a:p>
        </p:txBody>
      </p:sp>
    </p:spTree>
    <p:extLst>
      <p:ext uri="{BB962C8B-B14F-4D97-AF65-F5344CB8AC3E}">
        <p14:creationId xmlns:p14="http://schemas.microsoft.com/office/powerpoint/2010/main" val="630303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05B045-90E9-4228-88C5-90312B5DFB3D}" type="datetimeFigureOut">
              <a:rPr lang="en-US" smtClean="0"/>
              <a:t>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EDD969-E832-4B3E-ABCD-B574CF6243E6}" type="slidenum">
              <a:rPr lang="en-US" smtClean="0"/>
              <a:t>‹#›</a:t>
            </a:fld>
            <a:endParaRPr lang="en-US"/>
          </a:p>
        </p:txBody>
      </p:sp>
    </p:spTree>
    <p:extLst>
      <p:ext uri="{BB962C8B-B14F-4D97-AF65-F5344CB8AC3E}">
        <p14:creationId xmlns:p14="http://schemas.microsoft.com/office/powerpoint/2010/main" val="1215020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605B045-90E9-4228-88C5-90312B5DFB3D}" type="datetimeFigureOut">
              <a:rPr lang="en-US" smtClean="0"/>
              <a:t>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EDD969-E832-4B3E-ABCD-B574CF6243E6}" type="slidenum">
              <a:rPr lang="en-US" smtClean="0"/>
              <a:t>‹#›</a:t>
            </a:fld>
            <a:endParaRPr lang="en-US"/>
          </a:p>
        </p:txBody>
      </p:sp>
    </p:spTree>
    <p:extLst>
      <p:ext uri="{BB962C8B-B14F-4D97-AF65-F5344CB8AC3E}">
        <p14:creationId xmlns:p14="http://schemas.microsoft.com/office/powerpoint/2010/main" val="459384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605B045-90E9-4228-88C5-90312B5DFB3D}" type="datetimeFigureOut">
              <a:rPr lang="en-US" smtClean="0"/>
              <a:t>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EDD969-E832-4B3E-ABCD-B574CF6243E6}" type="slidenum">
              <a:rPr lang="en-US" smtClean="0"/>
              <a:t>‹#›</a:t>
            </a:fld>
            <a:endParaRPr lang="en-US"/>
          </a:p>
        </p:txBody>
      </p:sp>
    </p:spTree>
    <p:extLst>
      <p:ext uri="{BB962C8B-B14F-4D97-AF65-F5344CB8AC3E}">
        <p14:creationId xmlns:p14="http://schemas.microsoft.com/office/powerpoint/2010/main" val="1518295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05B045-90E9-4228-88C5-90312B5DFB3D}" type="datetimeFigureOut">
              <a:rPr lang="en-US" smtClean="0"/>
              <a:t>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EDD969-E832-4B3E-ABCD-B574CF6243E6}" type="slidenum">
              <a:rPr lang="en-US" smtClean="0"/>
              <a:t>‹#›</a:t>
            </a:fld>
            <a:endParaRPr lang="en-US"/>
          </a:p>
        </p:txBody>
      </p:sp>
    </p:spTree>
    <p:extLst>
      <p:ext uri="{BB962C8B-B14F-4D97-AF65-F5344CB8AC3E}">
        <p14:creationId xmlns:p14="http://schemas.microsoft.com/office/powerpoint/2010/main" val="3456592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05B045-90E9-4228-88C5-90312B5DFB3D}" type="datetimeFigureOut">
              <a:rPr lang="en-US" smtClean="0"/>
              <a:t>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EDD969-E832-4B3E-ABCD-B574CF6243E6}" type="slidenum">
              <a:rPr lang="en-US" smtClean="0"/>
              <a:t>‹#›</a:t>
            </a:fld>
            <a:endParaRPr lang="en-US"/>
          </a:p>
        </p:txBody>
      </p:sp>
    </p:spTree>
    <p:extLst>
      <p:ext uri="{BB962C8B-B14F-4D97-AF65-F5344CB8AC3E}">
        <p14:creationId xmlns:p14="http://schemas.microsoft.com/office/powerpoint/2010/main" val="331975028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05B045-90E9-4228-88C5-90312B5DFB3D}" type="datetimeFigureOut">
              <a:rPr lang="en-US" smtClean="0"/>
              <a:t>4/20/17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EDD969-E832-4B3E-ABCD-B574CF6243E6}" type="slidenum">
              <a:rPr lang="en-US" smtClean="0"/>
              <a:t>‹#›</a:t>
            </a:fld>
            <a:endParaRPr lang="en-US"/>
          </a:p>
        </p:txBody>
      </p:sp>
    </p:spTree>
    <p:extLst>
      <p:ext uri="{BB962C8B-B14F-4D97-AF65-F5344CB8AC3E}">
        <p14:creationId xmlns:p14="http://schemas.microsoft.com/office/powerpoint/2010/main" val="258522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6.png"/><Relationship Id="rId1" Type="http://schemas.microsoft.com/office/2007/relationships/media" Target="../media/media1.mov"/><Relationship Id="rId2" Type="http://schemas.openxmlformats.org/officeDocument/2006/relationships/video" Target="../media/media1.mov"/></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4" Type="http://schemas.openxmlformats.org/officeDocument/2006/relationships/image" Target="../media/image32.jpg"/><Relationship Id="rId5" Type="http://schemas.openxmlformats.org/officeDocument/2006/relationships/image" Target="../media/image33.png"/><Relationship Id="rId6" Type="http://schemas.microsoft.com/office/2007/relationships/hdphoto" Target="../media/hdphoto1.wdp"/><Relationship Id="rId7" Type="http://schemas.openxmlformats.org/officeDocument/2006/relationships/image" Target="../media/image34.png"/><Relationship Id="rId8" Type="http://schemas.openxmlformats.org/officeDocument/2006/relationships/image" Target="../media/image35.png"/><Relationship Id="rId9" Type="http://schemas.openxmlformats.org/officeDocument/2006/relationships/image" Target="../media/image36.jpe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1025079"/>
            <a:ext cx="12192001" cy="3170099"/>
          </a:xfrm>
          <a:prstGeom prst="rect">
            <a:avLst/>
          </a:prstGeom>
          <a:noFill/>
        </p:spPr>
        <p:txBody>
          <a:bodyPr wrap="square" rtlCol="0">
            <a:spAutoFit/>
          </a:bodyPr>
          <a:lstStyle/>
          <a:p>
            <a:pPr algn="ctr"/>
            <a:r>
              <a:rPr lang="en-US" sz="5000" b="1" dirty="0" smtClean="0">
                <a:latin typeface="Brandon Grotesque Thin"/>
                <a:cs typeface="Brandon Grotesque Thin"/>
              </a:rPr>
              <a:t>Organizing conceptual knowledge in humans with a gridlike code</a:t>
            </a:r>
          </a:p>
          <a:p>
            <a:pPr algn="ctr"/>
            <a:endParaRPr lang="en-US" sz="4200" b="1" dirty="0">
              <a:latin typeface="Brandon Grotesque Regular"/>
              <a:cs typeface="Brandon Grotesque Regular"/>
            </a:endParaRPr>
          </a:p>
          <a:p>
            <a:pPr algn="ctr"/>
            <a:r>
              <a:rPr lang="en-US" sz="2200" dirty="0" smtClean="0">
                <a:latin typeface="Brandon Grotesque Light"/>
                <a:cs typeface="Brandon Grotesque Light"/>
              </a:rPr>
              <a:t>Alexandra O. Constantinescu, Jill X. O’Reilly, Timothy E.J. Behrens </a:t>
            </a:r>
          </a:p>
          <a:p>
            <a:pPr algn="ctr"/>
            <a:endParaRPr lang="en-US" dirty="0"/>
          </a:p>
          <a:p>
            <a:pPr algn="ctr"/>
            <a:endParaRPr lang="en-US" dirty="0"/>
          </a:p>
        </p:txBody>
      </p:sp>
      <p:sp>
        <p:nvSpPr>
          <p:cNvPr id="7" name="Rectangle 6"/>
          <p:cNvSpPr/>
          <p:nvPr/>
        </p:nvSpPr>
        <p:spPr>
          <a:xfrm>
            <a:off x="6377588" y="6519446"/>
            <a:ext cx="5814412" cy="338554"/>
          </a:xfrm>
          <a:prstGeom prst="rect">
            <a:avLst/>
          </a:prstGeom>
        </p:spPr>
        <p:txBody>
          <a:bodyPr wrap="none">
            <a:spAutoFit/>
          </a:bodyPr>
          <a:lstStyle/>
          <a:p>
            <a:r>
              <a:rPr lang="en-US" sz="1600" dirty="0" smtClean="0">
                <a:latin typeface="Brandon Grotesque Light"/>
                <a:cs typeface="Brandon Grotesque Light"/>
              </a:rPr>
              <a:t>Presented on 4/20/17 by Nicco </a:t>
            </a:r>
            <a:r>
              <a:rPr lang="en-US" sz="1600" dirty="0" err="1" smtClean="0">
                <a:latin typeface="Brandon Grotesque Light"/>
                <a:cs typeface="Brandon Grotesque Light"/>
              </a:rPr>
              <a:t>Reggente</a:t>
            </a:r>
            <a:r>
              <a:rPr lang="en-US" sz="1600" dirty="0" smtClean="0">
                <a:latin typeface="Brandon Grotesque Light"/>
                <a:cs typeface="Brandon Grotesque Light"/>
              </a:rPr>
              <a:t> at UCLA BNS Journal Club</a:t>
            </a:r>
            <a:endParaRPr lang="en-US" sz="1600" dirty="0"/>
          </a:p>
        </p:txBody>
      </p:sp>
      <p:grpSp>
        <p:nvGrpSpPr>
          <p:cNvPr id="9" name="Group 8"/>
          <p:cNvGrpSpPr/>
          <p:nvPr/>
        </p:nvGrpSpPr>
        <p:grpSpPr>
          <a:xfrm>
            <a:off x="2131770" y="4188111"/>
            <a:ext cx="7928141" cy="1821254"/>
            <a:chOff x="1983801" y="4311401"/>
            <a:chExt cx="7928141" cy="1821254"/>
          </a:xfrm>
        </p:grpSpPr>
        <p:pic>
          <p:nvPicPr>
            <p:cNvPr id="2" name="Picture 1"/>
            <p:cNvPicPr>
              <a:picLocks noChangeAspect="1"/>
            </p:cNvPicPr>
            <p:nvPr/>
          </p:nvPicPr>
          <p:blipFill>
            <a:blip r:embed="rId2"/>
            <a:stretch>
              <a:fillRect/>
            </a:stretch>
          </p:blipFill>
          <p:spPr>
            <a:xfrm>
              <a:off x="4683917" y="4315643"/>
              <a:ext cx="1473007" cy="1799536"/>
            </a:xfrm>
            <a:prstGeom prst="rect">
              <a:avLst/>
            </a:prstGeom>
          </p:spPr>
        </p:pic>
        <p:pic>
          <p:nvPicPr>
            <p:cNvPr id="3" name="Picture 2"/>
            <p:cNvPicPr>
              <a:picLocks noChangeAspect="1"/>
            </p:cNvPicPr>
            <p:nvPr/>
          </p:nvPicPr>
          <p:blipFill>
            <a:blip r:embed="rId3"/>
            <a:stretch>
              <a:fillRect/>
            </a:stretch>
          </p:blipFill>
          <p:spPr>
            <a:xfrm>
              <a:off x="8112983" y="4311401"/>
              <a:ext cx="1798959" cy="1798959"/>
            </a:xfrm>
            <a:prstGeom prst="rect">
              <a:avLst/>
            </a:prstGeom>
          </p:spPr>
        </p:pic>
        <p:pic>
          <p:nvPicPr>
            <p:cNvPr id="5" name="Picture 4"/>
            <p:cNvPicPr>
              <a:picLocks noChangeAspect="1"/>
            </p:cNvPicPr>
            <p:nvPr/>
          </p:nvPicPr>
          <p:blipFill>
            <a:blip r:embed="rId4"/>
            <a:stretch>
              <a:fillRect/>
            </a:stretch>
          </p:blipFill>
          <p:spPr>
            <a:xfrm>
              <a:off x="6451105" y="4319978"/>
              <a:ext cx="1367697" cy="1807529"/>
            </a:xfrm>
            <a:prstGeom prst="rect">
              <a:avLst/>
            </a:prstGeom>
          </p:spPr>
        </p:pic>
        <p:pic>
          <p:nvPicPr>
            <p:cNvPr id="8" name="Picture 7"/>
            <p:cNvPicPr>
              <a:picLocks noChangeAspect="1"/>
            </p:cNvPicPr>
            <p:nvPr/>
          </p:nvPicPr>
          <p:blipFill>
            <a:blip r:embed="rId5"/>
            <a:stretch>
              <a:fillRect/>
            </a:stretch>
          </p:blipFill>
          <p:spPr>
            <a:xfrm>
              <a:off x="1983801" y="4312164"/>
              <a:ext cx="2405935" cy="1820491"/>
            </a:xfrm>
            <a:prstGeom prst="rect">
              <a:avLst/>
            </a:prstGeom>
          </p:spPr>
        </p:pic>
      </p:grpSp>
    </p:spTree>
    <p:extLst>
      <p:ext uri="{BB962C8B-B14F-4D97-AF65-F5344CB8AC3E}">
        <p14:creationId xmlns:p14="http://schemas.microsoft.com/office/powerpoint/2010/main" val="171475697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68440" y="211403"/>
            <a:ext cx="4655120" cy="861774"/>
          </a:xfrm>
          <a:prstGeom prst="rect">
            <a:avLst/>
          </a:prstGeom>
        </p:spPr>
        <p:txBody>
          <a:bodyPr wrap="none">
            <a:spAutoFit/>
          </a:bodyPr>
          <a:lstStyle/>
          <a:p>
            <a:r>
              <a:rPr lang="en-US" sz="5000" b="1" dirty="0" smtClean="0">
                <a:latin typeface="Brandon Grotesque Thin"/>
                <a:cs typeface="Brandon Grotesque Thin"/>
              </a:rPr>
              <a:t>BACKGROUND</a:t>
            </a:r>
            <a:endParaRPr lang="en-US" sz="5000" b="1" dirty="0"/>
          </a:p>
        </p:txBody>
      </p:sp>
      <p:cxnSp>
        <p:nvCxnSpPr>
          <p:cNvPr id="6" name="Straight Connector 5"/>
          <p:cNvCxnSpPr/>
          <p:nvPr/>
        </p:nvCxnSpPr>
        <p:spPr>
          <a:xfrm flipH="1">
            <a:off x="0" y="642290"/>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48507" y="609755"/>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1578332" y="1829202"/>
            <a:ext cx="9144000" cy="3477875"/>
          </a:xfrm>
          <a:prstGeom prst="rect">
            <a:avLst/>
          </a:prstGeom>
          <a:noFill/>
        </p:spPr>
        <p:txBody>
          <a:bodyPr wrap="square" rtlCol="0">
            <a:spAutoFit/>
          </a:bodyPr>
          <a:lstStyle/>
          <a:p>
            <a:pPr algn="ctr"/>
            <a:r>
              <a:rPr lang="en-US" sz="2000" dirty="0" smtClean="0">
                <a:latin typeface="Brandon Grotesque Regular"/>
                <a:cs typeface="Brandon Grotesque Regular"/>
              </a:rPr>
              <a:t>Grid cells fire in </a:t>
            </a:r>
            <a:r>
              <a:rPr lang="en-US" sz="2000" dirty="0">
                <a:latin typeface="Brandon Grotesque Regular"/>
                <a:cs typeface="Brandon Grotesque Regular"/>
              </a:rPr>
              <a:t>tessellating patterns about an environment such that </a:t>
            </a:r>
            <a:r>
              <a:rPr lang="en-US" sz="2000" dirty="0" smtClean="0">
                <a:latin typeface="Brandon Grotesque Regular"/>
                <a:cs typeface="Brandon Grotesque Regular"/>
              </a:rPr>
              <a:t>a single grid cell would </a:t>
            </a:r>
            <a:r>
              <a:rPr lang="en-US" sz="2000" dirty="0">
                <a:latin typeface="Brandon Grotesque Regular"/>
                <a:cs typeface="Brandon Grotesque Regular"/>
              </a:rPr>
              <a:t>fire in one position in space and then in 6 equidistant peaks in 60-degree </a:t>
            </a:r>
            <a:r>
              <a:rPr lang="en-US" sz="2000" dirty="0" smtClean="0">
                <a:latin typeface="Brandon Grotesque Regular"/>
                <a:cs typeface="Brandon Grotesque Regular"/>
              </a:rPr>
              <a:t>outshoots.</a:t>
            </a:r>
            <a:r>
              <a:rPr lang="en-US" sz="2000" dirty="0" smtClean="0">
                <a:effectLst/>
                <a:latin typeface="Brandon Grotesque Regular"/>
                <a:cs typeface="Brandon Grotesque Regular"/>
              </a:rPr>
              <a:t>  </a:t>
            </a:r>
          </a:p>
          <a:p>
            <a:pPr algn="ctr"/>
            <a:endParaRPr lang="en-US" sz="2000" dirty="0" smtClean="0">
              <a:effectLst/>
              <a:latin typeface="Brandon Grotesque Regular"/>
              <a:cs typeface="Brandon Grotesque Regular"/>
            </a:endParaRPr>
          </a:p>
          <a:p>
            <a:pPr algn="ctr"/>
            <a:endParaRPr lang="en-US" sz="2000" dirty="0">
              <a:latin typeface="Brandon Grotesque Regular"/>
              <a:cs typeface="Brandon Grotesque Regular"/>
            </a:endParaRPr>
          </a:p>
          <a:p>
            <a:pPr algn="ctr"/>
            <a:endParaRPr lang="en-US" sz="2000" dirty="0" smtClean="0">
              <a:effectLst/>
              <a:latin typeface="Brandon Grotesque Regular"/>
              <a:cs typeface="Brandon Grotesque Regular"/>
            </a:endParaRPr>
          </a:p>
          <a:p>
            <a:pPr algn="ctr"/>
            <a:endParaRPr lang="en-US" sz="2000" dirty="0">
              <a:latin typeface="Brandon Grotesque Regular"/>
              <a:cs typeface="Brandon Grotesque Regular"/>
            </a:endParaRPr>
          </a:p>
          <a:p>
            <a:pPr algn="ctr"/>
            <a:endParaRPr lang="en-US" sz="2000" dirty="0" smtClean="0">
              <a:effectLst/>
              <a:latin typeface="Brandon Grotesque Regular"/>
              <a:cs typeface="Brandon Grotesque Regular"/>
            </a:endParaRPr>
          </a:p>
          <a:p>
            <a:pPr algn="ctr"/>
            <a:endParaRPr lang="en-US" sz="2000" dirty="0" smtClean="0">
              <a:effectLst/>
              <a:latin typeface="Brandon Grotesque Regular"/>
              <a:cs typeface="Brandon Grotesque Regular"/>
            </a:endParaRPr>
          </a:p>
          <a:p>
            <a:pPr algn="ctr"/>
            <a:endParaRPr lang="en-US" sz="2000" dirty="0" smtClean="0">
              <a:latin typeface="Brandon Grotesque Regular"/>
              <a:cs typeface="Brandon Grotesque Regular"/>
            </a:endParaRPr>
          </a:p>
          <a:p>
            <a:pPr algn="ctr"/>
            <a:endParaRPr lang="en-US" sz="2000" dirty="0">
              <a:latin typeface="Brandon Grotesque Regular"/>
              <a:cs typeface="Brandon Grotesque Regular"/>
            </a:endParaRPr>
          </a:p>
          <a:p>
            <a:pPr algn="ctr"/>
            <a:r>
              <a:rPr lang="en-US" sz="2000" dirty="0" smtClean="0">
                <a:latin typeface="Brandon Grotesque Regular"/>
                <a:cs typeface="Brandon Grotesque Regular"/>
              </a:rPr>
              <a:t>Found in MEC and scale by </a:t>
            </a:r>
            <a:r>
              <a:rPr lang="en-US" sz="2000" dirty="0">
                <a:latin typeface="Brandon Grotesque Regular"/>
                <a:cs typeface="Brandon Grotesque Regular"/>
              </a:rPr>
              <a:t>a factor of  √</a:t>
            </a:r>
            <a:r>
              <a:rPr lang="en-US" sz="2000" dirty="0" smtClean="0">
                <a:latin typeface="Brandon Grotesque Regular"/>
                <a:cs typeface="Brandon Grotesque Regular"/>
              </a:rPr>
              <a:t>2 as one moves along the dorsal-ventral axis.</a:t>
            </a:r>
            <a:endParaRPr lang="en-US" sz="2000" dirty="0">
              <a:latin typeface="Brandon Grotesque Regular"/>
              <a:cs typeface="Brandon Grotesque Regular"/>
            </a:endParaRPr>
          </a:p>
        </p:txBody>
      </p:sp>
      <p:pic>
        <p:nvPicPr>
          <p:cNvPr id="10" name="Picture 9" descr="C:\Users\Nicco\Dropbox\UCLA\C Paper\Screenshot_2.jpg"/>
          <p:cNvPicPr/>
          <p:nvPr/>
        </p:nvPicPr>
        <p:blipFill>
          <a:blip r:embed="rId2">
            <a:extLst>
              <a:ext uri="{28A0092B-C50C-407E-A947-70E740481C1C}">
                <a14:useLocalDpi xmlns:a14="http://schemas.microsoft.com/office/drawing/2010/main" val="0"/>
              </a:ext>
            </a:extLst>
          </a:blip>
          <a:srcRect/>
          <a:stretch>
            <a:fillRect/>
          </a:stretch>
        </p:blipFill>
        <p:spPr bwMode="auto">
          <a:xfrm>
            <a:off x="2947728" y="2694385"/>
            <a:ext cx="6381303" cy="1997139"/>
          </a:xfrm>
          <a:prstGeom prst="rect">
            <a:avLst/>
          </a:prstGeom>
          <a:noFill/>
          <a:ln>
            <a:noFill/>
          </a:ln>
        </p:spPr>
      </p:pic>
      <p:sp>
        <p:nvSpPr>
          <p:cNvPr id="11" name="Rectangle 10"/>
          <p:cNvSpPr/>
          <p:nvPr/>
        </p:nvSpPr>
        <p:spPr>
          <a:xfrm>
            <a:off x="3048000" y="6550223"/>
            <a:ext cx="9144000" cy="307777"/>
          </a:xfrm>
          <a:prstGeom prst="rect">
            <a:avLst/>
          </a:prstGeom>
        </p:spPr>
        <p:txBody>
          <a:bodyPr wrap="square">
            <a:spAutoFit/>
          </a:bodyPr>
          <a:lstStyle/>
          <a:p>
            <a:pPr lvl="0" algn="r"/>
            <a:r>
              <a:rPr lang="en-US" sz="1400" dirty="0" smtClean="0">
                <a:solidFill>
                  <a:prstClr val="black"/>
                </a:solidFill>
                <a:latin typeface="Brandon Grotesque Regular"/>
                <a:cs typeface="Brandon Grotesque Regular"/>
              </a:rPr>
              <a:t>Hafting, 2005; </a:t>
            </a:r>
            <a:r>
              <a:rPr lang="en-US" sz="1400" dirty="0" err="1" smtClean="0">
                <a:solidFill>
                  <a:prstClr val="black"/>
                </a:solidFill>
                <a:latin typeface="Brandon Grotesque Regular"/>
                <a:cs typeface="Brandon Grotesque Regular"/>
              </a:rPr>
              <a:t>Buzsaki</a:t>
            </a:r>
            <a:r>
              <a:rPr lang="en-US" sz="1400" dirty="0" smtClean="0">
                <a:solidFill>
                  <a:prstClr val="black"/>
                </a:solidFill>
                <a:latin typeface="Brandon Grotesque Regular"/>
                <a:cs typeface="Brandon Grotesque Regular"/>
              </a:rPr>
              <a:t>, 2013; </a:t>
            </a:r>
            <a:r>
              <a:rPr lang="en-US" sz="1400" dirty="0" err="1" smtClean="0">
                <a:solidFill>
                  <a:prstClr val="black"/>
                </a:solidFill>
                <a:latin typeface="Brandon Grotesque Regular"/>
                <a:cs typeface="Brandon Grotesque Regular"/>
              </a:rPr>
              <a:t>Stensola</a:t>
            </a:r>
            <a:r>
              <a:rPr lang="en-US" sz="1400" dirty="0" smtClean="0">
                <a:solidFill>
                  <a:prstClr val="black"/>
                </a:solidFill>
                <a:latin typeface="Brandon Grotesque Regular"/>
                <a:cs typeface="Brandon Grotesque Regular"/>
              </a:rPr>
              <a:t>, 2012</a:t>
            </a:r>
            <a:endParaRPr lang="en-US" sz="1400" dirty="0">
              <a:solidFill>
                <a:prstClr val="black"/>
              </a:solidFill>
              <a:latin typeface="Brandon Grotesque Regular"/>
              <a:cs typeface="Brandon Grotesque Regular"/>
            </a:endParaRPr>
          </a:p>
        </p:txBody>
      </p:sp>
    </p:spTree>
    <p:extLst>
      <p:ext uri="{BB962C8B-B14F-4D97-AF65-F5344CB8AC3E}">
        <p14:creationId xmlns:p14="http://schemas.microsoft.com/office/powerpoint/2010/main" val="222366708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68440" y="211403"/>
            <a:ext cx="4655120" cy="861774"/>
          </a:xfrm>
          <a:prstGeom prst="rect">
            <a:avLst/>
          </a:prstGeom>
        </p:spPr>
        <p:txBody>
          <a:bodyPr wrap="none">
            <a:spAutoFit/>
          </a:bodyPr>
          <a:lstStyle/>
          <a:p>
            <a:r>
              <a:rPr lang="en-US" sz="5000" b="1" dirty="0" smtClean="0">
                <a:latin typeface="Brandon Grotesque Thin"/>
                <a:cs typeface="Brandon Grotesque Thin"/>
              </a:rPr>
              <a:t>BACKGROUND</a:t>
            </a:r>
            <a:endParaRPr lang="en-US" sz="5000" b="1" dirty="0"/>
          </a:p>
        </p:txBody>
      </p:sp>
      <p:cxnSp>
        <p:nvCxnSpPr>
          <p:cNvPr id="6" name="Straight Connector 5"/>
          <p:cNvCxnSpPr/>
          <p:nvPr/>
        </p:nvCxnSpPr>
        <p:spPr>
          <a:xfrm flipH="1">
            <a:off x="0" y="642290"/>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48507" y="609755"/>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pic>
        <p:nvPicPr>
          <p:cNvPr id="9" name="Picture 8" descr="Screenshot 2017-04-19 12.42.1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074" y="3043852"/>
            <a:ext cx="7747000" cy="3035300"/>
          </a:xfrm>
          <a:prstGeom prst="rect">
            <a:avLst/>
          </a:prstGeom>
        </p:spPr>
      </p:pic>
      <p:sp>
        <p:nvSpPr>
          <p:cNvPr id="11" name="TextBox 10"/>
          <p:cNvSpPr txBox="1"/>
          <p:nvPr/>
        </p:nvSpPr>
        <p:spPr>
          <a:xfrm>
            <a:off x="373558" y="1478372"/>
            <a:ext cx="11318808" cy="5632312"/>
          </a:xfrm>
          <a:prstGeom prst="rect">
            <a:avLst/>
          </a:prstGeom>
          <a:noFill/>
        </p:spPr>
        <p:txBody>
          <a:bodyPr wrap="square" rtlCol="0">
            <a:spAutoFit/>
          </a:bodyPr>
          <a:lstStyle/>
          <a:p>
            <a:pPr algn="ctr"/>
            <a:r>
              <a:rPr lang="en-US" dirty="0">
                <a:latin typeface="Brandon Grotesque Regular"/>
                <a:cs typeface="Brandon Grotesque Regular"/>
              </a:rPr>
              <a:t>Grid patterns of </a:t>
            </a:r>
            <a:r>
              <a:rPr lang="en-US" dirty="0" smtClean="0">
                <a:latin typeface="Brandon Grotesque Regular"/>
                <a:cs typeface="Brandon Grotesque Regular"/>
              </a:rPr>
              <a:t>neighboring </a:t>
            </a:r>
            <a:r>
              <a:rPr lang="en-US" dirty="0">
                <a:latin typeface="Brandon Grotesque Regular"/>
                <a:cs typeface="Brandon Grotesque Regular"/>
              </a:rPr>
              <a:t>cells are offset so as to “tile” the environment, </a:t>
            </a:r>
            <a:r>
              <a:rPr lang="en-US" dirty="0" smtClean="0">
                <a:latin typeface="Brandon Grotesque Regular"/>
                <a:cs typeface="Brandon Grotesque Regular"/>
              </a:rPr>
              <a:t/>
            </a:r>
            <a:br>
              <a:rPr lang="en-US" dirty="0" smtClean="0">
                <a:latin typeface="Brandon Grotesque Regular"/>
                <a:cs typeface="Brandon Grotesque Regular"/>
              </a:rPr>
            </a:br>
            <a:r>
              <a:rPr lang="en-US" dirty="0" smtClean="0">
                <a:latin typeface="Brandon Grotesque Regular"/>
                <a:cs typeface="Brandon Grotesque Regular"/>
              </a:rPr>
              <a:t>making </a:t>
            </a:r>
            <a:r>
              <a:rPr lang="en-US" dirty="0">
                <a:latin typeface="Brandon Grotesque Regular"/>
                <a:cs typeface="Brandon Grotesque Regular"/>
              </a:rPr>
              <a:t>systematic variation </a:t>
            </a:r>
            <a:r>
              <a:rPr lang="en-US" dirty="0" smtClean="0">
                <a:latin typeface="Brandon Grotesque Regular"/>
                <a:cs typeface="Brandon Grotesque Regular"/>
              </a:rPr>
              <a:t>in population </a:t>
            </a:r>
            <a:r>
              <a:rPr lang="en-US" dirty="0">
                <a:latin typeface="Brandon Grotesque Regular"/>
                <a:cs typeface="Brandon Grotesque Regular"/>
              </a:rPr>
              <a:t>activity with position unlikely.</a:t>
            </a:r>
          </a:p>
          <a:p>
            <a:pPr algn="ctr"/>
            <a:r>
              <a:rPr lang="en-US" dirty="0" smtClean="0">
                <a:latin typeface="Brandon Grotesque Regular"/>
                <a:cs typeface="Brandon Grotesque Regular"/>
              </a:rPr>
              <a:t/>
            </a:r>
            <a:br>
              <a:rPr lang="en-US" dirty="0" smtClean="0">
                <a:latin typeface="Brandon Grotesque Regular"/>
                <a:cs typeface="Brandon Grotesque Regular"/>
              </a:rPr>
            </a:br>
            <a:r>
              <a:rPr lang="en-US" dirty="0" smtClean="0">
                <a:latin typeface="Brandon Grotesque Regular"/>
                <a:cs typeface="Brandon Grotesque Regular"/>
              </a:rPr>
              <a:t>However, the angular orientation of the grids </a:t>
            </a:r>
            <a:r>
              <a:rPr lang="en-US" b="1" dirty="0" smtClean="0">
                <a:latin typeface="Brandon Grotesque Regular"/>
                <a:cs typeface="Brandon Grotesque Regular"/>
              </a:rPr>
              <a:t>relative to the environment</a:t>
            </a:r>
            <a:r>
              <a:rPr lang="en-US" dirty="0" smtClean="0">
                <a:latin typeface="Brandon Grotesque Regular"/>
                <a:cs typeface="Brandon Grotesque Regular"/>
              </a:rPr>
              <a:t> appears to be constant across cells.</a:t>
            </a:r>
          </a:p>
          <a:p>
            <a:pPr algn="ctr"/>
            <a:endParaRPr lang="en-US" dirty="0">
              <a:latin typeface="Brandon Grotesque Regular"/>
              <a:cs typeface="Brandon Grotesque Regular"/>
            </a:endParaRPr>
          </a:p>
          <a:p>
            <a:pPr algn="ctr"/>
            <a:endParaRPr lang="en-US" dirty="0" smtClean="0">
              <a:latin typeface="Brandon Grotesque Regular"/>
              <a:cs typeface="Brandon Grotesque Regular"/>
            </a:endParaRPr>
          </a:p>
          <a:p>
            <a:pPr algn="ctr"/>
            <a:endParaRPr lang="en-US" dirty="0">
              <a:latin typeface="Brandon Grotesque Regular"/>
              <a:cs typeface="Brandon Grotesque Regular"/>
            </a:endParaRPr>
          </a:p>
          <a:p>
            <a:pPr algn="ctr"/>
            <a:endParaRPr lang="en-US" dirty="0" smtClean="0">
              <a:latin typeface="Brandon Grotesque Regular"/>
              <a:cs typeface="Brandon Grotesque Regular"/>
            </a:endParaRPr>
          </a:p>
          <a:p>
            <a:pPr algn="ctr"/>
            <a:endParaRPr lang="en-US" dirty="0">
              <a:latin typeface="Brandon Grotesque Regular"/>
              <a:cs typeface="Brandon Grotesque Regular"/>
            </a:endParaRPr>
          </a:p>
          <a:p>
            <a:pPr algn="ctr"/>
            <a:endParaRPr lang="en-US" dirty="0" smtClean="0">
              <a:latin typeface="Brandon Grotesque Regular"/>
              <a:cs typeface="Brandon Grotesque Regular"/>
            </a:endParaRPr>
          </a:p>
          <a:p>
            <a:pPr algn="ctr"/>
            <a:endParaRPr lang="en-US" dirty="0">
              <a:latin typeface="Brandon Grotesque Regular"/>
              <a:cs typeface="Brandon Grotesque Regular"/>
            </a:endParaRPr>
          </a:p>
          <a:p>
            <a:pPr algn="ctr"/>
            <a:endParaRPr lang="en-US" dirty="0" smtClean="0">
              <a:latin typeface="Brandon Grotesque Regular"/>
              <a:cs typeface="Brandon Grotesque Regular"/>
            </a:endParaRPr>
          </a:p>
          <a:p>
            <a:pPr algn="ctr"/>
            <a:endParaRPr lang="en-US" dirty="0">
              <a:latin typeface="Brandon Grotesque Regular"/>
              <a:cs typeface="Brandon Grotesque Regular"/>
            </a:endParaRPr>
          </a:p>
          <a:p>
            <a:pPr algn="ctr"/>
            <a:endParaRPr lang="en-US" dirty="0" smtClean="0">
              <a:latin typeface="Brandon Grotesque Regular"/>
              <a:cs typeface="Brandon Grotesque Regular"/>
            </a:endParaRPr>
          </a:p>
          <a:p>
            <a:pPr algn="ctr"/>
            <a:endParaRPr lang="en-US" dirty="0">
              <a:latin typeface="Brandon Grotesque Regular"/>
              <a:cs typeface="Brandon Grotesque Regular"/>
            </a:endParaRPr>
          </a:p>
          <a:p>
            <a:pPr algn="ctr"/>
            <a:endParaRPr lang="en-US" dirty="0" smtClean="0">
              <a:latin typeface="Brandon Grotesque Regular"/>
              <a:cs typeface="Brandon Grotesque Regular"/>
            </a:endParaRPr>
          </a:p>
          <a:p>
            <a:pPr algn="ctr"/>
            <a:endParaRPr lang="en-US" dirty="0" smtClean="0">
              <a:latin typeface="Brandon Grotesque Regular"/>
              <a:cs typeface="Brandon Grotesque Regular"/>
            </a:endParaRPr>
          </a:p>
          <a:p>
            <a:pPr algn="ctr"/>
            <a:r>
              <a:rPr lang="en-US" dirty="0" smtClean="0">
                <a:latin typeface="Brandon Grotesque Regular"/>
                <a:cs typeface="Brandon Grotesque Regular"/>
              </a:rPr>
              <a:t>Furthermore, </a:t>
            </a:r>
            <a:r>
              <a:rPr lang="en-US" dirty="0" err="1" smtClean="0">
                <a:latin typeface="Brandon Grotesque Regular"/>
                <a:cs typeface="Brandon Grotesque Regular"/>
              </a:rPr>
              <a:t>conjuctive</a:t>
            </a:r>
            <a:r>
              <a:rPr lang="en-US" dirty="0" smtClean="0">
                <a:latin typeface="Brandon Grotesque Regular"/>
                <a:cs typeface="Brandon Grotesque Regular"/>
              </a:rPr>
              <a:t> grid cells selectively fire only in grid positions when the animal is heading in a particular direction</a:t>
            </a:r>
          </a:p>
          <a:p>
            <a:pPr algn="ctr"/>
            <a:endParaRPr lang="en-US" dirty="0">
              <a:latin typeface="Brandon Grotesque Regular"/>
              <a:cs typeface="Brandon Grotesque Regular"/>
            </a:endParaRPr>
          </a:p>
          <a:p>
            <a:pPr algn="ctr"/>
            <a:endParaRPr lang="en-US" dirty="0"/>
          </a:p>
        </p:txBody>
      </p:sp>
      <p:sp>
        <p:nvSpPr>
          <p:cNvPr id="13" name="Rectangle 12"/>
          <p:cNvSpPr/>
          <p:nvPr/>
        </p:nvSpPr>
        <p:spPr>
          <a:xfrm>
            <a:off x="3048000" y="6550223"/>
            <a:ext cx="9144000" cy="307777"/>
          </a:xfrm>
          <a:prstGeom prst="rect">
            <a:avLst/>
          </a:prstGeom>
        </p:spPr>
        <p:txBody>
          <a:bodyPr wrap="square">
            <a:spAutoFit/>
          </a:bodyPr>
          <a:lstStyle/>
          <a:p>
            <a:pPr lvl="0" algn="r"/>
            <a:r>
              <a:rPr lang="en-US" sz="1400" dirty="0" err="1" smtClean="0">
                <a:solidFill>
                  <a:prstClr val="black"/>
                </a:solidFill>
                <a:latin typeface="Brandon Grotesque Regular"/>
                <a:cs typeface="Brandon Grotesque Regular"/>
              </a:rPr>
              <a:t>Doeller</a:t>
            </a:r>
            <a:r>
              <a:rPr lang="en-US" sz="1400" dirty="0" smtClean="0">
                <a:solidFill>
                  <a:prstClr val="black"/>
                </a:solidFill>
                <a:latin typeface="Brandon Grotesque Regular"/>
                <a:cs typeface="Brandon Grotesque Regular"/>
              </a:rPr>
              <a:t>, 2010</a:t>
            </a:r>
            <a:endParaRPr lang="en-US" sz="1400" dirty="0">
              <a:solidFill>
                <a:prstClr val="black"/>
              </a:solidFill>
              <a:latin typeface="Brandon Grotesque Regular"/>
              <a:cs typeface="Brandon Grotesque Regular"/>
            </a:endParaRPr>
          </a:p>
        </p:txBody>
      </p:sp>
      <p:sp>
        <p:nvSpPr>
          <p:cNvPr id="10" name="Rectangle 9"/>
          <p:cNvSpPr/>
          <p:nvPr/>
        </p:nvSpPr>
        <p:spPr>
          <a:xfrm>
            <a:off x="6630653" y="2819763"/>
            <a:ext cx="3324666" cy="3249263"/>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39903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68440" y="211403"/>
            <a:ext cx="4655120" cy="861774"/>
          </a:xfrm>
          <a:prstGeom prst="rect">
            <a:avLst/>
          </a:prstGeom>
        </p:spPr>
        <p:txBody>
          <a:bodyPr wrap="none">
            <a:spAutoFit/>
          </a:bodyPr>
          <a:lstStyle/>
          <a:p>
            <a:r>
              <a:rPr lang="en-US" sz="5000" b="1" dirty="0" smtClean="0">
                <a:latin typeface="Brandon Grotesque Thin"/>
                <a:cs typeface="Brandon Grotesque Thin"/>
              </a:rPr>
              <a:t>BACKGROUND</a:t>
            </a:r>
            <a:endParaRPr lang="en-US" sz="5000" b="1" dirty="0"/>
          </a:p>
        </p:txBody>
      </p:sp>
      <p:cxnSp>
        <p:nvCxnSpPr>
          <p:cNvPr id="6" name="Straight Connector 5"/>
          <p:cNvCxnSpPr/>
          <p:nvPr/>
        </p:nvCxnSpPr>
        <p:spPr>
          <a:xfrm flipH="1">
            <a:off x="0" y="642290"/>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48507" y="609755"/>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pic>
        <p:nvPicPr>
          <p:cNvPr id="3" name="Picture 2" descr="Screenshot 2017-04-19 12.10.4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3407" y="2578908"/>
            <a:ext cx="5691297" cy="4279092"/>
          </a:xfrm>
          <a:prstGeom prst="rect">
            <a:avLst/>
          </a:prstGeom>
        </p:spPr>
      </p:pic>
      <p:sp>
        <p:nvSpPr>
          <p:cNvPr id="11" name="TextBox 10"/>
          <p:cNvSpPr txBox="1"/>
          <p:nvPr/>
        </p:nvSpPr>
        <p:spPr>
          <a:xfrm>
            <a:off x="1550266" y="1379169"/>
            <a:ext cx="9675153" cy="1200329"/>
          </a:xfrm>
          <a:prstGeom prst="rect">
            <a:avLst/>
          </a:prstGeom>
          <a:noFill/>
        </p:spPr>
        <p:txBody>
          <a:bodyPr wrap="square" rtlCol="0">
            <a:spAutoFit/>
          </a:bodyPr>
          <a:lstStyle/>
          <a:p>
            <a:pPr algn="ctr"/>
            <a:r>
              <a:rPr lang="en-US" dirty="0" smtClean="0">
                <a:latin typeface="Brandon Grotesque Regular"/>
                <a:cs typeface="Brandon Grotesque Regular"/>
              </a:rPr>
              <a:t>This insight, combined with some clever methodology has allowed for VR studies to show that grid-cell-like representations are present in the human brain. </a:t>
            </a:r>
          </a:p>
          <a:p>
            <a:pPr algn="ctr"/>
            <a:endParaRPr lang="en-US" dirty="0"/>
          </a:p>
          <a:p>
            <a:pPr algn="ctr"/>
            <a:r>
              <a:rPr lang="en-US" i="1" dirty="0" smtClean="0">
                <a:latin typeface="Brandon Grotesque Regular"/>
                <a:cs typeface="Brandon Grotesque Regular"/>
              </a:rPr>
              <a:t>(more on this method later)</a:t>
            </a:r>
            <a:endParaRPr lang="en-US" i="1" dirty="0">
              <a:latin typeface="Brandon Grotesque Regular"/>
              <a:cs typeface="Brandon Grotesque Regular"/>
            </a:endParaRPr>
          </a:p>
        </p:txBody>
      </p:sp>
      <p:sp>
        <p:nvSpPr>
          <p:cNvPr id="13" name="Rectangle 12"/>
          <p:cNvSpPr/>
          <p:nvPr/>
        </p:nvSpPr>
        <p:spPr>
          <a:xfrm>
            <a:off x="3048000" y="6550223"/>
            <a:ext cx="9144000" cy="307777"/>
          </a:xfrm>
          <a:prstGeom prst="rect">
            <a:avLst/>
          </a:prstGeom>
        </p:spPr>
        <p:txBody>
          <a:bodyPr wrap="square">
            <a:spAutoFit/>
          </a:bodyPr>
          <a:lstStyle/>
          <a:p>
            <a:pPr lvl="0" algn="r"/>
            <a:r>
              <a:rPr lang="en-US" sz="1400" dirty="0" err="1" smtClean="0">
                <a:solidFill>
                  <a:prstClr val="black"/>
                </a:solidFill>
                <a:latin typeface="Brandon Grotesque Regular"/>
                <a:cs typeface="Brandon Grotesque Regular"/>
              </a:rPr>
              <a:t>Doeller</a:t>
            </a:r>
            <a:r>
              <a:rPr lang="en-US" sz="1400" dirty="0" smtClean="0">
                <a:solidFill>
                  <a:prstClr val="black"/>
                </a:solidFill>
                <a:latin typeface="Brandon Grotesque Regular"/>
                <a:cs typeface="Brandon Grotesque Regular"/>
              </a:rPr>
              <a:t>, 2010</a:t>
            </a:r>
            <a:endParaRPr lang="en-US" sz="1400" dirty="0">
              <a:solidFill>
                <a:prstClr val="black"/>
              </a:solidFill>
              <a:latin typeface="Brandon Grotesque Regular"/>
              <a:cs typeface="Brandon Grotesque Regular"/>
            </a:endParaRPr>
          </a:p>
        </p:txBody>
      </p:sp>
      <p:pic>
        <p:nvPicPr>
          <p:cNvPr id="2" name="Picture 1" descr="Screenshot 2017-04-20 12.00.36.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4514" y="2670371"/>
            <a:ext cx="3736279" cy="3702106"/>
          </a:xfrm>
          <a:prstGeom prst="rect">
            <a:avLst/>
          </a:prstGeom>
        </p:spPr>
      </p:pic>
    </p:spTree>
    <p:extLst>
      <p:ext uri="{BB962C8B-B14F-4D97-AF65-F5344CB8AC3E}">
        <p14:creationId xmlns:p14="http://schemas.microsoft.com/office/powerpoint/2010/main" val="12926723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68440" y="211403"/>
            <a:ext cx="4655120" cy="861774"/>
          </a:xfrm>
          <a:prstGeom prst="rect">
            <a:avLst/>
          </a:prstGeom>
        </p:spPr>
        <p:txBody>
          <a:bodyPr wrap="none">
            <a:spAutoFit/>
          </a:bodyPr>
          <a:lstStyle/>
          <a:p>
            <a:r>
              <a:rPr lang="en-US" sz="5000" b="1" dirty="0" smtClean="0">
                <a:latin typeface="Brandon Grotesque Thin"/>
                <a:cs typeface="Brandon Grotesque Thin"/>
              </a:rPr>
              <a:t>BACKGROUND</a:t>
            </a:r>
            <a:endParaRPr lang="en-US" sz="5000" b="1" dirty="0"/>
          </a:p>
        </p:txBody>
      </p:sp>
      <p:cxnSp>
        <p:nvCxnSpPr>
          <p:cNvPr id="6" name="Straight Connector 5"/>
          <p:cNvCxnSpPr/>
          <p:nvPr/>
        </p:nvCxnSpPr>
        <p:spPr>
          <a:xfrm flipH="1">
            <a:off x="0" y="642290"/>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48507" y="609755"/>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3048000" y="6550223"/>
            <a:ext cx="9144000" cy="307777"/>
          </a:xfrm>
          <a:prstGeom prst="rect">
            <a:avLst/>
          </a:prstGeom>
        </p:spPr>
        <p:txBody>
          <a:bodyPr wrap="square">
            <a:spAutoFit/>
          </a:bodyPr>
          <a:lstStyle/>
          <a:p>
            <a:pPr lvl="0" algn="r"/>
            <a:r>
              <a:rPr lang="en-US" sz="1400" dirty="0" smtClean="0">
                <a:solidFill>
                  <a:prstClr val="black"/>
                </a:solidFill>
                <a:latin typeface="Brandon Grotesque Regular"/>
                <a:cs typeface="Brandon Grotesque Regular"/>
              </a:rPr>
              <a:t>Kunz, 2015</a:t>
            </a:r>
            <a:endParaRPr lang="en-US" sz="1400" dirty="0">
              <a:solidFill>
                <a:prstClr val="black"/>
              </a:solidFill>
              <a:latin typeface="Brandon Grotesque Regular"/>
              <a:cs typeface="Brandon Grotesque Regular"/>
            </a:endParaRPr>
          </a:p>
        </p:txBody>
      </p:sp>
      <p:pic>
        <p:nvPicPr>
          <p:cNvPr id="10" name="Picture 9" descr="Screenshot 2017-04-19 17.43.21.png"/>
          <p:cNvPicPr>
            <a:picLocks noChangeAspect="1"/>
          </p:cNvPicPr>
          <p:nvPr/>
        </p:nvPicPr>
        <p:blipFill rotWithShape="1">
          <a:blip r:embed="rId3">
            <a:extLst>
              <a:ext uri="{28A0092B-C50C-407E-A947-70E740481C1C}">
                <a14:useLocalDpi xmlns:a14="http://schemas.microsoft.com/office/drawing/2010/main" val="0"/>
              </a:ext>
            </a:extLst>
          </a:blip>
          <a:srcRect r="33421"/>
          <a:stretch/>
        </p:blipFill>
        <p:spPr>
          <a:xfrm>
            <a:off x="0" y="2353896"/>
            <a:ext cx="5553804" cy="3653123"/>
          </a:xfrm>
          <a:prstGeom prst="rect">
            <a:avLst/>
          </a:prstGeom>
        </p:spPr>
      </p:pic>
      <p:pic>
        <p:nvPicPr>
          <p:cNvPr id="12" name="Picture 11" descr="Screenshot 2017-04-19 17.44.1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2976" y="2773323"/>
            <a:ext cx="5969024" cy="2672179"/>
          </a:xfrm>
          <a:prstGeom prst="rect">
            <a:avLst/>
          </a:prstGeom>
        </p:spPr>
      </p:pic>
      <p:sp>
        <p:nvSpPr>
          <p:cNvPr id="15" name="Rectangle 14"/>
          <p:cNvSpPr/>
          <p:nvPr/>
        </p:nvSpPr>
        <p:spPr>
          <a:xfrm>
            <a:off x="0" y="1587005"/>
            <a:ext cx="12192000" cy="369332"/>
          </a:xfrm>
          <a:prstGeom prst="rect">
            <a:avLst/>
          </a:prstGeom>
        </p:spPr>
        <p:txBody>
          <a:bodyPr wrap="square">
            <a:spAutoFit/>
          </a:bodyPr>
          <a:lstStyle/>
          <a:p>
            <a:pPr algn="ctr"/>
            <a:r>
              <a:rPr lang="en-US" dirty="0" smtClean="0">
                <a:latin typeface="Brandon Grotesque Regular"/>
                <a:cs typeface="Brandon Grotesque Regular"/>
              </a:rPr>
              <a:t>Adults with APOE4 (genetic risk for Alzheimer’s disease) show reduced grid-cell-like representations.</a:t>
            </a:r>
            <a:endParaRPr lang="en-US" dirty="0"/>
          </a:p>
        </p:txBody>
      </p:sp>
    </p:spTree>
    <p:extLst>
      <p:ext uri="{BB962C8B-B14F-4D97-AF65-F5344CB8AC3E}">
        <p14:creationId xmlns:p14="http://schemas.microsoft.com/office/powerpoint/2010/main" val="275448502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68440" y="211403"/>
            <a:ext cx="4655120" cy="861774"/>
          </a:xfrm>
          <a:prstGeom prst="rect">
            <a:avLst/>
          </a:prstGeom>
        </p:spPr>
        <p:txBody>
          <a:bodyPr wrap="none">
            <a:spAutoFit/>
          </a:bodyPr>
          <a:lstStyle/>
          <a:p>
            <a:r>
              <a:rPr lang="en-US" sz="5000" b="1" dirty="0" smtClean="0">
                <a:latin typeface="Brandon Grotesque Thin"/>
                <a:cs typeface="Brandon Grotesque Thin"/>
              </a:rPr>
              <a:t>BACKGROUND</a:t>
            </a:r>
            <a:endParaRPr lang="en-US" sz="5000" b="1" dirty="0"/>
          </a:p>
        </p:txBody>
      </p:sp>
      <p:cxnSp>
        <p:nvCxnSpPr>
          <p:cNvPr id="6" name="Straight Connector 5"/>
          <p:cNvCxnSpPr/>
          <p:nvPr/>
        </p:nvCxnSpPr>
        <p:spPr>
          <a:xfrm flipH="1">
            <a:off x="0" y="642290"/>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48507" y="609755"/>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3048000" y="6550223"/>
            <a:ext cx="9144000" cy="307777"/>
          </a:xfrm>
          <a:prstGeom prst="rect">
            <a:avLst/>
          </a:prstGeom>
        </p:spPr>
        <p:txBody>
          <a:bodyPr wrap="square">
            <a:spAutoFit/>
          </a:bodyPr>
          <a:lstStyle/>
          <a:p>
            <a:pPr lvl="0" algn="r"/>
            <a:r>
              <a:rPr lang="en-US" sz="1400" dirty="0" smtClean="0">
                <a:solidFill>
                  <a:prstClr val="black"/>
                </a:solidFill>
                <a:latin typeface="Brandon Grotesque Regular"/>
                <a:cs typeface="Brandon Grotesque Regular"/>
              </a:rPr>
              <a:t>Horner, 2016</a:t>
            </a:r>
            <a:endParaRPr lang="en-US" sz="1400" dirty="0">
              <a:solidFill>
                <a:prstClr val="black"/>
              </a:solidFill>
              <a:latin typeface="Brandon Grotesque Regular"/>
              <a:cs typeface="Brandon Grotesque Regular"/>
            </a:endParaRPr>
          </a:p>
        </p:txBody>
      </p:sp>
      <p:sp>
        <p:nvSpPr>
          <p:cNvPr id="15" name="Rectangle 14"/>
          <p:cNvSpPr/>
          <p:nvPr/>
        </p:nvSpPr>
        <p:spPr>
          <a:xfrm>
            <a:off x="0" y="1587005"/>
            <a:ext cx="12192000" cy="369332"/>
          </a:xfrm>
          <a:prstGeom prst="rect">
            <a:avLst/>
          </a:prstGeom>
        </p:spPr>
        <p:txBody>
          <a:bodyPr wrap="square">
            <a:spAutoFit/>
          </a:bodyPr>
          <a:lstStyle/>
          <a:p>
            <a:pPr algn="ctr"/>
            <a:r>
              <a:rPr lang="en-US" dirty="0" smtClean="0">
                <a:latin typeface="Brandon Grotesque Regular"/>
                <a:cs typeface="Brandon Grotesque Regular"/>
              </a:rPr>
              <a:t>Grid-like processing appears even in imagined navigation</a:t>
            </a:r>
            <a:endParaRPr lang="en-US" dirty="0"/>
          </a:p>
        </p:txBody>
      </p:sp>
      <p:pic>
        <p:nvPicPr>
          <p:cNvPr id="3" name="Picture 2" descr="Screenshot 2017-04-19 18.01.3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1854" y="2134781"/>
            <a:ext cx="8087780" cy="4085579"/>
          </a:xfrm>
          <a:prstGeom prst="rect">
            <a:avLst/>
          </a:prstGeom>
        </p:spPr>
      </p:pic>
    </p:spTree>
    <p:extLst>
      <p:ext uri="{BB962C8B-B14F-4D97-AF65-F5344CB8AC3E}">
        <p14:creationId xmlns:p14="http://schemas.microsoft.com/office/powerpoint/2010/main" val="44783412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11403"/>
            <a:ext cx="12192000" cy="861774"/>
          </a:xfrm>
          <a:prstGeom prst="rect">
            <a:avLst/>
          </a:prstGeom>
        </p:spPr>
        <p:txBody>
          <a:bodyPr wrap="square">
            <a:spAutoFit/>
          </a:bodyPr>
          <a:lstStyle/>
          <a:p>
            <a:pPr algn="ctr"/>
            <a:r>
              <a:rPr lang="en-US" sz="5000" b="1" dirty="0" smtClean="0">
                <a:latin typeface="Brandon Grotesque Thin"/>
                <a:cs typeface="Brandon Grotesque Thin"/>
              </a:rPr>
              <a:t>MOTIVATION</a:t>
            </a:r>
            <a:endParaRPr lang="en-US" sz="5000" b="1" dirty="0"/>
          </a:p>
        </p:txBody>
      </p:sp>
      <p:cxnSp>
        <p:nvCxnSpPr>
          <p:cNvPr id="6" name="Straight Connector 5"/>
          <p:cNvCxnSpPr/>
          <p:nvPr/>
        </p:nvCxnSpPr>
        <p:spPr>
          <a:xfrm flipH="1">
            <a:off x="0" y="642290"/>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48507" y="609755"/>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0" y="2078521"/>
            <a:ext cx="12192000" cy="2677656"/>
          </a:xfrm>
          <a:prstGeom prst="rect">
            <a:avLst/>
          </a:prstGeom>
          <a:noFill/>
        </p:spPr>
        <p:txBody>
          <a:bodyPr wrap="square" rtlCol="0">
            <a:spAutoFit/>
          </a:bodyPr>
          <a:lstStyle/>
          <a:p>
            <a:pPr algn="ctr"/>
            <a:r>
              <a:rPr lang="en-US" sz="2400" dirty="0" smtClean="0">
                <a:latin typeface="Brandon Grotesque Regular"/>
                <a:cs typeface="Brandon Grotesque Regular"/>
              </a:rPr>
              <a:t>Without an “organizing principle”, nothing has the ability to turn into information.</a:t>
            </a:r>
            <a:br>
              <a:rPr lang="en-US" sz="2400" dirty="0" smtClean="0">
                <a:latin typeface="Brandon Grotesque Regular"/>
                <a:cs typeface="Brandon Grotesque Regular"/>
              </a:rPr>
            </a:br>
            <a:r>
              <a:rPr lang="en-US" sz="2400" dirty="0" smtClean="0">
                <a:latin typeface="Brandon Grotesque Regular"/>
                <a:cs typeface="Brandon Grotesque Regular"/>
              </a:rPr>
              <a:t> </a:t>
            </a:r>
            <a:endParaRPr lang="en-US" sz="2400" dirty="0">
              <a:latin typeface="Brandon Grotesque Regular"/>
              <a:cs typeface="Brandon Grotesque Regular"/>
            </a:endParaRPr>
          </a:p>
          <a:p>
            <a:pPr algn="ctr"/>
            <a:endParaRPr lang="en-US" sz="2400" dirty="0" smtClean="0">
              <a:latin typeface="Brandon Grotesque Regular"/>
              <a:cs typeface="Brandon Grotesque Regular"/>
            </a:endParaRPr>
          </a:p>
          <a:p>
            <a:pPr algn="ctr"/>
            <a:r>
              <a:rPr lang="en-US" sz="2400" dirty="0" smtClean="0">
                <a:latin typeface="Brandon Grotesque Regular"/>
                <a:cs typeface="Brandon Grotesque Regular"/>
              </a:rPr>
              <a:t>Space, according to Kant, is the most important, integral, and effective organizing principle.</a:t>
            </a:r>
            <a:br>
              <a:rPr lang="en-US" sz="2400" dirty="0" smtClean="0">
                <a:latin typeface="Brandon Grotesque Regular"/>
                <a:cs typeface="Brandon Grotesque Regular"/>
              </a:rPr>
            </a:br>
            <a:endParaRPr lang="en-US" sz="2400" dirty="0" smtClean="0">
              <a:latin typeface="Brandon Grotesque Regular"/>
              <a:cs typeface="Brandon Grotesque Regular"/>
            </a:endParaRPr>
          </a:p>
          <a:p>
            <a:pPr algn="ctr"/>
            <a:endParaRPr lang="en-US" sz="2400" dirty="0" smtClean="0">
              <a:latin typeface="Brandon Grotesque Regular"/>
              <a:cs typeface="Brandon Grotesque Regular"/>
            </a:endParaRPr>
          </a:p>
          <a:p>
            <a:pPr algn="ctr"/>
            <a:r>
              <a:rPr lang="en-US" sz="2400" dirty="0" smtClean="0">
                <a:latin typeface="Brandon Grotesque Regular"/>
                <a:cs typeface="Brandon Grotesque Regular"/>
              </a:rPr>
              <a:t>If there exists a coordinate system for physical space, is that same space also used for abstraction?</a:t>
            </a:r>
            <a:endParaRPr lang="en-US" sz="2400" dirty="0">
              <a:latin typeface="Brandon Grotesque Regular"/>
              <a:cs typeface="Brandon Grotesque Regular"/>
            </a:endParaRPr>
          </a:p>
        </p:txBody>
      </p:sp>
      <p:sp>
        <p:nvSpPr>
          <p:cNvPr id="8" name="Rectangle 7"/>
          <p:cNvSpPr/>
          <p:nvPr/>
        </p:nvSpPr>
        <p:spPr>
          <a:xfrm>
            <a:off x="3048000" y="6550223"/>
            <a:ext cx="9144000" cy="307777"/>
          </a:xfrm>
          <a:prstGeom prst="rect">
            <a:avLst/>
          </a:prstGeom>
        </p:spPr>
        <p:txBody>
          <a:bodyPr wrap="square">
            <a:spAutoFit/>
          </a:bodyPr>
          <a:lstStyle/>
          <a:p>
            <a:pPr lvl="0" algn="r"/>
            <a:r>
              <a:rPr lang="en-US" sz="1400" dirty="0" smtClean="0">
                <a:solidFill>
                  <a:prstClr val="black"/>
                </a:solidFill>
                <a:latin typeface="Brandon Grotesque Regular"/>
                <a:cs typeface="Brandon Grotesque Regular"/>
              </a:rPr>
              <a:t>Critique of Pure Reason, Kant (1787)</a:t>
            </a:r>
            <a:endParaRPr lang="en-US" sz="1400" dirty="0">
              <a:solidFill>
                <a:prstClr val="black"/>
              </a:solidFill>
              <a:latin typeface="Brandon Grotesque Regular"/>
              <a:cs typeface="Brandon Grotesque Regular"/>
            </a:endParaRPr>
          </a:p>
        </p:txBody>
      </p:sp>
    </p:spTree>
    <p:extLst>
      <p:ext uri="{BB962C8B-B14F-4D97-AF65-F5344CB8AC3E}">
        <p14:creationId xmlns:p14="http://schemas.microsoft.com/office/powerpoint/2010/main" val="330674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11403"/>
            <a:ext cx="12192000" cy="861774"/>
          </a:xfrm>
          <a:prstGeom prst="rect">
            <a:avLst/>
          </a:prstGeom>
        </p:spPr>
        <p:txBody>
          <a:bodyPr wrap="square">
            <a:spAutoFit/>
          </a:bodyPr>
          <a:lstStyle/>
          <a:p>
            <a:pPr algn="ctr"/>
            <a:r>
              <a:rPr lang="en-US" sz="5000" b="1" dirty="0" smtClean="0">
                <a:latin typeface="Brandon Grotesque Thin"/>
                <a:cs typeface="Brandon Grotesque Thin"/>
              </a:rPr>
              <a:t>METHODS</a:t>
            </a:r>
            <a:endParaRPr lang="en-US" sz="5000" b="1" dirty="0"/>
          </a:p>
        </p:txBody>
      </p:sp>
      <p:cxnSp>
        <p:nvCxnSpPr>
          <p:cNvPr id="6" name="Straight Connector 5"/>
          <p:cNvCxnSpPr/>
          <p:nvPr/>
        </p:nvCxnSpPr>
        <p:spPr>
          <a:xfrm flipH="1">
            <a:off x="0" y="642290"/>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48507" y="609755"/>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pic>
        <p:nvPicPr>
          <p:cNvPr id="3" name="Picture 2" descr="Screenshot 2017-04-19 18.06.03.png"/>
          <p:cNvPicPr>
            <a:picLocks noChangeAspect="1"/>
          </p:cNvPicPr>
          <p:nvPr/>
        </p:nvPicPr>
        <p:blipFill rotWithShape="1">
          <a:blip r:embed="rId3">
            <a:extLst>
              <a:ext uri="{28A0092B-C50C-407E-A947-70E740481C1C}">
                <a14:useLocalDpi xmlns:a14="http://schemas.microsoft.com/office/drawing/2010/main" val="0"/>
              </a:ext>
            </a:extLst>
          </a:blip>
          <a:srcRect b="12373"/>
          <a:stretch/>
        </p:blipFill>
        <p:spPr>
          <a:xfrm>
            <a:off x="2147570" y="4845912"/>
            <a:ext cx="7800540" cy="2012088"/>
          </a:xfrm>
          <a:prstGeom prst="rect">
            <a:avLst/>
          </a:prstGeom>
        </p:spPr>
      </p:pic>
      <p:sp>
        <p:nvSpPr>
          <p:cNvPr id="8" name="Rectangle 7"/>
          <p:cNvSpPr/>
          <p:nvPr/>
        </p:nvSpPr>
        <p:spPr>
          <a:xfrm>
            <a:off x="0" y="1307605"/>
            <a:ext cx="12192000" cy="369332"/>
          </a:xfrm>
          <a:prstGeom prst="rect">
            <a:avLst/>
          </a:prstGeom>
        </p:spPr>
        <p:txBody>
          <a:bodyPr wrap="square">
            <a:spAutoFit/>
          </a:bodyPr>
          <a:lstStyle/>
          <a:p>
            <a:pPr algn="ctr"/>
            <a:r>
              <a:rPr lang="en-US" dirty="0" smtClean="0">
                <a:latin typeface="Brandon Grotesque Regular"/>
                <a:cs typeface="Brandon Grotesque Regular"/>
              </a:rPr>
              <a:t>Subjects were trained to associate stimuli (birds) with outcomes (Christmas symbols)</a:t>
            </a:r>
            <a:endParaRPr lang="en-US" dirty="0"/>
          </a:p>
        </p:txBody>
      </p:sp>
      <p:sp>
        <p:nvSpPr>
          <p:cNvPr id="10" name="Rectangle 9"/>
          <p:cNvSpPr/>
          <p:nvPr/>
        </p:nvSpPr>
        <p:spPr>
          <a:xfrm>
            <a:off x="0" y="1766737"/>
            <a:ext cx="12192000" cy="369332"/>
          </a:xfrm>
          <a:prstGeom prst="rect">
            <a:avLst/>
          </a:prstGeom>
        </p:spPr>
        <p:txBody>
          <a:bodyPr wrap="square">
            <a:spAutoFit/>
          </a:bodyPr>
          <a:lstStyle/>
          <a:p>
            <a:pPr algn="ctr"/>
            <a:r>
              <a:rPr lang="en-US" dirty="0" smtClean="0">
                <a:latin typeface="Brandon Grotesque Regular"/>
                <a:cs typeface="Brandon Grotesque Regular"/>
              </a:rPr>
              <a:t>Birds varied as a function of two continuous dimensions: neck and leg length</a:t>
            </a:r>
            <a:endParaRPr lang="en-US" dirty="0"/>
          </a:p>
        </p:txBody>
      </p:sp>
      <p:pic>
        <p:nvPicPr>
          <p:cNvPr id="11" name="Picture 10" descr="Screenshot 2017-04-19 19.23.3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2115" y="2898422"/>
            <a:ext cx="2908489" cy="1958900"/>
          </a:xfrm>
          <a:prstGeom prst="rect">
            <a:avLst/>
          </a:prstGeom>
        </p:spPr>
      </p:pic>
      <p:pic>
        <p:nvPicPr>
          <p:cNvPr id="12" name="Picture 11" descr="Screenshot 2017-04-19 19.22.32.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28415" y="2728949"/>
            <a:ext cx="3637957" cy="2117024"/>
          </a:xfrm>
          <a:prstGeom prst="rect">
            <a:avLst/>
          </a:prstGeom>
        </p:spPr>
      </p:pic>
      <p:sp>
        <p:nvSpPr>
          <p:cNvPr id="13" name="Rectangle 12"/>
          <p:cNvSpPr/>
          <p:nvPr/>
        </p:nvSpPr>
        <p:spPr>
          <a:xfrm>
            <a:off x="2427908" y="2525743"/>
            <a:ext cx="3303606" cy="369332"/>
          </a:xfrm>
          <a:prstGeom prst="rect">
            <a:avLst/>
          </a:prstGeom>
        </p:spPr>
        <p:txBody>
          <a:bodyPr wrap="square">
            <a:spAutoFit/>
          </a:bodyPr>
          <a:lstStyle/>
          <a:p>
            <a:pPr algn="ctr"/>
            <a:r>
              <a:rPr lang="en-US" b="1" dirty="0" smtClean="0">
                <a:latin typeface="Brandon Grotesque Regular"/>
                <a:cs typeface="Brandon Grotesque Regular"/>
              </a:rPr>
              <a:t>Match Task</a:t>
            </a:r>
            <a:endParaRPr lang="en-US" b="1" dirty="0"/>
          </a:p>
        </p:txBody>
      </p:sp>
      <p:sp>
        <p:nvSpPr>
          <p:cNvPr id="14" name="Rectangle 13"/>
          <p:cNvSpPr/>
          <p:nvPr/>
        </p:nvSpPr>
        <p:spPr>
          <a:xfrm>
            <a:off x="6055978" y="2544450"/>
            <a:ext cx="3303606" cy="369332"/>
          </a:xfrm>
          <a:prstGeom prst="rect">
            <a:avLst/>
          </a:prstGeom>
        </p:spPr>
        <p:txBody>
          <a:bodyPr wrap="square">
            <a:spAutoFit/>
          </a:bodyPr>
          <a:lstStyle/>
          <a:p>
            <a:pPr algn="ctr"/>
            <a:r>
              <a:rPr lang="en-US" b="1" dirty="0" smtClean="0">
                <a:latin typeface="Brandon Grotesque Regular"/>
                <a:cs typeface="Brandon Grotesque Regular"/>
              </a:rPr>
              <a:t>Explore Task</a:t>
            </a:r>
            <a:endParaRPr lang="en-US" b="1" dirty="0"/>
          </a:p>
        </p:txBody>
      </p:sp>
      <p:sp>
        <p:nvSpPr>
          <p:cNvPr id="15" name="Rectangle 14"/>
          <p:cNvSpPr/>
          <p:nvPr/>
        </p:nvSpPr>
        <p:spPr>
          <a:xfrm>
            <a:off x="116970" y="5704928"/>
            <a:ext cx="1888225" cy="369332"/>
          </a:xfrm>
          <a:prstGeom prst="rect">
            <a:avLst/>
          </a:prstGeom>
        </p:spPr>
        <p:txBody>
          <a:bodyPr wrap="square">
            <a:spAutoFit/>
          </a:bodyPr>
          <a:lstStyle/>
          <a:p>
            <a:pPr algn="r"/>
            <a:r>
              <a:rPr lang="en-US" b="1" dirty="0" smtClean="0">
                <a:latin typeface="Brandon Grotesque Regular"/>
                <a:cs typeface="Brandon Grotesque Regular"/>
              </a:rPr>
              <a:t>Collect Task</a:t>
            </a:r>
            <a:endParaRPr lang="en-US" b="1" dirty="0"/>
          </a:p>
        </p:txBody>
      </p:sp>
    </p:spTree>
    <p:extLst>
      <p:ext uri="{BB962C8B-B14F-4D97-AF65-F5344CB8AC3E}">
        <p14:creationId xmlns:p14="http://schemas.microsoft.com/office/powerpoint/2010/main" val="173255949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11403"/>
            <a:ext cx="12192000" cy="861774"/>
          </a:xfrm>
          <a:prstGeom prst="rect">
            <a:avLst/>
          </a:prstGeom>
        </p:spPr>
        <p:txBody>
          <a:bodyPr wrap="square">
            <a:spAutoFit/>
          </a:bodyPr>
          <a:lstStyle/>
          <a:p>
            <a:pPr algn="ctr"/>
            <a:r>
              <a:rPr lang="en-US" sz="5000" b="1" dirty="0" smtClean="0">
                <a:latin typeface="Brandon Grotesque Thin"/>
                <a:cs typeface="Brandon Grotesque Thin"/>
              </a:rPr>
              <a:t>METHODS</a:t>
            </a:r>
            <a:endParaRPr lang="en-US" sz="5000" b="1" dirty="0"/>
          </a:p>
        </p:txBody>
      </p:sp>
      <p:cxnSp>
        <p:nvCxnSpPr>
          <p:cNvPr id="6" name="Straight Connector 5"/>
          <p:cNvCxnSpPr/>
          <p:nvPr/>
        </p:nvCxnSpPr>
        <p:spPr>
          <a:xfrm flipH="1">
            <a:off x="0" y="642290"/>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48507" y="609755"/>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Screenshot 2017-04-19 18.06.1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2005" y="2334690"/>
            <a:ext cx="8755233" cy="3227354"/>
          </a:xfrm>
          <a:prstGeom prst="rect">
            <a:avLst/>
          </a:prstGeom>
        </p:spPr>
      </p:pic>
      <p:sp>
        <p:nvSpPr>
          <p:cNvPr id="8" name="Rectangle 7"/>
          <p:cNvSpPr/>
          <p:nvPr/>
        </p:nvSpPr>
        <p:spPr>
          <a:xfrm>
            <a:off x="0" y="1587005"/>
            <a:ext cx="12192000" cy="646331"/>
          </a:xfrm>
          <a:prstGeom prst="rect">
            <a:avLst/>
          </a:prstGeom>
        </p:spPr>
        <p:txBody>
          <a:bodyPr wrap="square">
            <a:spAutoFit/>
          </a:bodyPr>
          <a:lstStyle/>
          <a:p>
            <a:pPr algn="ctr"/>
            <a:r>
              <a:rPr lang="en-US" dirty="0" smtClean="0">
                <a:latin typeface="Brandon Grotesque Regular"/>
                <a:cs typeface="Brandon Grotesque Regular"/>
              </a:rPr>
              <a:t>With leg length and neck length as axes, the Christmas symbols can be “plotted” on a conceptual coordinate system (Bird Space)</a:t>
            </a:r>
            <a:br>
              <a:rPr lang="en-US" dirty="0" smtClean="0">
                <a:latin typeface="Brandon Grotesque Regular"/>
                <a:cs typeface="Brandon Grotesque Regular"/>
              </a:rPr>
            </a:br>
            <a:r>
              <a:rPr lang="en-US" dirty="0" smtClean="0">
                <a:latin typeface="Brandon Grotesque Regular"/>
                <a:cs typeface="Brandon Grotesque Regular"/>
              </a:rPr>
              <a:t>(this was not made explicit to the subject)</a:t>
            </a:r>
            <a:endParaRPr lang="en-US" dirty="0"/>
          </a:p>
        </p:txBody>
      </p:sp>
      <p:sp>
        <p:nvSpPr>
          <p:cNvPr id="10" name="Rectangle 9"/>
          <p:cNvSpPr/>
          <p:nvPr/>
        </p:nvSpPr>
        <p:spPr>
          <a:xfrm>
            <a:off x="0" y="5785867"/>
            <a:ext cx="12192000" cy="369332"/>
          </a:xfrm>
          <a:prstGeom prst="rect">
            <a:avLst/>
          </a:prstGeom>
        </p:spPr>
        <p:txBody>
          <a:bodyPr wrap="square">
            <a:spAutoFit/>
          </a:bodyPr>
          <a:lstStyle/>
          <a:p>
            <a:pPr algn="ctr"/>
            <a:r>
              <a:rPr lang="en-US" dirty="0" smtClean="0">
                <a:latin typeface="Brandon Grotesque Regular"/>
                <a:cs typeface="Brandon Grotesque Regular"/>
              </a:rPr>
              <a:t>XXX</a:t>
            </a:r>
            <a:endParaRPr lang="en-US" dirty="0"/>
          </a:p>
        </p:txBody>
      </p:sp>
    </p:spTree>
    <p:extLst>
      <p:ext uri="{BB962C8B-B14F-4D97-AF65-F5344CB8AC3E}">
        <p14:creationId xmlns:p14="http://schemas.microsoft.com/office/powerpoint/2010/main" val="129036877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11403"/>
            <a:ext cx="12192000" cy="861774"/>
          </a:xfrm>
          <a:prstGeom prst="rect">
            <a:avLst/>
          </a:prstGeom>
        </p:spPr>
        <p:txBody>
          <a:bodyPr wrap="square">
            <a:spAutoFit/>
          </a:bodyPr>
          <a:lstStyle/>
          <a:p>
            <a:pPr algn="ctr"/>
            <a:r>
              <a:rPr lang="en-US" sz="5000" b="1" dirty="0" smtClean="0">
                <a:latin typeface="Brandon Grotesque Thin"/>
                <a:cs typeface="Brandon Grotesque Thin"/>
              </a:rPr>
              <a:t>METHODS</a:t>
            </a:r>
            <a:endParaRPr lang="en-US" sz="5000" b="1" dirty="0"/>
          </a:p>
        </p:txBody>
      </p:sp>
      <p:cxnSp>
        <p:nvCxnSpPr>
          <p:cNvPr id="6" name="Straight Connector 5"/>
          <p:cNvCxnSpPr/>
          <p:nvPr/>
        </p:nvCxnSpPr>
        <p:spPr>
          <a:xfrm flipH="1">
            <a:off x="0" y="642290"/>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48507" y="609755"/>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aaf0941s1.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256522" y="1424419"/>
            <a:ext cx="7961018" cy="4475999"/>
          </a:xfrm>
          <a:prstGeom prst="rect">
            <a:avLst/>
          </a:prstGeom>
        </p:spPr>
      </p:pic>
    </p:spTree>
    <p:extLst>
      <p:ext uri="{BB962C8B-B14F-4D97-AF65-F5344CB8AC3E}">
        <p14:creationId xmlns:p14="http://schemas.microsoft.com/office/powerpoint/2010/main" val="928563346"/>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11403"/>
            <a:ext cx="12192000" cy="861774"/>
          </a:xfrm>
          <a:prstGeom prst="rect">
            <a:avLst/>
          </a:prstGeom>
        </p:spPr>
        <p:txBody>
          <a:bodyPr wrap="square">
            <a:spAutoFit/>
          </a:bodyPr>
          <a:lstStyle/>
          <a:p>
            <a:pPr algn="ctr"/>
            <a:r>
              <a:rPr lang="en-US" sz="5000" b="1" dirty="0" smtClean="0">
                <a:latin typeface="Brandon Grotesque Thin"/>
                <a:cs typeface="Brandon Grotesque Thin"/>
              </a:rPr>
              <a:t>METHODS</a:t>
            </a:r>
            <a:endParaRPr lang="en-US" sz="5000" b="1" dirty="0"/>
          </a:p>
        </p:txBody>
      </p:sp>
      <p:cxnSp>
        <p:nvCxnSpPr>
          <p:cNvPr id="6" name="Straight Connector 5"/>
          <p:cNvCxnSpPr/>
          <p:nvPr/>
        </p:nvCxnSpPr>
        <p:spPr>
          <a:xfrm flipH="1">
            <a:off x="0" y="642290"/>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48507" y="609755"/>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pic>
        <p:nvPicPr>
          <p:cNvPr id="3" name="Picture 2" descr="Screenshot 2017-04-19 20.07.2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3847" y="4633258"/>
            <a:ext cx="4688153" cy="2224742"/>
          </a:xfrm>
          <a:prstGeom prst="rect">
            <a:avLst/>
          </a:prstGeom>
        </p:spPr>
      </p:pic>
      <p:sp>
        <p:nvSpPr>
          <p:cNvPr id="9" name="Rectangle 8"/>
          <p:cNvSpPr/>
          <p:nvPr/>
        </p:nvSpPr>
        <p:spPr>
          <a:xfrm>
            <a:off x="0" y="1591942"/>
            <a:ext cx="8012821" cy="5632312"/>
          </a:xfrm>
          <a:prstGeom prst="rect">
            <a:avLst/>
          </a:prstGeom>
        </p:spPr>
        <p:txBody>
          <a:bodyPr wrap="square">
            <a:spAutoFit/>
          </a:bodyPr>
          <a:lstStyle/>
          <a:p>
            <a:pPr marL="342900" indent="-342900">
              <a:buAutoNum type="arabicParenR"/>
            </a:pPr>
            <a:r>
              <a:rPr lang="en-US" dirty="0" smtClean="0">
                <a:latin typeface="Brandon Grotesque Regular"/>
                <a:cs typeface="Brandon Grotesque Regular"/>
              </a:rPr>
              <a:t>Two parametrically modulated </a:t>
            </a:r>
            <a:r>
              <a:rPr lang="en-US" dirty="0" err="1" smtClean="0">
                <a:latin typeface="Brandon Grotesque Regular"/>
                <a:cs typeface="Brandon Grotesque Regular"/>
              </a:rPr>
              <a:t>regressors</a:t>
            </a:r>
            <a:r>
              <a:rPr lang="en-US" dirty="0" smtClean="0">
                <a:latin typeface="Brandon Grotesque Regular"/>
                <a:cs typeface="Brandon Grotesque Regular"/>
              </a:rPr>
              <a:t> (sine and cosine of each trajectory in each trial) with a periodicity of 60 degrees were created and submitted </a:t>
            </a:r>
            <a:r>
              <a:rPr lang="en-US" dirty="0" err="1" smtClean="0">
                <a:latin typeface="Brandon Grotesque Regular"/>
                <a:cs typeface="Brandon Grotesque Regular"/>
              </a:rPr>
              <a:t>voxelwise</a:t>
            </a:r>
            <a:r>
              <a:rPr lang="en-US" dirty="0" smtClean="0">
                <a:latin typeface="Brandon Grotesque Regular"/>
                <a:cs typeface="Brandon Grotesque Regular"/>
              </a:rPr>
              <a:t>.</a:t>
            </a:r>
            <a:endParaRPr lang="en-US" dirty="0">
              <a:latin typeface="Brandon Grotesque Regular"/>
              <a:cs typeface="Brandon Grotesque Regular"/>
            </a:endParaRPr>
          </a:p>
          <a:p>
            <a:r>
              <a:rPr lang="en-US" dirty="0" smtClean="0">
                <a:latin typeface="Brandon Grotesque Regular"/>
                <a:cs typeface="Brandon Grotesque Regular"/>
              </a:rPr>
              <a:t/>
            </a:r>
            <a:br>
              <a:rPr lang="en-US" dirty="0" smtClean="0">
                <a:latin typeface="Brandon Grotesque Regular"/>
                <a:cs typeface="Brandon Grotesque Regular"/>
              </a:rPr>
            </a:br>
            <a:endParaRPr lang="en-US" dirty="0">
              <a:latin typeface="Brandon Grotesque Regular"/>
              <a:cs typeface="Brandon Grotesque Regular"/>
            </a:endParaRPr>
          </a:p>
          <a:p>
            <a:r>
              <a:rPr lang="en-US" dirty="0" smtClean="0">
                <a:latin typeface="Brandon Grotesque Regular"/>
                <a:cs typeface="Brandon Grotesque Regular"/>
              </a:rPr>
              <a:t>2) Spheres </a:t>
            </a:r>
            <a:r>
              <a:rPr lang="en-US" dirty="0">
                <a:latin typeface="Brandon Grotesque Regular"/>
                <a:cs typeface="Brandon Grotesque Regular"/>
              </a:rPr>
              <a:t>were centered around the peak voxels for an ROI analysis</a:t>
            </a:r>
            <a:r>
              <a:rPr lang="en-US" dirty="0" smtClean="0">
                <a:latin typeface="Brandon Grotesque Regular"/>
                <a:cs typeface="Brandon Grotesque Regular"/>
              </a:rPr>
              <a:t>.</a:t>
            </a:r>
            <a:br>
              <a:rPr lang="en-US" dirty="0" smtClean="0">
                <a:latin typeface="Brandon Grotesque Regular"/>
                <a:cs typeface="Brandon Grotesque Regular"/>
              </a:rPr>
            </a:br>
            <a:endParaRPr lang="en-US" dirty="0" smtClean="0">
              <a:latin typeface="Brandon Grotesque Regular"/>
              <a:cs typeface="Brandon Grotesque Regular"/>
            </a:endParaRPr>
          </a:p>
          <a:p>
            <a:endParaRPr lang="en-US" dirty="0" smtClean="0">
              <a:latin typeface="Brandon Grotesque Regular"/>
              <a:cs typeface="Brandon Grotesque Regular"/>
            </a:endParaRPr>
          </a:p>
          <a:p>
            <a:r>
              <a:rPr lang="en-US" dirty="0" smtClean="0">
                <a:latin typeface="Brandon Grotesque Regular"/>
                <a:cs typeface="Brandon Grotesque Regular"/>
              </a:rPr>
              <a:t>3) They then averaged the coefficients for the sin and cosine </a:t>
            </a:r>
            <a:r>
              <a:rPr lang="en-US" dirty="0" err="1" smtClean="0">
                <a:latin typeface="Brandon Grotesque Regular"/>
                <a:cs typeface="Brandon Grotesque Regular"/>
              </a:rPr>
              <a:t>regressors</a:t>
            </a:r>
            <a:r>
              <a:rPr lang="en-US" dirty="0" smtClean="0">
                <a:latin typeface="Brandon Grotesque Regular"/>
                <a:cs typeface="Brandon Grotesque Regular"/>
              </a:rPr>
              <a:t> across all voxels within an ROI to calculate the mean orientation of the </a:t>
            </a:r>
            <a:r>
              <a:rPr lang="en-US" dirty="0" err="1" smtClean="0">
                <a:latin typeface="Brandon Grotesque Regular"/>
                <a:cs typeface="Brandon Grotesque Regular"/>
              </a:rPr>
              <a:t>heaxagonal</a:t>
            </a:r>
            <a:r>
              <a:rPr lang="en-US" dirty="0" smtClean="0">
                <a:latin typeface="Brandon Grotesque Regular"/>
                <a:cs typeface="Brandon Grotesque Regular"/>
              </a:rPr>
              <a:t> grid in that region.</a:t>
            </a:r>
          </a:p>
          <a:p>
            <a:r>
              <a:rPr lang="en-US" dirty="0" smtClean="0">
                <a:latin typeface="Brandon Grotesque Regular"/>
                <a:cs typeface="Brandon Grotesque Regular"/>
              </a:rPr>
              <a:t/>
            </a:r>
            <a:br>
              <a:rPr lang="en-US" dirty="0" smtClean="0">
                <a:latin typeface="Brandon Grotesque Regular"/>
                <a:cs typeface="Brandon Grotesque Regular"/>
              </a:rPr>
            </a:br>
            <a:endParaRPr lang="en-US" dirty="0">
              <a:latin typeface="Brandon Grotesque Regular"/>
              <a:cs typeface="Brandon Grotesque Regular"/>
            </a:endParaRPr>
          </a:p>
          <a:p>
            <a:r>
              <a:rPr lang="en-US" dirty="0" smtClean="0">
                <a:latin typeface="Brandon Grotesque Regular"/>
                <a:cs typeface="Brandon Grotesque Regular"/>
              </a:rPr>
              <a:t>4) They ran 12 regressions for aligned and misaligned trials</a:t>
            </a:r>
          </a:p>
          <a:p>
            <a:r>
              <a:rPr lang="en-US" dirty="0" smtClean="0">
                <a:latin typeface="Brandon Grotesque Regular"/>
                <a:cs typeface="Brandon Grotesque Regular"/>
              </a:rPr>
              <a:t/>
            </a:r>
            <a:br>
              <a:rPr lang="en-US" dirty="0" smtClean="0">
                <a:latin typeface="Brandon Grotesque Regular"/>
                <a:cs typeface="Brandon Grotesque Regular"/>
              </a:rPr>
            </a:br>
            <a:endParaRPr lang="en-US" dirty="0">
              <a:latin typeface="Brandon Grotesque Regular"/>
              <a:cs typeface="Brandon Grotesque Regular"/>
            </a:endParaRPr>
          </a:p>
          <a:p>
            <a:r>
              <a:rPr lang="en-US" dirty="0" smtClean="0">
                <a:latin typeface="Brandon Grotesque Regular"/>
                <a:cs typeface="Brandon Grotesque Regular"/>
              </a:rPr>
              <a:t>5) T-test of the averaged aligned vs. averaged misaligned betas.</a:t>
            </a:r>
          </a:p>
          <a:p>
            <a:pPr algn="ctr"/>
            <a:endParaRPr lang="en-US" dirty="0">
              <a:latin typeface="Brandon Grotesque Regular"/>
              <a:cs typeface="Brandon Grotesque Regular"/>
            </a:endParaRPr>
          </a:p>
          <a:p>
            <a:pPr algn="ctr"/>
            <a:endParaRPr lang="en-US" dirty="0" smtClean="0">
              <a:latin typeface="Brandon Grotesque Regular"/>
              <a:cs typeface="Brandon Grotesque Regular"/>
            </a:endParaRPr>
          </a:p>
          <a:p>
            <a:pPr algn="ctr"/>
            <a:endParaRPr lang="en-US" dirty="0">
              <a:latin typeface="Brandon Grotesque Regular"/>
              <a:cs typeface="Brandon Grotesque Regular"/>
            </a:endParaRPr>
          </a:p>
          <a:p>
            <a:pPr algn="ctr"/>
            <a:endParaRPr lang="en-US" dirty="0" smtClean="0">
              <a:latin typeface="Brandon Grotesque Regular"/>
              <a:cs typeface="Brandon Grotesque Regular"/>
            </a:endParaRPr>
          </a:p>
          <a:p>
            <a:pPr algn="ctr"/>
            <a:endParaRPr lang="en-US" dirty="0"/>
          </a:p>
        </p:txBody>
      </p:sp>
      <p:grpSp>
        <p:nvGrpSpPr>
          <p:cNvPr id="14" name="Group 13"/>
          <p:cNvGrpSpPr/>
          <p:nvPr/>
        </p:nvGrpSpPr>
        <p:grpSpPr>
          <a:xfrm>
            <a:off x="8695409" y="1246006"/>
            <a:ext cx="3149600" cy="736600"/>
            <a:chOff x="4474204" y="2105008"/>
            <a:chExt cx="3149600" cy="736600"/>
          </a:xfrm>
        </p:grpSpPr>
        <p:pic>
          <p:nvPicPr>
            <p:cNvPr id="12" name="Picture 11" descr="Screenshot 2017-04-19 20.54.08.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4204" y="2105008"/>
              <a:ext cx="3149600" cy="736600"/>
            </a:xfrm>
            <a:prstGeom prst="rect">
              <a:avLst/>
            </a:prstGeom>
          </p:spPr>
        </p:pic>
        <p:sp>
          <p:nvSpPr>
            <p:cNvPr id="13" name="Rectangle 12"/>
            <p:cNvSpPr/>
            <p:nvPr/>
          </p:nvSpPr>
          <p:spPr>
            <a:xfrm>
              <a:off x="5685030" y="2258352"/>
              <a:ext cx="507139" cy="369332"/>
            </a:xfrm>
            <a:prstGeom prst="rect">
              <a:avLst/>
            </a:prstGeom>
          </p:spPr>
          <p:txBody>
            <a:bodyPr wrap="none">
              <a:spAutoFit/>
            </a:bodyPr>
            <a:lstStyle/>
            <a:p>
              <a:r>
                <a:rPr lang="en-US" dirty="0" smtClean="0">
                  <a:latin typeface="Brandon Grotesque Regular"/>
                  <a:cs typeface="Brandon Grotesque Regular"/>
                </a:rPr>
                <a:t>and</a:t>
              </a:r>
              <a:endParaRPr lang="en-US" dirty="0"/>
            </a:p>
          </p:txBody>
        </p:sp>
      </p:grpSp>
      <p:pic>
        <p:nvPicPr>
          <p:cNvPr id="16" name="Picture 15" descr="Screenshot 2017-04-19 21.16.56.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94984" y="3417624"/>
            <a:ext cx="1414851" cy="858039"/>
          </a:xfrm>
          <a:prstGeom prst="rect">
            <a:avLst/>
          </a:prstGeom>
        </p:spPr>
      </p:pic>
      <p:pic>
        <p:nvPicPr>
          <p:cNvPr id="17" name="Picture 16" descr="Screenshot 2017-04-19 13.08.5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15973" y="1811371"/>
            <a:ext cx="3516232" cy="1531262"/>
          </a:xfrm>
          <a:prstGeom prst="rect">
            <a:avLst/>
          </a:prstGeom>
        </p:spPr>
      </p:pic>
    </p:spTree>
    <p:extLst>
      <p:ext uri="{BB962C8B-B14F-4D97-AF65-F5344CB8AC3E}">
        <p14:creationId xmlns:p14="http://schemas.microsoft.com/office/powerpoint/2010/main" val="153873106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11403"/>
            <a:ext cx="12192000" cy="861774"/>
          </a:xfrm>
          <a:prstGeom prst="rect">
            <a:avLst/>
          </a:prstGeom>
        </p:spPr>
        <p:txBody>
          <a:bodyPr wrap="square">
            <a:spAutoFit/>
          </a:bodyPr>
          <a:lstStyle/>
          <a:p>
            <a:pPr algn="ctr"/>
            <a:r>
              <a:rPr lang="en-US" sz="5000" b="1" dirty="0" smtClean="0">
                <a:latin typeface="Brandon Grotesque Thin"/>
                <a:cs typeface="Brandon Grotesque Thin"/>
              </a:rPr>
              <a:t>RESULTS</a:t>
            </a:r>
            <a:endParaRPr lang="en-US" sz="5000" b="1" dirty="0"/>
          </a:p>
        </p:txBody>
      </p:sp>
      <p:cxnSp>
        <p:nvCxnSpPr>
          <p:cNvPr id="6" name="Straight Connector 5"/>
          <p:cNvCxnSpPr/>
          <p:nvPr/>
        </p:nvCxnSpPr>
        <p:spPr>
          <a:xfrm flipH="1">
            <a:off x="0" y="642290"/>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48507" y="609755"/>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Screenshot 2017-04-19 20.12.5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7017" y="2642633"/>
            <a:ext cx="3203587" cy="3721338"/>
          </a:xfrm>
          <a:prstGeom prst="rect">
            <a:avLst/>
          </a:prstGeom>
        </p:spPr>
      </p:pic>
      <p:pic>
        <p:nvPicPr>
          <p:cNvPr id="2" name="Picture 1" descr="Screenshot 2017-04-19 20.13.4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7108" y="2719512"/>
            <a:ext cx="2874666" cy="3837679"/>
          </a:xfrm>
          <a:prstGeom prst="rect">
            <a:avLst/>
          </a:prstGeom>
        </p:spPr>
      </p:pic>
      <p:sp>
        <p:nvSpPr>
          <p:cNvPr id="8" name="Rectangle 7"/>
          <p:cNvSpPr/>
          <p:nvPr/>
        </p:nvSpPr>
        <p:spPr>
          <a:xfrm>
            <a:off x="0" y="1587005"/>
            <a:ext cx="12191999" cy="646331"/>
          </a:xfrm>
          <a:prstGeom prst="rect">
            <a:avLst/>
          </a:prstGeom>
        </p:spPr>
        <p:txBody>
          <a:bodyPr wrap="square">
            <a:spAutoFit/>
          </a:bodyPr>
          <a:lstStyle/>
          <a:p>
            <a:pPr algn="ctr" defTabSz="457200">
              <a:defRPr/>
            </a:pPr>
            <a:r>
              <a:rPr lang="en-US" dirty="0" smtClean="0">
                <a:latin typeface="Brandon Grotesque Regular"/>
                <a:cs typeface="Brandon Grotesque Regular"/>
              </a:rPr>
              <a:t>Subjects got better at the task with time. </a:t>
            </a:r>
            <a:r>
              <a:rPr lang="en-US" dirty="0"/>
              <a:t>None of the subjects reported conceiving of the relationships between birds or outcomes as lying in a spatial map</a:t>
            </a:r>
            <a:r>
              <a:rPr lang="en-US" dirty="0" smtClean="0"/>
              <a:t>. They also spent more time in outcome locations during the “explore” task across sessions.</a:t>
            </a:r>
            <a:endParaRPr lang="en-US" dirty="0"/>
          </a:p>
        </p:txBody>
      </p:sp>
    </p:spTree>
    <p:extLst>
      <p:ext uri="{BB962C8B-B14F-4D97-AF65-F5344CB8AC3E}">
        <p14:creationId xmlns:p14="http://schemas.microsoft.com/office/powerpoint/2010/main" val="283214184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11403"/>
            <a:ext cx="12192000" cy="861774"/>
          </a:xfrm>
          <a:prstGeom prst="rect">
            <a:avLst/>
          </a:prstGeom>
        </p:spPr>
        <p:txBody>
          <a:bodyPr wrap="square">
            <a:spAutoFit/>
          </a:bodyPr>
          <a:lstStyle/>
          <a:p>
            <a:pPr algn="ctr"/>
            <a:r>
              <a:rPr lang="en-US" sz="5000" b="1" dirty="0" smtClean="0">
                <a:latin typeface="Brandon Grotesque Thin"/>
                <a:cs typeface="Brandon Grotesque Thin"/>
              </a:rPr>
              <a:t>RESULTS</a:t>
            </a:r>
            <a:endParaRPr lang="en-US" sz="5000" b="1" dirty="0"/>
          </a:p>
        </p:txBody>
      </p:sp>
      <p:cxnSp>
        <p:nvCxnSpPr>
          <p:cNvPr id="6" name="Straight Connector 5"/>
          <p:cNvCxnSpPr/>
          <p:nvPr/>
        </p:nvCxnSpPr>
        <p:spPr>
          <a:xfrm flipH="1">
            <a:off x="0" y="642290"/>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48507" y="609755"/>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pic>
        <p:nvPicPr>
          <p:cNvPr id="3" name="Picture 2" descr="Screenshot 2017-04-19 18.55.5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325" y="2012254"/>
            <a:ext cx="4896145" cy="4148261"/>
          </a:xfrm>
          <a:prstGeom prst="rect">
            <a:avLst/>
          </a:prstGeom>
        </p:spPr>
      </p:pic>
      <p:pic>
        <p:nvPicPr>
          <p:cNvPr id="5" name="Picture 4" descr="Screenshot 2017-04-19 18.56.46.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56068" y="2019430"/>
            <a:ext cx="4695039" cy="4178433"/>
          </a:xfrm>
          <a:prstGeom prst="rect">
            <a:avLst/>
          </a:prstGeom>
        </p:spPr>
      </p:pic>
      <p:sp>
        <p:nvSpPr>
          <p:cNvPr id="8" name="Rectangle 7"/>
          <p:cNvSpPr/>
          <p:nvPr/>
        </p:nvSpPr>
        <p:spPr>
          <a:xfrm>
            <a:off x="1" y="1418940"/>
            <a:ext cx="12191999" cy="369332"/>
          </a:xfrm>
          <a:prstGeom prst="rect">
            <a:avLst/>
          </a:prstGeom>
        </p:spPr>
        <p:txBody>
          <a:bodyPr wrap="square">
            <a:spAutoFit/>
          </a:bodyPr>
          <a:lstStyle/>
          <a:p>
            <a:pPr algn="ctr" defTabSz="457200">
              <a:defRPr/>
            </a:pPr>
            <a:r>
              <a:rPr lang="en-US" dirty="0" smtClean="0">
                <a:latin typeface="Brandon Grotesque Regular"/>
                <a:cs typeface="Brandon Grotesque Regular"/>
              </a:rPr>
              <a:t>Regions indeed show a hexagonal modulation</a:t>
            </a:r>
            <a:endParaRPr lang="en-US" dirty="0"/>
          </a:p>
        </p:txBody>
      </p:sp>
    </p:spTree>
    <p:extLst>
      <p:ext uri="{BB962C8B-B14F-4D97-AF65-F5344CB8AC3E}">
        <p14:creationId xmlns:p14="http://schemas.microsoft.com/office/powerpoint/2010/main" val="134431514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11403"/>
            <a:ext cx="12192000" cy="861774"/>
          </a:xfrm>
          <a:prstGeom prst="rect">
            <a:avLst/>
          </a:prstGeom>
        </p:spPr>
        <p:txBody>
          <a:bodyPr wrap="square">
            <a:spAutoFit/>
          </a:bodyPr>
          <a:lstStyle/>
          <a:p>
            <a:pPr algn="ctr"/>
            <a:r>
              <a:rPr lang="en-US" sz="5000" b="1" dirty="0" smtClean="0">
                <a:latin typeface="Brandon Grotesque Thin"/>
                <a:cs typeface="Brandon Grotesque Thin"/>
              </a:rPr>
              <a:t>RESULTS</a:t>
            </a:r>
            <a:endParaRPr lang="en-US" sz="5000" b="1" dirty="0"/>
          </a:p>
        </p:txBody>
      </p:sp>
      <p:cxnSp>
        <p:nvCxnSpPr>
          <p:cNvPr id="6" name="Straight Connector 5"/>
          <p:cNvCxnSpPr/>
          <p:nvPr/>
        </p:nvCxnSpPr>
        <p:spPr>
          <a:xfrm flipH="1">
            <a:off x="0" y="642290"/>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48507" y="609755"/>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pic>
        <p:nvPicPr>
          <p:cNvPr id="8" name="Picture 7" descr="Screenshot 2017-04-19 21.36.47.png"/>
          <p:cNvPicPr>
            <a:picLocks noChangeAspect="1"/>
          </p:cNvPicPr>
          <p:nvPr/>
        </p:nvPicPr>
        <p:blipFill rotWithShape="1">
          <a:blip r:embed="rId3">
            <a:extLst>
              <a:ext uri="{28A0092B-C50C-407E-A947-70E740481C1C}">
                <a14:useLocalDpi xmlns:a14="http://schemas.microsoft.com/office/drawing/2010/main" val="0"/>
              </a:ext>
            </a:extLst>
          </a:blip>
          <a:srcRect b="51259"/>
          <a:stretch/>
        </p:blipFill>
        <p:spPr>
          <a:xfrm>
            <a:off x="1633241" y="2222198"/>
            <a:ext cx="4012534" cy="3921524"/>
          </a:xfrm>
          <a:prstGeom prst="rect">
            <a:avLst/>
          </a:prstGeom>
        </p:spPr>
      </p:pic>
      <p:pic>
        <p:nvPicPr>
          <p:cNvPr id="9" name="Picture 8" descr="Screenshot 2017-04-19 21.36.47.png"/>
          <p:cNvPicPr>
            <a:picLocks noChangeAspect="1"/>
          </p:cNvPicPr>
          <p:nvPr/>
        </p:nvPicPr>
        <p:blipFill rotWithShape="1">
          <a:blip r:embed="rId3">
            <a:extLst>
              <a:ext uri="{28A0092B-C50C-407E-A947-70E740481C1C}">
                <a14:useLocalDpi xmlns:a14="http://schemas.microsoft.com/office/drawing/2010/main" val="0"/>
              </a:ext>
            </a:extLst>
          </a:blip>
          <a:srcRect t="48424"/>
          <a:stretch/>
        </p:blipFill>
        <p:spPr>
          <a:xfrm>
            <a:off x="6810612" y="2222197"/>
            <a:ext cx="3791983" cy="3921525"/>
          </a:xfrm>
          <a:prstGeom prst="rect">
            <a:avLst/>
          </a:prstGeom>
        </p:spPr>
      </p:pic>
      <p:sp>
        <p:nvSpPr>
          <p:cNvPr id="11" name="Rectangle 10"/>
          <p:cNvSpPr/>
          <p:nvPr/>
        </p:nvSpPr>
        <p:spPr>
          <a:xfrm>
            <a:off x="1" y="1418940"/>
            <a:ext cx="12191999" cy="369332"/>
          </a:xfrm>
          <a:prstGeom prst="rect">
            <a:avLst/>
          </a:prstGeom>
        </p:spPr>
        <p:txBody>
          <a:bodyPr wrap="square">
            <a:spAutoFit/>
          </a:bodyPr>
          <a:lstStyle/>
          <a:p>
            <a:pPr algn="ctr" defTabSz="457200">
              <a:defRPr/>
            </a:pPr>
            <a:r>
              <a:rPr lang="en-US" dirty="0" err="1" smtClean="0">
                <a:latin typeface="Brandon Grotesque Regular"/>
                <a:cs typeface="Brandon Grotesque Regular"/>
              </a:rPr>
              <a:t>vmPFC</a:t>
            </a:r>
            <a:r>
              <a:rPr lang="en-US" dirty="0" smtClean="0">
                <a:latin typeface="Brandon Grotesque Regular"/>
                <a:cs typeface="Brandon Grotesque Regular"/>
              </a:rPr>
              <a:t> and ERC signal is higher for aligned vs. misaligned trajectories </a:t>
            </a:r>
            <a:endParaRPr lang="en-US" dirty="0"/>
          </a:p>
        </p:txBody>
      </p:sp>
    </p:spTree>
    <p:extLst>
      <p:ext uri="{BB962C8B-B14F-4D97-AF65-F5344CB8AC3E}">
        <p14:creationId xmlns:p14="http://schemas.microsoft.com/office/powerpoint/2010/main" val="194084015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11403"/>
            <a:ext cx="12192000" cy="861774"/>
          </a:xfrm>
          <a:prstGeom prst="rect">
            <a:avLst/>
          </a:prstGeom>
        </p:spPr>
        <p:txBody>
          <a:bodyPr wrap="square">
            <a:spAutoFit/>
          </a:bodyPr>
          <a:lstStyle/>
          <a:p>
            <a:pPr algn="ctr"/>
            <a:r>
              <a:rPr lang="en-US" sz="5000" b="1" dirty="0" smtClean="0">
                <a:latin typeface="Brandon Grotesque Thin"/>
                <a:cs typeface="Brandon Grotesque Thin"/>
              </a:rPr>
              <a:t>RESULTS</a:t>
            </a:r>
            <a:endParaRPr lang="en-US" sz="5000" b="1" dirty="0"/>
          </a:p>
        </p:txBody>
      </p:sp>
      <p:cxnSp>
        <p:nvCxnSpPr>
          <p:cNvPr id="6" name="Straight Connector 5"/>
          <p:cNvCxnSpPr/>
          <p:nvPr/>
        </p:nvCxnSpPr>
        <p:spPr>
          <a:xfrm flipH="1">
            <a:off x="0" y="642290"/>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48507" y="609755"/>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pic>
        <p:nvPicPr>
          <p:cNvPr id="8" name="Picture 7" descr="Screenshot 2017-04-19 21.38.0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4232" y="2220391"/>
            <a:ext cx="4034426" cy="3597198"/>
          </a:xfrm>
          <a:prstGeom prst="rect">
            <a:avLst/>
          </a:prstGeom>
        </p:spPr>
      </p:pic>
      <p:pic>
        <p:nvPicPr>
          <p:cNvPr id="9" name="Picture 8" descr="Screenshot 2017-04-19 21.38.39.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2385" y="2235572"/>
            <a:ext cx="4056600" cy="3964171"/>
          </a:xfrm>
          <a:prstGeom prst="rect">
            <a:avLst/>
          </a:prstGeom>
        </p:spPr>
      </p:pic>
      <p:sp>
        <p:nvSpPr>
          <p:cNvPr id="10" name="Rectangle 9"/>
          <p:cNvSpPr/>
          <p:nvPr/>
        </p:nvSpPr>
        <p:spPr>
          <a:xfrm>
            <a:off x="1" y="1418940"/>
            <a:ext cx="12191999" cy="369332"/>
          </a:xfrm>
          <a:prstGeom prst="rect">
            <a:avLst/>
          </a:prstGeom>
        </p:spPr>
        <p:txBody>
          <a:bodyPr wrap="square">
            <a:spAutoFit/>
          </a:bodyPr>
          <a:lstStyle/>
          <a:p>
            <a:pPr algn="ctr" defTabSz="457200">
              <a:defRPr/>
            </a:pPr>
            <a:r>
              <a:rPr lang="en-US" dirty="0" smtClean="0">
                <a:latin typeface="Brandon Grotesque Regular"/>
                <a:cs typeface="Brandon Grotesque Regular"/>
              </a:rPr>
              <a:t>Grid alignment is consistent across both time and regions.</a:t>
            </a:r>
            <a:endParaRPr lang="en-US" dirty="0"/>
          </a:p>
        </p:txBody>
      </p:sp>
    </p:spTree>
    <p:extLst>
      <p:ext uri="{BB962C8B-B14F-4D97-AF65-F5344CB8AC3E}">
        <p14:creationId xmlns:p14="http://schemas.microsoft.com/office/powerpoint/2010/main" val="241112267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11403"/>
            <a:ext cx="12192000" cy="861774"/>
          </a:xfrm>
          <a:prstGeom prst="rect">
            <a:avLst/>
          </a:prstGeom>
        </p:spPr>
        <p:txBody>
          <a:bodyPr wrap="square">
            <a:spAutoFit/>
          </a:bodyPr>
          <a:lstStyle/>
          <a:p>
            <a:pPr algn="ctr"/>
            <a:r>
              <a:rPr lang="en-US" sz="5000" b="1" dirty="0" smtClean="0">
                <a:latin typeface="Brandon Grotesque Thin"/>
                <a:cs typeface="Brandon Grotesque Thin"/>
              </a:rPr>
              <a:t>RESULTS</a:t>
            </a:r>
            <a:endParaRPr lang="en-US" sz="5000" b="1" dirty="0"/>
          </a:p>
        </p:txBody>
      </p:sp>
      <p:cxnSp>
        <p:nvCxnSpPr>
          <p:cNvPr id="6" name="Straight Connector 5"/>
          <p:cNvCxnSpPr/>
          <p:nvPr/>
        </p:nvCxnSpPr>
        <p:spPr>
          <a:xfrm flipH="1">
            <a:off x="0" y="642290"/>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48507" y="609755"/>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pic>
        <p:nvPicPr>
          <p:cNvPr id="3" name="Picture 2" descr="Screenshot 2017-04-19 19.41.2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5616" y="2685853"/>
            <a:ext cx="8492160" cy="3345826"/>
          </a:xfrm>
          <a:prstGeom prst="rect">
            <a:avLst/>
          </a:prstGeom>
        </p:spPr>
      </p:pic>
      <p:sp>
        <p:nvSpPr>
          <p:cNvPr id="10" name="Rectangle 9"/>
          <p:cNvSpPr/>
          <p:nvPr/>
        </p:nvSpPr>
        <p:spPr>
          <a:xfrm>
            <a:off x="1" y="1418940"/>
            <a:ext cx="12191999" cy="369332"/>
          </a:xfrm>
          <a:prstGeom prst="rect">
            <a:avLst/>
          </a:prstGeom>
        </p:spPr>
        <p:txBody>
          <a:bodyPr wrap="square">
            <a:spAutoFit/>
          </a:bodyPr>
          <a:lstStyle/>
          <a:p>
            <a:pPr algn="ctr" defTabSz="457200">
              <a:defRPr/>
            </a:pPr>
            <a:r>
              <a:rPr lang="en-US" dirty="0" smtClean="0">
                <a:latin typeface="Brandon Grotesque Regular"/>
                <a:cs typeface="Brandon Grotesque Regular"/>
              </a:rPr>
              <a:t>Consistency is correlated with performance.</a:t>
            </a:r>
            <a:endParaRPr lang="en-US" dirty="0"/>
          </a:p>
        </p:txBody>
      </p:sp>
    </p:spTree>
    <p:extLst>
      <p:ext uri="{BB962C8B-B14F-4D97-AF65-F5344CB8AC3E}">
        <p14:creationId xmlns:p14="http://schemas.microsoft.com/office/powerpoint/2010/main" val="266043166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11403"/>
            <a:ext cx="12192000" cy="861774"/>
          </a:xfrm>
          <a:prstGeom prst="rect">
            <a:avLst/>
          </a:prstGeom>
        </p:spPr>
        <p:txBody>
          <a:bodyPr wrap="square">
            <a:spAutoFit/>
          </a:bodyPr>
          <a:lstStyle/>
          <a:p>
            <a:pPr algn="ctr"/>
            <a:r>
              <a:rPr lang="en-US" sz="5000" b="1" dirty="0" smtClean="0">
                <a:latin typeface="Brandon Grotesque Thin"/>
                <a:cs typeface="Brandon Grotesque Thin"/>
              </a:rPr>
              <a:t>DISCUSSION</a:t>
            </a:r>
            <a:endParaRPr lang="en-US" sz="5000" b="1" dirty="0"/>
          </a:p>
        </p:txBody>
      </p:sp>
      <p:cxnSp>
        <p:nvCxnSpPr>
          <p:cNvPr id="6" name="Straight Connector 5"/>
          <p:cNvCxnSpPr/>
          <p:nvPr/>
        </p:nvCxnSpPr>
        <p:spPr>
          <a:xfrm flipH="1">
            <a:off x="0" y="642290"/>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48507" y="609755"/>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pic>
        <p:nvPicPr>
          <p:cNvPr id="3" name="Picture 2" descr="Screenshot 2017-04-19 22.16.40.png"/>
          <p:cNvPicPr>
            <a:picLocks noChangeAspect="1"/>
          </p:cNvPicPr>
          <p:nvPr/>
        </p:nvPicPr>
        <p:blipFill rotWithShape="1">
          <a:blip r:embed="rId3">
            <a:extLst>
              <a:ext uri="{28A0092B-C50C-407E-A947-70E740481C1C}">
                <a14:useLocalDpi xmlns:a14="http://schemas.microsoft.com/office/drawing/2010/main" val="0"/>
              </a:ext>
            </a:extLst>
          </a:blip>
          <a:srcRect r="49221"/>
          <a:stretch/>
        </p:blipFill>
        <p:spPr>
          <a:xfrm>
            <a:off x="9357628" y="2248237"/>
            <a:ext cx="2652262" cy="4089368"/>
          </a:xfrm>
          <a:prstGeom prst="rect">
            <a:avLst/>
          </a:prstGeom>
        </p:spPr>
      </p:pic>
      <p:sp>
        <p:nvSpPr>
          <p:cNvPr id="8" name="Rectangle 7"/>
          <p:cNvSpPr/>
          <p:nvPr/>
        </p:nvSpPr>
        <p:spPr>
          <a:xfrm>
            <a:off x="1" y="1418940"/>
            <a:ext cx="12191999" cy="369332"/>
          </a:xfrm>
          <a:prstGeom prst="rect">
            <a:avLst/>
          </a:prstGeom>
        </p:spPr>
        <p:txBody>
          <a:bodyPr wrap="square">
            <a:spAutoFit/>
          </a:bodyPr>
          <a:lstStyle/>
          <a:p>
            <a:pPr algn="ctr" defTabSz="457200">
              <a:defRPr/>
            </a:pPr>
            <a:r>
              <a:rPr lang="en-US" dirty="0" smtClean="0">
                <a:latin typeface="Brandon Grotesque Regular"/>
                <a:cs typeface="Brandon Grotesque Regular"/>
              </a:rPr>
              <a:t>Is spatial representation just one example of a more general mechanism for encoding continuous, task-relevant variables?</a:t>
            </a:r>
            <a:endParaRPr lang="en-US" dirty="0"/>
          </a:p>
        </p:txBody>
      </p:sp>
      <p:sp>
        <p:nvSpPr>
          <p:cNvPr id="9" name="Rectangle 8"/>
          <p:cNvSpPr/>
          <p:nvPr/>
        </p:nvSpPr>
        <p:spPr>
          <a:xfrm>
            <a:off x="3048000" y="6550223"/>
            <a:ext cx="9144000" cy="307777"/>
          </a:xfrm>
          <a:prstGeom prst="rect">
            <a:avLst/>
          </a:prstGeom>
        </p:spPr>
        <p:txBody>
          <a:bodyPr wrap="square">
            <a:spAutoFit/>
          </a:bodyPr>
          <a:lstStyle/>
          <a:p>
            <a:pPr lvl="0" algn="r"/>
            <a:r>
              <a:rPr lang="en-US" sz="1400" dirty="0" err="1" smtClean="0">
                <a:solidFill>
                  <a:prstClr val="black"/>
                </a:solidFill>
                <a:latin typeface="Brandon Grotesque Regular"/>
                <a:cs typeface="Brandon Grotesque Regular"/>
              </a:rPr>
              <a:t>Aronov</a:t>
            </a:r>
            <a:r>
              <a:rPr lang="en-US" sz="1400" dirty="0" smtClean="0">
                <a:solidFill>
                  <a:prstClr val="black"/>
                </a:solidFill>
                <a:latin typeface="Brandon Grotesque Regular"/>
                <a:cs typeface="Brandon Grotesque Regular"/>
              </a:rPr>
              <a:t>, 2017</a:t>
            </a:r>
            <a:endParaRPr lang="en-US" sz="1400" dirty="0">
              <a:solidFill>
                <a:prstClr val="black"/>
              </a:solidFill>
              <a:latin typeface="Brandon Grotesque Regular"/>
              <a:cs typeface="Brandon Grotesque Regular"/>
            </a:endParaRPr>
          </a:p>
        </p:txBody>
      </p:sp>
      <p:sp>
        <p:nvSpPr>
          <p:cNvPr id="5" name="Rectangle 4"/>
          <p:cNvSpPr/>
          <p:nvPr/>
        </p:nvSpPr>
        <p:spPr>
          <a:xfrm>
            <a:off x="152461" y="3673834"/>
            <a:ext cx="5357520" cy="2862323"/>
          </a:xfrm>
          <a:prstGeom prst="rect">
            <a:avLst/>
          </a:prstGeom>
        </p:spPr>
        <p:txBody>
          <a:bodyPr wrap="square">
            <a:spAutoFit/>
          </a:bodyPr>
          <a:lstStyle/>
          <a:p>
            <a:r>
              <a:rPr lang="en-US" dirty="0" smtClean="0">
                <a:latin typeface="Brandon Grotesque Regular"/>
                <a:cs typeface="Brandon Grotesque Regular"/>
              </a:rPr>
              <a:t>New research shows that when rats use a joystick to manipulate sound along a continuous frequency axis, there are discrete firing fields at particular sound frequencies.</a:t>
            </a:r>
          </a:p>
          <a:p>
            <a:endParaRPr lang="en-US" dirty="0">
              <a:latin typeface="Brandon Grotesque Regular"/>
              <a:cs typeface="Brandon Grotesque Regular"/>
            </a:endParaRPr>
          </a:p>
          <a:p>
            <a:endParaRPr lang="en-US" dirty="0" smtClean="0">
              <a:latin typeface="Brandon Grotesque Regular"/>
              <a:cs typeface="Brandon Grotesque Regular"/>
            </a:endParaRPr>
          </a:p>
          <a:p>
            <a:endParaRPr lang="en-US" dirty="0" smtClean="0">
              <a:latin typeface="Brandon Grotesque Regular"/>
              <a:cs typeface="Brandon Grotesque Regular"/>
            </a:endParaRPr>
          </a:p>
          <a:p>
            <a:endParaRPr lang="en-US" dirty="0">
              <a:latin typeface="Brandon Grotesque Regular"/>
              <a:cs typeface="Brandon Grotesque Regular"/>
            </a:endParaRPr>
          </a:p>
          <a:p>
            <a:endParaRPr lang="en-US" dirty="0">
              <a:latin typeface="Brandon Grotesque Regular"/>
              <a:cs typeface="Brandon Grotesque Regular"/>
            </a:endParaRPr>
          </a:p>
          <a:p>
            <a:r>
              <a:rPr lang="en-US" dirty="0" smtClean="0">
                <a:latin typeface="Brandon Grotesque Regular"/>
                <a:cs typeface="Brandon Grotesque Regular"/>
              </a:rPr>
              <a:t>Is the same true for social relationships? </a:t>
            </a:r>
            <a:br>
              <a:rPr lang="en-US" dirty="0" smtClean="0">
                <a:latin typeface="Brandon Grotesque Regular"/>
                <a:cs typeface="Brandon Grotesque Regular"/>
              </a:rPr>
            </a:br>
            <a:r>
              <a:rPr lang="en-US" dirty="0" smtClean="0">
                <a:latin typeface="Brandon Grotesque Regular"/>
                <a:cs typeface="Brandon Grotesque Regular"/>
              </a:rPr>
              <a:t>Color? Time? Taste?  </a:t>
            </a:r>
            <a:endParaRPr lang="en-US" dirty="0"/>
          </a:p>
        </p:txBody>
      </p:sp>
      <p:pic>
        <p:nvPicPr>
          <p:cNvPr id="10" name="Picture 9" descr="Screenshot 2017-04-19 22.25.25.png"/>
          <p:cNvPicPr>
            <a:picLocks noChangeAspect="1"/>
          </p:cNvPicPr>
          <p:nvPr/>
        </p:nvPicPr>
        <p:blipFill rotWithShape="1">
          <a:blip r:embed="rId4">
            <a:extLst>
              <a:ext uri="{28A0092B-C50C-407E-A947-70E740481C1C}">
                <a14:useLocalDpi xmlns:a14="http://schemas.microsoft.com/office/drawing/2010/main" val="0"/>
              </a:ext>
            </a:extLst>
          </a:blip>
          <a:srcRect t="1906"/>
          <a:stretch/>
        </p:blipFill>
        <p:spPr>
          <a:xfrm>
            <a:off x="5441550" y="2240872"/>
            <a:ext cx="3813170" cy="4131605"/>
          </a:xfrm>
          <a:prstGeom prst="rect">
            <a:avLst/>
          </a:prstGeom>
        </p:spPr>
      </p:pic>
    </p:spTree>
    <p:extLst>
      <p:ext uri="{BB962C8B-B14F-4D97-AF65-F5344CB8AC3E}">
        <p14:creationId xmlns:p14="http://schemas.microsoft.com/office/powerpoint/2010/main" val="359065193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11403"/>
            <a:ext cx="12192000" cy="861774"/>
          </a:xfrm>
          <a:prstGeom prst="rect">
            <a:avLst/>
          </a:prstGeom>
        </p:spPr>
        <p:txBody>
          <a:bodyPr wrap="square">
            <a:spAutoFit/>
          </a:bodyPr>
          <a:lstStyle/>
          <a:p>
            <a:pPr algn="ctr"/>
            <a:r>
              <a:rPr lang="en-US" sz="5000" b="1" dirty="0" smtClean="0">
                <a:latin typeface="Brandon Grotesque Thin"/>
                <a:cs typeface="Brandon Grotesque Thin"/>
              </a:rPr>
              <a:t>BONUS: WHY GRIDS?</a:t>
            </a:r>
            <a:endParaRPr lang="en-US" sz="5000" b="1" dirty="0"/>
          </a:p>
        </p:txBody>
      </p:sp>
      <p:cxnSp>
        <p:nvCxnSpPr>
          <p:cNvPr id="6" name="Straight Connector 5"/>
          <p:cNvCxnSpPr/>
          <p:nvPr/>
        </p:nvCxnSpPr>
        <p:spPr>
          <a:xfrm flipH="1">
            <a:off x="0" y="642290"/>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10248507" y="609755"/>
            <a:ext cx="1943493" cy="23475"/>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3048000" y="6550223"/>
            <a:ext cx="9144000" cy="307777"/>
          </a:xfrm>
          <a:prstGeom prst="rect">
            <a:avLst/>
          </a:prstGeom>
        </p:spPr>
        <p:txBody>
          <a:bodyPr wrap="square">
            <a:spAutoFit/>
          </a:bodyPr>
          <a:lstStyle/>
          <a:p>
            <a:pPr lvl="0" algn="r"/>
            <a:r>
              <a:rPr lang="en-US" sz="1400" dirty="0" smtClean="0">
                <a:solidFill>
                  <a:prstClr val="black"/>
                </a:solidFill>
                <a:latin typeface="Brandon Grotesque Regular"/>
                <a:cs typeface="Brandon Grotesque Regular"/>
              </a:rPr>
              <a:t>Varro, 36BC; Kelvin, 1887; Hales, 1999; McNaughton, 2006; </a:t>
            </a:r>
            <a:endParaRPr lang="en-US" sz="1400" dirty="0">
              <a:solidFill>
                <a:prstClr val="black"/>
              </a:solidFill>
              <a:latin typeface="Brandon Grotesque Regular"/>
              <a:cs typeface="Brandon Grotesque Regular"/>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t="37476" r="64983"/>
          <a:stretch/>
        </p:blipFill>
        <p:spPr>
          <a:xfrm>
            <a:off x="1324426" y="2117062"/>
            <a:ext cx="2024458" cy="1990504"/>
          </a:xfrm>
          <a:prstGeom prst="rect">
            <a:avLst/>
          </a:prstGeom>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1156" t="8076" r="51430" b="23221"/>
          <a:stretch/>
        </p:blipFill>
        <p:spPr>
          <a:xfrm>
            <a:off x="8203043" y="2100782"/>
            <a:ext cx="2036723" cy="2036722"/>
          </a:xfrm>
          <a:prstGeom prst="rect">
            <a:avLst/>
          </a:prstGeom>
        </p:spPr>
      </p:pic>
      <p:pic>
        <p:nvPicPr>
          <p:cNvPr id="11" name="Picture 10"/>
          <p:cNvPicPr>
            <a:picLocks noChangeAspect="1"/>
          </p:cNvPicPr>
          <p:nvPr/>
        </p:nvPicPr>
        <p:blipFill rotWithShape="1">
          <a:blip r:embed="rId5">
            <a:extLst>
              <a:ext uri="{BEBA8EAE-BF5A-486C-A8C5-ECC9F3942E4B}">
                <a14:imgProps xmlns:a14="http://schemas.microsoft.com/office/drawing/2010/main">
                  <a14:imgLayer r:embed="rId6">
                    <a14:imgEffect>
                      <a14:backgroundRemoval t="3918" b="35464" l="5854" r="96585"/>
                    </a14:imgEffect>
                  </a14:imgLayer>
                </a14:imgProps>
              </a:ext>
              <a:ext uri="{28A0092B-C50C-407E-A947-70E740481C1C}">
                <a14:useLocalDpi xmlns:a14="http://schemas.microsoft.com/office/drawing/2010/main" val="0"/>
              </a:ext>
            </a:extLst>
          </a:blip>
          <a:srcRect l="6830" t="3976" r="2997" b="63299"/>
          <a:stretch/>
        </p:blipFill>
        <p:spPr>
          <a:xfrm>
            <a:off x="2423783" y="4700010"/>
            <a:ext cx="3443604" cy="1469903"/>
          </a:xfrm>
          <a:prstGeom prst="rect">
            <a:avLst/>
          </a:prstGeom>
        </p:spPr>
      </p:pic>
      <p:pic>
        <p:nvPicPr>
          <p:cNvPr id="12" name="Picture 11"/>
          <p:cNvPicPr>
            <a:picLocks noChangeAspect="1"/>
          </p:cNvPicPr>
          <p:nvPr/>
        </p:nvPicPr>
        <p:blipFill rotWithShape="1">
          <a:blip r:embed="rId7">
            <a:extLst>
              <a:ext uri="{28A0092B-C50C-407E-A947-70E740481C1C}">
                <a14:useLocalDpi xmlns:a14="http://schemas.microsoft.com/office/drawing/2010/main" val="0"/>
              </a:ext>
            </a:extLst>
          </a:blip>
          <a:srcRect l="6197" t="39541" r="4445" b="4040"/>
          <a:stretch/>
        </p:blipFill>
        <p:spPr>
          <a:xfrm>
            <a:off x="5965288" y="4635893"/>
            <a:ext cx="2555441" cy="1534019"/>
          </a:xfrm>
          <a:prstGeom prst="rect">
            <a:avLst/>
          </a:prstGeom>
        </p:spPr>
      </p:pic>
      <p:pic>
        <p:nvPicPr>
          <p:cNvPr id="13" name="Picture 4" descr="https://qph.is.quoracdn.net/main-qimg-1724fa073a266d965c44b94d98000305?convert_to_webp=tru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65015" y="2111033"/>
            <a:ext cx="2112778" cy="200256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https://qph.is.quoracdn.net/main-qimg-035e47f52d4cdda5a29fe7bb4c2cff71?convert_to_webp=tru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65289" y="2096793"/>
            <a:ext cx="2112778" cy="2012576"/>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1324426" y="1423096"/>
            <a:ext cx="9040316" cy="369332"/>
          </a:xfrm>
          <a:prstGeom prst="rect">
            <a:avLst/>
          </a:prstGeom>
        </p:spPr>
        <p:txBody>
          <a:bodyPr wrap="square">
            <a:spAutoFit/>
          </a:bodyPr>
          <a:lstStyle/>
          <a:p>
            <a:pPr algn="ctr"/>
            <a:r>
              <a:rPr lang="en-US" dirty="0" smtClean="0">
                <a:latin typeface="Brandon Grotesque Regular"/>
                <a:cs typeface="Brandon Grotesque Regular"/>
              </a:rPr>
              <a:t>The Honeycomb Conjecture     |     Mexican-Hat-Connectivity</a:t>
            </a:r>
            <a:endParaRPr lang="en-US" dirty="0"/>
          </a:p>
        </p:txBody>
      </p:sp>
    </p:spTree>
    <p:extLst>
      <p:ext uri="{BB962C8B-B14F-4D97-AF65-F5344CB8AC3E}">
        <p14:creationId xmlns:p14="http://schemas.microsoft.com/office/powerpoint/2010/main" val="102894755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2113</TotalTime>
  <Words>1397</Words>
  <Application>Microsoft Macintosh PowerPoint</Application>
  <PresentationFormat>Custom</PresentationFormat>
  <Paragraphs>198</Paragraphs>
  <Slides>18</Slides>
  <Notes>14</Notes>
  <HiddenSlides>0</HiddenSlides>
  <MMClips>1</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Nicco Reggente</dc:creator>
  <cp:lastModifiedBy>Nicco Reggente</cp:lastModifiedBy>
  <cp:revision>66</cp:revision>
  <dcterms:created xsi:type="dcterms:W3CDTF">2017-04-14T05:10:51Z</dcterms:created>
  <dcterms:modified xsi:type="dcterms:W3CDTF">2017-04-20T19:26:05Z</dcterms:modified>
</cp:coreProperties>
</file>