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0" r:id="rId4"/>
    <p:sldId id="261" r:id="rId5"/>
    <p:sldId id="259" r:id="rId6"/>
    <p:sldId id="262" r:id="rId7"/>
    <p:sldId id="258" r:id="rId8"/>
    <p:sldId id="263" r:id="rId9"/>
    <p:sldId id="267" r:id="rId10"/>
    <p:sldId id="266" r:id="rId11"/>
    <p:sldId id="265"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6672"/>
    <a:srgbClr val="313F47"/>
    <a:srgbClr val="CCD5D9"/>
    <a:srgbClr val="EBEEF0"/>
    <a:srgbClr val="5B758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805" autoAdjust="0"/>
  </p:normalViewPr>
  <p:slideViewPr>
    <p:cSldViewPr snapToGrid="0" snapToObjects="1">
      <p:cViewPr>
        <p:scale>
          <a:sx n="63" d="100"/>
          <a:sy n="63" d="100"/>
        </p:scale>
        <p:origin x="-2848" y="-7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DED11B-4540-B84C-8464-95AF91B50C21}" type="datetimeFigureOut">
              <a:rPr lang="en-US" smtClean="0"/>
              <a:t>2/3/16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468A66-6E82-9148-87F5-AE03A995631E}" type="slidenum">
              <a:rPr lang="en-US" smtClean="0"/>
              <a:t>‹#›</a:t>
            </a:fld>
            <a:endParaRPr lang="en-US"/>
          </a:p>
        </p:txBody>
      </p:sp>
    </p:spTree>
    <p:extLst>
      <p:ext uri="{BB962C8B-B14F-4D97-AF65-F5344CB8AC3E}">
        <p14:creationId xmlns:p14="http://schemas.microsoft.com/office/powerpoint/2010/main" val="3055165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Downsides to Navigation</a:t>
            </a:r>
          </a:p>
          <a:p>
            <a:r>
              <a:rPr lang="en-US" dirty="0" smtClean="0"/>
              <a:t>1) Multiple folders</a:t>
            </a:r>
            <a:r>
              <a:rPr lang="en-US" baseline="0" dirty="0" smtClean="0"/>
              <a:t> might be appropriate for one item.</a:t>
            </a:r>
          </a:p>
          <a:p>
            <a:r>
              <a:rPr lang="en-US" baseline="0" dirty="0" smtClean="0"/>
              <a:t>2) Items are occluded from view.</a:t>
            </a:r>
          </a:p>
          <a:p>
            <a:r>
              <a:rPr lang="en-US" baseline="0" dirty="0" smtClean="0"/>
              <a:t>3) Must remember the exact path, which might be hard given too much time between encoding and retrieval.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2</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Search is used as a “last resort”</a:t>
            </a:r>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3</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Parahippocampus</a:t>
            </a:r>
            <a:r>
              <a:rPr lang="en-US" dirty="0" smtClean="0"/>
              <a:t> and </a:t>
            </a:r>
            <a:r>
              <a:rPr lang="en-US" dirty="0" err="1" smtClean="0"/>
              <a:t>retrosplenial</a:t>
            </a:r>
            <a:r>
              <a:rPr lang="en-US" dirty="0" smtClean="0"/>
              <a:t> for navigation.</a:t>
            </a:r>
          </a:p>
          <a:p>
            <a:endParaRPr lang="en-US" dirty="0" smtClean="0"/>
          </a:p>
          <a:p>
            <a:r>
              <a:rPr lang="en-US" dirty="0" smtClean="0"/>
              <a:t>Bergman et al</a:t>
            </a:r>
            <a:r>
              <a:rPr lang="en-US" baseline="0" dirty="0" smtClean="0"/>
              <a:t> f</a:t>
            </a:r>
            <a:r>
              <a:rPr lang="en-US" dirty="0" smtClean="0"/>
              <a:t>ound that searching interfered more than navigation with a concurrent task of maintaining words in working memory. </a:t>
            </a:r>
          </a:p>
          <a:p>
            <a:endParaRPr lang="en-US" dirty="0" smtClean="0"/>
          </a:p>
          <a:p>
            <a:r>
              <a:rPr lang="en-US" dirty="0" smtClean="0"/>
              <a:t>Search would be front </a:t>
            </a:r>
            <a:r>
              <a:rPr lang="en-US" dirty="0" err="1" smtClean="0"/>
              <a:t>lefto</a:t>
            </a:r>
            <a:r>
              <a:rPr lang="en-US" dirty="0" smtClean="0"/>
              <a:t>-temporal. </a:t>
            </a:r>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4</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Downsides to Navigation</a:t>
            </a:r>
          </a:p>
          <a:p>
            <a:r>
              <a:rPr lang="en-US" dirty="0" smtClean="0"/>
              <a:t>1) Multiple folders</a:t>
            </a:r>
            <a:r>
              <a:rPr lang="en-US" baseline="0" dirty="0" smtClean="0"/>
              <a:t> might be appropriate for one item.</a:t>
            </a:r>
          </a:p>
          <a:p>
            <a:r>
              <a:rPr lang="en-US" baseline="0" dirty="0" smtClean="0"/>
              <a:t>2) Items are occluded from view.</a:t>
            </a:r>
          </a:p>
          <a:p>
            <a:r>
              <a:rPr lang="en-US" baseline="0" dirty="0" smtClean="0"/>
              <a:t>3) Must remember the exact path, which might be hard given too much time between encoding and retrieval.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5</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21 second countdown</a:t>
            </a:r>
          </a:p>
          <a:p>
            <a:r>
              <a:rPr lang="en-US" b="0" baseline="0" dirty="0" smtClean="0"/>
              <a:t>6 second fixation</a:t>
            </a:r>
            <a:endParaRPr lang="en-US" b="0" baseline="0" dirty="0" smtClean="0"/>
          </a:p>
          <a:p>
            <a:r>
              <a:rPr lang="en-US" b="0" baseline="0" dirty="0" smtClean="0"/>
              <a:t>All four conditions appeared twice in each run</a:t>
            </a:r>
          </a:p>
          <a:p>
            <a:r>
              <a:rPr lang="en-US" b="0" baseline="0" dirty="0" smtClean="0"/>
              <a:t>Each run was about 7 minutes</a:t>
            </a:r>
          </a:p>
          <a:p>
            <a:endParaRPr lang="en-US" b="0" baseline="0" dirty="0" smtClean="0"/>
          </a:p>
          <a:p>
            <a:r>
              <a:rPr lang="en-US" b="0" baseline="0" dirty="0" smtClean="0"/>
              <a:t>TR=3s</a:t>
            </a:r>
          </a:p>
          <a:p>
            <a:r>
              <a:rPr lang="en-US" b="0" baseline="0" dirty="0" smtClean="0"/>
              <a:t>1.8 x 1.8 x 4</a:t>
            </a:r>
            <a:endParaRPr lang="en-US" b="0"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6</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control  tasks  had  similar  interfaces  to  the  experimental  tasks,  to  allow  for  the  subtraction  of</a:t>
            </a:r>
          </a:p>
          <a:p>
            <a:r>
              <a:rPr lang="en-US" b="0" dirty="0" smtClean="0"/>
              <a:t> visual, motor and superficial levels of</a:t>
            </a:r>
            <a:r>
              <a:rPr lang="en-US" b="0" baseline="0" dirty="0" smtClean="0"/>
              <a:t> </a:t>
            </a:r>
            <a:r>
              <a:rPr lang="en-US" b="0" dirty="0" smtClean="0"/>
              <a:t>cognitive processing such as basic decision-making (e.g., deciding </a:t>
            </a:r>
          </a:p>
          <a:p>
            <a:r>
              <a:rPr lang="en-US" b="0" dirty="0" smtClean="0"/>
              <a:t> which folder to click on), or word-generation (i.e., generating a target word)</a:t>
            </a:r>
            <a:endParaRPr lang="en-US" b="0" baseline="0" dirty="0" smtClean="0"/>
          </a:p>
        </p:txBody>
      </p:sp>
      <p:sp>
        <p:nvSpPr>
          <p:cNvPr id="4" name="Slide Number Placeholder 3"/>
          <p:cNvSpPr>
            <a:spLocks noGrp="1"/>
          </p:cNvSpPr>
          <p:nvPr>
            <p:ph type="sldNum" sz="quarter" idx="10"/>
          </p:nvPr>
        </p:nvSpPr>
        <p:spPr/>
        <p:txBody>
          <a:bodyPr/>
          <a:lstStyle/>
          <a:p>
            <a:fld id="{0A468A66-6E82-9148-87F5-AE03A995631E}" type="slidenum">
              <a:rPr lang="en-US" smtClean="0"/>
              <a:t>7</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Once they found it. Click the file and press done. </a:t>
            </a:r>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8</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How was the Navigation control not 100%?</a:t>
            </a:r>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9</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 reason for the across task</a:t>
            </a:r>
            <a:r>
              <a:rPr lang="en-US" b="0" baseline="0" dirty="0" smtClean="0"/>
              <a:t> contrast showing little results is that there is s</a:t>
            </a:r>
            <a:r>
              <a:rPr lang="en-US" b="0" dirty="0" smtClean="0"/>
              <a:t>ome overlap between the two tasks. For example, when people search for a file, they may also have an idea of its location, and when a user navigates to a file, this is likely to require some linguistic engagement such as comparing file names within the target folder</a:t>
            </a:r>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10</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8mm FWHM smoothing. </a:t>
            </a:r>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11</a:t>
            </a:fld>
            <a:endParaRPr lang="en-US"/>
          </a:p>
        </p:txBody>
      </p:sp>
    </p:spTree>
    <p:extLst>
      <p:ext uri="{BB962C8B-B14F-4D97-AF65-F5344CB8AC3E}">
        <p14:creationId xmlns:p14="http://schemas.microsoft.com/office/powerpoint/2010/main" val="2675825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err="1" smtClean="0"/>
              <a:t>Wegman</a:t>
            </a:r>
            <a:r>
              <a:rPr lang="en-US" b="0" dirty="0" smtClean="0"/>
              <a:t> 2014 caudate when only</a:t>
            </a:r>
            <a:r>
              <a:rPr lang="en-US" b="0" baseline="0" dirty="0" smtClean="0"/>
              <a:t> one landmark. Hippocampus when relational landmarks. </a:t>
            </a:r>
            <a:endParaRPr lang="en-US" b="0" baseline="0" dirty="0" smtClean="0"/>
          </a:p>
          <a:p>
            <a:endParaRPr lang="en-US" dirty="0" smtClean="0"/>
          </a:p>
          <a:p>
            <a:r>
              <a:rPr lang="en-US" dirty="0" err="1" smtClean="0"/>
              <a:t>Iaraia</a:t>
            </a:r>
            <a:r>
              <a:rPr lang="en-US" dirty="0" smtClean="0"/>
              <a:t> 2003</a:t>
            </a:r>
            <a:r>
              <a:rPr lang="en-US" baseline="0" dirty="0" smtClean="0"/>
              <a:t> showing </a:t>
            </a:r>
            <a:r>
              <a:rPr lang="en-US" baseline="0" dirty="0" err="1" smtClean="0"/>
              <a:t>nonspatial</a:t>
            </a:r>
            <a:r>
              <a:rPr lang="en-US" baseline="0" dirty="0" smtClean="0"/>
              <a:t> recruits caudate. Spatial recruits hippocampus. </a:t>
            </a:r>
            <a:endParaRPr lang="en-US" dirty="0"/>
          </a:p>
        </p:txBody>
      </p:sp>
      <p:sp>
        <p:nvSpPr>
          <p:cNvPr id="4" name="Slide Number Placeholder 3"/>
          <p:cNvSpPr>
            <a:spLocks noGrp="1"/>
          </p:cNvSpPr>
          <p:nvPr>
            <p:ph type="sldNum" sz="quarter" idx="10"/>
          </p:nvPr>
        </p:nvSpPr>
        <p:spPr/>
        <p:txBody>
          <a:bodyPr/>
          <a:lstStyle/>
          <a:p>
            <a:fld id="{0A468A66-6E82-9148-87F5-AE03A995631E}" type="slidenum">
              <a:rPr lang="en-US" smtClean="0"/>
              <a:t>12</a:t>
            </a:fld>
            <a:endParaRPr lang="en-US"/>
          </a:p>
        </p:txBody>
      </p:sp>
    </p:spTree>
    <p:extLst>
      <p:ext uri="{BB962C8B-B14F-4D97-AF65-F5344CB8AC3E}">
        <p14:creationId xmlns:p14="http://schemas.microsoft.com/office/powerpoint/2010/main" val="267582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A9E5B1-04EB-6C47-97B3-1DA11C267E6F}" type="datetimeFigureOut">
              <a:rPr lang="en-US" smtClean="0"/>
              <a:t>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2311157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A9E5B1-04EB-6C47-97B3-1DA11C267E6F}" type="datetimeFigureOut">
              <a:rPr lang="en-US" smtClean="0"/>
              <a:t>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2479958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A9E5B1-04EB-6C47-97B3-1DA11C267E6F}" type="datetimeFigureOut">
              <a:rPr lang="en-US" smtClean="0"/>
              <a:t>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2900791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A9E5B1-04EB-6C47-97B3-1DA11C267E6F}" type="datetimeFigureOut">
              <a:rPr lang="en-US" smtClean="0"/>
              <a:t>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1692668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A9E5B1-04EB-6C47-97B3-1DA11C267E6F}" type="datetimeFigureOut">
              <a:rPr lang="en-US" smtClean="0"/>
              <a:t>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3549673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A9E5B1-04EB-6C47-97B3-1DA11C267E6F}" type="datetimeFigureOut">
              <a:rPr lang="en-US" smtClean="0"/>
              <a:t>2/3/16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388851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A9E5B1-04EB-6C47-97B3-1DA11C267E6F}" type="datetimeFigureOut">
              <a:rPr lang="en-US" smtClean="0"/>
              <a:t>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3270908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A9E5B1-04EB-6C47-97B3-1DA11C267E6F}" type="datetimeFigureOut">
              <a:rPr lang="en-US" smtClean="0"/>
              <a:t>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217408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A9E5B1-04EB-6C47-97B3-1DA11C267E6F}" type="datetimeFigureOut">
              <a:rPr lang="en-US" smtClean="0"/>
              <a:t>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3878204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A9E5B1-04EB-6C47-97B3-1DA11C267E6F}" type="datetimeFigureOut">
              <a:rPr lang="en-US" smtClean="0"/>
              <a:t>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283738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A9E5B1-04EB-6C47-97B3-1DA11C267E6F}" type="datetimeFigureOut">
              <a:rPr lang="en-US" smtClean="0"/>
              <a:t>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0DAB-53B5-8745-AD3E-00E140493F0B}" type="slidenum">
              <a:rPr lang="en-US" smtClean="0"/>
              <a:t>‹#›</a:t>
            </a:fld>
            <a:endParaRPr lang="en-US"/>
          </a:p>
        </p:txBody>
      </p:sp>
    </p:spTree>
    <p:extLst>
      <p:ext uri="{BB962C8B-B14F-4D97-AF65-F5344CB8AC3E}">
        <p14:creationId xmlns:p14="http://schemas.microsoft.com/office/powerpoint/2010/main" val="19291346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A9E5B1-04EB-6C47-97B3-1DA11C267E6F}" type="datetimeFigureOut">
              <a:rPr lang="en-US" smtClean="0"/>
              <a:t>2/3/16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F0DAB-53B5-8745-AD3E-00E140493F0B}" type="slidenum">
              <a:rPr lang="en-US" smtClean="0"/>
              <a:t>‹#›</a:t>
            </a:fld>
            <a:endParaRPr lang="en-US"/>
          </a:p>
        </p:txBody>
      </p:sp>
    </p:spTree>
    <p:extLst>
      <p:ext uri="{BB962C8B-B14F-4D97-AF65-F5344CB8AC3E}">
        <p14:creationId xmlns:p14="http://schemas.microsoft.com/office/powerpoint/2010/main" val="608589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524000"/>
            <a:ext cx="9144000" cy="1015663"/>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Navigating through digital folders uses the same brain structures as real world navigation</a:t>
            </a:r>
            <a:endParaRPr lang="en-US" sz="3000" dirty="0">
              <a:solidFill>
                <a:srgbClr val="CCD5D9"/>
              </a:solidFill>
              <a:latin typeface="Brandon Grotesque Regular"/>
              <a:cs typeface="Brandon Grotesque Regular"/>
            </a:endParaRPr>
          </a:p>
        </p:txBody>
      </p:sp>
      <p:sp>
        <p:nvSpPr>
          <p:cNvPr id="2" name="Frame 1"/>
          <p:cNvSpPr/>
          <p:nvPr/>
        </p:nvSpPr>
        <p:spPr>
          <a:xfrm>
            <a:off x="346174" y="1460500"/>
            <a:ext cx="8453112" cy="1260928"/>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346174" y="4214977"/>
            <a:ext cx="8453112" cy="307777"/>
          </a:xfrm>
          <a:prstGeom prst="rect">
            <a:avLst/>
          </a:prstGeom>
        </p:spPr>
        <p:txBody>
          <a:bodyPr wrap="square">
            <a:spAutoFit/>
          </a:bodyPr>
          <a:lstStyle/>
          <a:p>
            <a:pPr algn="ctr"/>
            <a:r>
              <a:rPr lang="en-US" sz="1400" dirty="0" smtClean="0">
                <a:solidFill>
                  <a:srgbClr val="CCD5D9"/>
                </a:solidFill>
                <a:latin typeface="Brandon Grotesque Regular"/>
                <a:cs typeface="Brandon Grotesque Regular"/>
              </a:rPr>
              <a:t>University of Sheffield, Bar-llan University, UCL, UC Santa Cruz</a:t>
            </a:r>
            <a:endParaRPr lang="en-US" sz="1400" dirty="0"/>
          </a:p>
        </p:txBody>
      </p:sp>
      <p:sp>
        <p:nvSpPr>
          <p:cNvPr id="12" name="Rectangle 11"/>
          <p:cNvSpPr/>
          <p:nvPr/>
        </p:nvSpPr>
        <p:spPr>
          <a:xfrm>
            <a:off x="5016500" y="6400224"/>
            <a:ext cx="4127500" cy="646331"/>
          </a:xfrm>
          <a:prstGeom prst="rect">
            <a:avLst/>
          </a:prstGeom>
        </p:spPr>
        <p:txBody>
          <a:bodyPr wrap="square">
            <a:spAutoFit/>
          </a:bodyPr>
          <a:lstStyle/>
          <a:p>
            <a:pPr algn="r"/>
            <a:r>
              <a:rPr lang="en-US" sz="1200" dirty="0">
                <a:solidFill>
                  <a:srgbClr val="CCD5D9"/>
                </a:solidFill>
                <a:latin typeface="Brandon Grotesque Regular"/>
                <a:cs typeface="Brandon Grotesque Regular"/>
              </a:rPr>
              <a:t>Nicco Reggente</a:t>
            </a:r>
            <a:r>
              <a:rPr lang="en-US" sz="1200" dirty="0" smtClean="0">
                <a:solidFill>
                  <a:srgbClr val="CCD5D9"/>
                </a:solidFill>
                <a:latin typeface="Brandon Grotesque Regular"/>
                <a:cs typeface="Brandon Grotesque Regular"/>
              </a:rPr>
              <a:t/>
            </a:r>
            <a:br>
              <a:rPr lang="en-US" sz="1200" dirty="0" smtClean="0">
                <a:solidFill>
                  <a:srgbClr val="CCD5D9"/>
                </a:solidFill>
                <a:latin typeface="Brandon Grotesque Regular"/>
                <a:cs typeface="Brandon Grotesque Regular"/>
              </a:rPr>
            </a:br>
            <a:r>
              <a:rPr lang="en-US" sz="1200" dirty="0" smtClean="0">
                <a:solidFill>
                  <a:srgbClr val="CCD5D9"/>
                </a:solidFill>
                <a:latin typeface="Brandon Grotesque Regular"/>
                <a:cs typeface="Brandon Grotesque Regular"/>
              </a:rPr>
              <a:t>February 4</a:t>
            </a:r>
            <a:r>
              <a:rPr lang="en-US" sz="1200" baseline="30000" dirty="0" smtClean="0">
                <a:solidFill>
                  <a:srgbClr val="CCD5D9"/>
                </a:solidFill>
                <a:latin typeface="Brandon Grotesque Regular"/>
                <a:cs typeface="Brandon Grotesque Regular"/>
              </a:rPr>
              <a:t>th</a:t>
            </a:r>
            <a:r>
              <a:rPr lang="en-US" sz="1200" dirty="0" smtClean="0">
                <a:solidFill>
                  <a:srgbClr val="CCD5D9"/>
                </a:solidFill>
                <a:latin typeface="Brandon Grotesque Regular"/>
                <a:cs typeface="Brandon Grotesque Regular"/>
              </a:rPr>
              <a:t> 2016 </a:t>
            </a:r>
            <a:br>
              <a:rPr lang="en-US" sz="1200" dirty="0" smtClean="0">
                <a:solidFill>
                  <a:srgbClr val="CCD5D9"/>
                </a:solidFill>
                <a:latin typeface="Brandon Grotesque Regular"/>
                <a:cs typeface="Brandon Grotesque Regular"/>
              </a:rPr>
            </a:br>
            <a:endParaRPr lang="en-US" sz="1200" dirty="0"/>
          </a:p>
        </p:txBody>
      </p:sp>
      <p:sp>
        <p:nvSpPr>
          <p:cNvPr id="14" name="Rectangle 13"/>
          <p:cNvSpPr/>
          <p:nvPr/>
        </p:nvSpPr>
        <p:spPr>
          <a:xfrm>
            <a:off x="346174" y="2888734"/>
            <a:ext cx="8453112" cy="338554"/>
          </a:xfrm>
          <a:prstGeom prst="rect">
            <a:avLst/>
          </a:prstGeom>
        </p:spPr>
        <p:txBody>
          <a:bodyPr wrap="square">
            <a:spAutoFit/>
          </a:bodyPr>
          <a:lstStyle/>
          <a:p>
            <a:pPr algn="ctr"/>
            <a:r>
              <a:rPr lang="en-US" sz="1600" dirty="0" smtClean="0">
                <a:solidFill>
                  <a:srgbClr val="CCD5D9"/>
                </a:solidFill>
                <a:latin typeface="Brandon Grotesque Regular"/>
                <a:cs typeface="Brandon Grotesque Regular"/>
              </a:rPr>
              <a:t>Yael Benn, </a:t>
            </a:r>
            <a:r>
              <a:rPr lang="en-US" sz="1600" dirty="0" err="1" smtClean="0">
                <a:solidFill>
                  <a:srgbClr val="CCD5D9"/>
                </a:solidFill>
                <a:latin typeface="Brandon Grotesque Regular"/>
                <a:cs typeface="Brandon Grotesque Regular"/>
              </a:rPr>
              <a:t>Ofer</a:t>
            </a:r>
            <a:r>
              <a:rPr lang="en-US" sz="1600" dirty="0" smtClean="0">
                <a:solidFill>
                  <a:srgbClr val="CCD5D9"/>
                </a:solidFill>
                <a:latin typeface="Brandon Grotesque Regular"/>
                <a:cs typeface="Brandon Grotesque Regular"/>
              </a:rPr>
              <a:t> Bergman, </a:t>
            </a:r>
            <a:r>
              <a:rPr lang="en-US" sz="1600" dirty="0" err="1" smtClean="0">
                <a:solidFill>
                  <a:srgbClr val="CCD5D9"/>
                </a:solidFill>
                <a:latin typeface="Brandon Grotesque Regular"/>
                <a:cs typeface="Brandon Grotesque Regular"/>
              </a:rPr>
              <a:t>Liv</a:t>
            </a:r>
            <a:r>
              <a:rPr lang="en-US" sz="1600" dirty="0" smtClean="0">
                <a:solidFill>
                  <a:srgbClr val="CCD5D9"/>
                </a:solidFill>
                <a:latin typeface="Brandon Grotesque Regular"/>
                <a:cs typeface="Brandon Grotesque Regular"/>
              </a:rPr>
              <a:t> Glazer, Paris </a:t>
            </a:r>
            <a:r>
              <a:rPr lang="en-US" sz="1600" dirty="0" err="1" smtClean="0">
                <a:solidFill>
                  <a:srgbClr val="CCD5D9"/>
                </a:solidFill>
                <a:latin typeface="Brandon Grotesque Regular"/>
                <a:cs typeface="Brandon Grotesque Regular"/>
              </a:rPr>
              <a:t>Arent</a:t>
            </a:r>
            <a:r>
              <a:rPr lang="en-US" sz="1600" dirty="0" smtClean="0">
                <a:solidFill>
                  <a:srgbClr val="CCD5D9"/>
                </a:solidFill>
                <a:latin typeface="Brandon Grotesque Regular"/>
                <a:cs typeface="Brandon Grotesque Regular"/>
              </a:rPr>
              <a:t>, Iain D. Wilkinson, Rosemary </a:t>
            </a:r>
            <a:r>
              <a:rPr lang="en-US" sz="1600" dirty="0" err="1" smtClean="0">
                <a:solidFill>
                  <a:srgbClr val="CCD5D9"/>
                </a:solidFill>
                <a:latin typeface="Brandon Grotesque Regular"/>
                <a:cs typeface="Brandon Grotesque Regular"/>
              </a:rPr>
              <a:t>Varley</a:t>
            </a:r>
            <a:r>
              <a:rPr lang="en-US" sz="1600" dirty="0" smtClean="0">
                <a:solidFill>
                  <a:srgbClr val="CCD5D9"/>
                </a:solidFill>
                <a:latin typeface="Brandon Grotesque Regular"/>
                <a:cs typeface="Brandon Grotesque Regular"/>
              </a:rPr>
              <a:t>, Steve Whittaker</a:t>
            </a:r>
            <a:endParaRPr lang="en-US" sz="1600" dirty="0"/>
          </a:p>
        </p:txBody>
      </p:sp>
      <p:grpSp>
        <p:nvGrpSpPr>
          <p:cNvPr id="20" name="Group 19"/>
          <p:cNvGrpSpPr/>
          <p:nvPr/>
        </p:nvGrpSpPr>
        <p:grpSpPr>
          <a:xfrm>
            <a:off x="1571172" y="3308928"/>
            <a:ext cx="6007502" cy="899001"/>
            <a:chOff x="491672" y="3740155"/>
            <a:chExt cx="6007502" cy="899001"/>
          </a:xfrm>
        </p:grpSpPr>
        <p:pic>
          <p:nvPicPr>
            <p:cNvPr id="5" name="Picture 4"/>
            <p:cNvPicPr>
              <a:picLocks noChangeAspect="1"/>
            </p:cNvPicPr>
            <p:nvPr/>
          </p:nvPicPr>
          <p:blipFill>
            <a:blip r:embed="rId2"/>
            <a:stretch>
              <a:fillRect/>
            </a:stretch>
          </p:blipFill>
          <p:spPr>
            <a:xfrm>
              <a:off x="491672" y="3740155"/>
              <a:ext cx="857848" cy="857848"/>
            </a:xfrm>
            <a:prstGeom prst="rect">
              <a:avLst/>
            </a:prstGeom>
          </p:spPr>
        </p:pic>
        <p:pic>
          <p:nvPicPr>
            <p:cNvPr id="6" name="Picture 5"/>
            <p:cNvPicPr>
              <a:picLocks noChangeAspect="1"/>
            </p:cNvPicPr>
            <p:nvPr/>
          </p:nvPicPr>
          <p:blipFill>
            <a:blip r:embed="rId3"/>
            <a:stretch>
              <a:fillRect/>
            </a:stretch>
          </p:blipFill>
          <p:spPr>
            <a:xfrm>
              <a:off x="1349520" y="3740155"/>
              <a:ext cx="857848" cy="857848"/>
            </a:xfrm>
            <a:prstGeom prst="rect">
              <a:avLst/>
            </a:prstGeom>
          </p:spPr>
        </p:pic>
        <p:pic>
          <p:nvPicPr>
            <p:cNvPr id="15" name="Picture 14"/>
            <p:cNvPicPr>
              <a:picLocks noChangeAspect="1"/>
            </p:cNvPicPr>
            <p:nvPr/>
          </p:nvPicPr>
          <p:blipFill>
            <a:blip r:embed="rId4"/>
            <a:stretch>
              <a:fillRect/>
            </a:stretch>
          </p:blipFill>
          <p:spPr>
            <a:xfrm>
              <a:off x="2207368" y="3740155"/>
              <a:ext cx="857848" cy="857848"/>
            </a:xfrm>
            <a:prstGeom prst="rect">
              <a:avLst/>
            </a:prstGeom>
          </p:spPr>
        </p:pic>
        <p:pic>
          <p:nvPicPr>
            <p:cNvPr id="16" name="Picture 15"/>
            <p:cNvPicPr>
              <a:picLocks noChangeAspect="1"/>
            </p:cNvPicPr>
            <p:nvPr/>
          </p:nvPicPr>
          <p:blipFill rotWithShape="1">
            <a:blip r:embed="rId5"/>
            <a:srcRect l="31032" t="5158" r="18968" b="42063"/>
            <a:stretch/>
          </p:blipFill>
          <p:spPr>
            <a:xfrm>
              <a:off x="3065216" y="3740155"/>
              <a:ext cx="860414" cy="885062"/>
            </a:xfrm>
            <a:prstGeom prst="rect">
              <a:avLst/>
            </a:prstGeom>
          </p:spPr>
        </p:pic>
        <p:pic>
          <p:nvPicPr>
            <p:cNvPr id="17" name="Picture 16"/>
            <p:cNvPicPr>
              <a:picLocks noChangeAspect="1"/>
            </p:cNvPicPr>
            <p:nvPr/>
          </p:nvPicPr>
          <p:blipFill>
            <a:blip r:embed="rId6"/>
            <a:stretch>
              <a:fillRect/>
            </a:stretch>
          </p:blipFill>
          <p:spPr>
            <a:xfrm>
              <a:off x="3925630" y="3740155"/>
              <a:ext cx="857848" cy="899001"/>
            </a:xfrm>
            <a:prstGeom prst="rect">
              <a:avLst/>
            </a:prstGeom>
          </p:spPr>
        </p:pic>
        <p:pic>
          <p:nvPicPr>
            <p:cNvPr id="18" name="Picture 17"/>
            <p:cNvPicPr>
              <a:picLocks noChangeAspect="1"/>
            </p:cNvPicPr>
            <p:nvPr/>
          </p:nvPicPr>
          <p:blipFill>
            <a:blip r:embed="rId7"/>
            <a:stretch>
              <a:fillRect/>
            </a:stretch>
          </p:blipFill>
          <p:spPr>
            <a:xfrm>
              <a:off x="4783478" y="3740155"/>
              <a:ext cx="857848" cy="857848"/>
            </a:xfrm>
            <a:prstGeom prst="rect">
              <a:avLst/>
            </a:prstGeom>
          </p:spPr>
        </p:pic>
        <p:pic>
          <p:nvPicPr>
            <p:cNvPr id="19" name="Picture 18"/>
            <p:cNvPicPr>
              <a:picLocks noChangeAspect="1"/>
            </p:cNvPicPr>
            <p:nvPr/>
          </p:nvPicPr>
          <p:blipFill>
            <a:blip r:embed="rId8"/>
            <a:stretch>
              <a:fillRect/>
            </a:stretch>
          </p:blipFill>
          <p:spPr>
            <a:xfrm>
              <a:off x="5641326" y="3740155"/>
              <a:ext cx="857848" cy="857848"/>
            </a:xfrm>
            <a:prstGeom prst="rect">
              <a:avLst/>
            </a:prstGeom>
          </p:spPr>
        </p:pic>
      </p:grpSp>
      <p:pic>
        <p:nvPicPr>
          <p:cNvPr id="22" name="Picture 21"/>
          <p:cNvPicPr>
            <a:picLocks noChangeAspect="1"/>
          </p:cNvPicPr>
          <p:nvPr/>
        </p:nvPicPr>
        <p:blipFill>
          <a:blip r:embed="rId9"/>
          <a:stretch>
            <a:fillRect/>
          </a:stretch>
        </p:blipFill>
        <p:spPr>
          <a:xfrm>
            <a:off x="3565071" y="4626429"/>
            <a:ext cx="1886857" cy="700024"/>
          </a:xfrm>
          <a:prstGeom prst="rect">
            <a:avLst/>
          </a:prstGeom>
        </p:spPr>
      </p:pic>
    </p:spTree>
    <p:extLst>
      <p:ext uri="{BB962C8B-B14F-4D97-AF65-F5344CB8AC3E}">
        <p14:creationId xmlns:p14="http://schemas.microsoft.com/office/powerpoint/2010/main" val="1239990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01245" y="2430158"/>
            <a:ext cx="3823775" cy="2187199"/>
          </a:xfrm>
          <a:prstGeom prst="rect">
            <a:avLst/>
          </a:prstGeom>
        </p:spPr>
      </p:pic>
      <p:pic>
        <p:nvPicPr>
          <p:cNvPr id="9" name="Picture 8"/>
          <p:cNvPicPr>
            <a:picLocks noChangeAspect="1"/>
          </p:cNvPicPr>
          <p:nvPr/>
        </p:nvPicPr>
        <p:blipFill>
          <a:blip r:embed="rId4"/>
          <a:stretch>
            <a:fillRect/>
          </a:stretch>
        </p:blipFill>
        <p:spPr>
          <a:xfrm>
            <a:off x="5040805" y="2430158"/>
            <a:ext cx="3613975" cy="2187199"/>
          </a:xfrm>
          <a:prstGeom prst="rect">
            <a:avLst/>
          </a:prstGeom>
        </p:spPr>
      </p:pic>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Navigating Personal Information Management</a:t>
            </a:r>
            <a:endParaRPr lang="en-US" sz="3000" dirty="0">
              <a:solidFill>
                <a:srgbClr val="CCD5D9"/>
              </a:solidFill>
              <a:latin typeface="Brandon Grotesque Regular"/>
              <a:cs typeface="Brandon Grotesque Regular"/>
            </a:endParaRPr>
          </a:p>
        </p:txBody>
      </p:sp>
      <p:sp>
        <p:nvSpPr>
          <p:cNvPr id="2" name="Frame 1"/>
          <p:cNvSpPr/>
          <p:nvPr/>
        </p:nvSpPr>
        <p:spPr>
          <a:xfrm>
            <a:off x="663674" y="117929"/>
            <a:ext cx="7547429"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663674" y="1665906"/>
            <a:ext cx="2703286" cy="461665"/>
          </a:xfrm>
          <a:prstGeom prst="rect">
            <a:avLst/>
          </a:prstGeom>
        </p:spPr>
        <p:txBody>
          <a:bodyPr wrap="square">
            <a:spAutoFit/>
          </a:bodyPr>
          <a:lstStyle/>
          <a:p>
            <a:pPr algn="ctr"/>
            <a:r>
              <a:rPr lang="en-US" sz="2400" dirty="0" smtClean="0">
                <a:solidFill>
                  <a:srgbClr val="CCD5D9"/>
                </a:solidFill>
                <a:latin typeface="Brandon Grotesque Regular"/>
                <a:cs typeface="Brandon Grotesque Regular"/>
              </a:rPr>
              <a:t>Search</a:t>
            </a:r>
            <a:endParaRPr lang="en-US" sz="2400" dirty="0"/>
          </a:p>
        </p:txBody>
      </p:sp>
      <p:sp>
        <p:nvSpPr>
          <p:cNvPr id="12" name="Rectangle 11"/>
          <p:cNvSpPr/>
          <p:nvPr/>
        </p:nvSpPr>
        <p:spPr>
          <a:xfrm>
            <a:off x="5507817" y="1674977"/>
            <a:ext cx="2703286" cy="461665"/>
          </a:xfrm>
          <a:prstGeom prst="rect">
            <a:avLst/>
          </a:prstGeom>
        </p:spPr>
        <p:txBody>
          <a:bodyPr wrap="square">
            <a:spAutoFit/>
          </a:bodyPr>
          <a:lstStyle/>
          <a:p>
            <a:pPr algn="ctr"/>
            <a:r>
              <a:rPr lang="en-US" sz="2400" dirty="0" smtClean="0">
                <a:solidFill>
                  <a:srgbClr val="CCD5D9"/>
                </a:solidFill>
                <a:latin typeface="Brandon Grotesque Regular"/>
                <a:cs typeface="Brandon Grotesque Regular"/>
              </a:rPr>
              <a:t>Navigation</a:t>
            </a:r>
            <a:endParaRPr lang="en-US" sz="2400" dirty="0"/>
          </a:p>
        </p:txBody>
      </p:sp>
      <p:sp>
        <p:nvSpPr>
          <p:cNvPr id="4" name="Rectangle 3"/>
          <p:cNvSpPr/>
          <p:nvPr/>
        </p:nvSpPr>
        <p:spPr>
          <a:xfrm>
            <a:off x="663674" y="4782262"/>
            <a:ext cx="2703286" cy="646331"/>
          </a:xfrm>
          <a:prstGeom prst="rect">
            <a:avLst/>
          </a:prstGeom>
        </p:spPr>
        <p:txBody>
          <a:bodyPr wrap="square">
            <a:spAutoFit/>
          </a:bodyPr>
          <a:lstStyle/>
          <a:p>
            <a:pPr algn="ctr"/>
            <a:r>
              <a:rPr lang="en-US" dirty="0" smtClean="0">
                <a:solidFill>
                  <a:srgbClr val="CCD5D9"/>
                </a:solidFill>
                <a:latin typeface="Brandon Grotesque Regular"/>
                <a:cs typeface="Brandon Grotesque Regular"/>
              </a:rPr>
              <a:t>a query for specific target item attributes</a:t>
            </a:r>
            <a:endParaRPr lang="en-US" dirty="0"/>
          </a:p>
        </p:txBody>
      </p:sp>
      <p:sp>
        <p:nvSpPr>
          <p:cNvPr id="13" name="Rectangle 12"/>
          <p:cNvSpPr/>
          <p:nvPr/>
        </p:nvSpPr>
        <p:spPr>
          <a:xfrm>
            <a:off x="5507817" y="4782262"/>
            <a:ext cx="2703286" cy="646331"/>
          </a:xfrm>
          <a:prstGeom prst="rect">
            <a:avLst/>
          </a:prstGeom>
        </p:spPr>
        <p:txBody>
          <a:bodyPr wrap="square">
            <a:spAutoFit/>
          </a:bodyPr>
          <a:lstStyle/>
          <a:p>
            <a:pPr algn="ctr"/>
            <a:r>
              <a:rPr lang="en-US" dirty="0" smtClean="0">
                <a:solidFill>
                  <a:srgbClr val="CCD5D9"/>
                </a:solidFill>
                <a:latin typeface="Brandon Grotesque Regular"/>
                <a:cs typeface="Brandon Grotesque Regular"/>
              </a:rPr>
              <a:t>a manual traverse through organizational hierarchies</a:t>
            </a:r>
            <a:endParaRPr lang="en-US" dirty="0"/>
          </a:p>
        </p:txBody>
      </p:sp>
    </p:spTree>
    <p:extLst>
      <p:ext uri="{BB962C8B-B14F-4D97-AF65-F5344CB8AC3E}">
        <p14:creationId xmlns:p14="http://schemas.microsoft.com/office/powerpoint/2010/main" val="1238468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A Preference for Navigation</a:t>
            </a:r>
            <a:endParaRPr lang="en-US" sz="3000" dirty="0">
              <a:solidFill>
                <a:srgbClr val="CCD5D9"/>
              </a:solidFill>
              <a:latin typeface="Brandon Grotesque Regular"/>
              <a:cs typeface="Brandon Grotesque Regular"/>
            </a:endParaRPr>
          </a:p>
        </p:txBody>
      </p:sp>
      <p:sp>
        <p:nvSpPr>
          <p:cNvPr id="2" name="Frame 1"/>
          <p:cNvSpPr/>
          <p:nvPr/>
        </p:nvSpPr>
        <p:spPr>
          <a:xfrm>
            <a:off x="2249715" y="117929"/>
            <a:ext cx="4644572"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1814286" y="6316099"/>
            <a:ext cx="5563809" cy="369332"/>
          </a:xfrm>
          <a:prstGeom prst="rect">
            <a:avLst/>
          </a:prstGeom>
          <a:noFill/>
        </p:spPr>
        <p:txBody>
          <a:bodyPr wrap="square" rtlCol="0">
            <a:spAutoFit/>
          </a:bodyPr>
          <a:lstStyle/>
          <a:p>
            <a:pPr algn="ctr"/>
            <a:r>
              <a:rPr lang="en-US" dirty="0" smtClean="0">
                <a:solidFill>
                  <a:srgbClr val="CCD5D9"/>
                </a:solidFill>
                <a:latin typeface="Brandon Grotesque Regular"/>
                <a:cs typeface="Brandon Grotesque Regular"/>
              </a:rPr>
              <a:t>Despite its downsides, navigation is preferred over search</a:t>
            </a:r>
            <a:endParaRPr lang="en-US" dirty="0">
              <a:solidFill>
                <a:srgbClr val="CCD5D9"/>
              </a:solidFill>
              <a:latin typeface="Brandon Grotesque Regular"/>
              <a:cs typeface="Brandon Grotesque Regular"/>
            </a:endParaRPr>
          </a:p>
        </p:txBody>
      </p:sp>
      <p:pic>
        <p:nvPicPr>
          <p:cNvPr id="6" name="Picture 5" descr="Screenshot 2016-02-03 17.55.5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286" y="2372779"/>
            <a:ext cx="5563809" cy="3572799"/>
          </a:xfrm>
          <a:prstGeom prst="rect">
            <a:avLst/>
          </a:prstGeom>
        </p:spPr>
      </p:pic>
      <p:sp>
        <p:nvSpPr>
          <p:cNvPr id="10" name="Rectangle 9"/>
          <p:cNvSpPr/>
          <p:nvPr/>
        </p:nvSpPr>
        <p:spPr>
          <a:xfrm>
            <a:off x="1814286" y="1021620"/>
            <a:ext cx="5468164" cy="1200329"/>
          </a:xfrm>
          <a:prstGeom prst="rect">
            <a:avLst/>
          </a:prstGeom>
        </p:spPr>
        <p:txBody>
          <a:bodyPr wrap="none">
            <a:spAutoFit/>
          </a:bodyPr>
          <a:lstStyle/>
          <a:p>
            <a:r>
              <a:rPr lang="en-US" dirty="0" smtClean="0">
                <a:solidFill>
                  <a:srgbClr val="CCD5D9"/>
                </a:solidFill>
                <a:latin typeface="Brandon Grotesque Regular"/>
                <a:cs typeface="Brandon Grotesque Regular"/>
              </a:rPr>
              <a:t>Folder navigations is tedious:</a:t>
            </a:r>
          </a:p>
          <a:p>
            <a:pPr marL="285750" indent="-285750">
              <a:buFont typeface="Arial"/>
              <a:buChar char="•"/>
            </a:pPr>
            <a:r>
              <a:rPr lang="en-US" dirty="0">
                <a:solidFill>
                  <a:srgbClr val="CCD5D9"/>
                </a:solidFill>
                <a:latin typeface="Brandon Grotesque Regular"/>
                <a:cs typeface="Brandon Grotesque Regular"/>
              </a:rPr>
              <a:t>You must remember the exact </a:t>
            </a:r>
            <a:r>
              <a:rPr lang="en-US" dirty="0" smtClean="0">
                <a:solidFill>
                  <a:srgbClr val="CCD5D9"/>
                </a:solidFill>
                <a:latin typeface="Brandon Grotesque Regular"/>
                <a:cs typeface="Brandon Grotesque Regular"/>
              </a:rPr>
              <a:t>path</a:t>
            </a:r>
            <a:endParaRPr lang="en-US" dirty="0"/>
          </a:p>
          <a:p>
            <a:pPr marL="285750" indent="-285750">
              <a:buFont typeface="Arial"/>
              <a:buChar char="•"/>
            </a:pPr>
            <a:r>
              <a:rPr lang="en-US" dirty="0">
                <a:solidFill>
                  <a:srgbClr val="CCD5D9"/>
                </a:solidFill>
                <a:latin typeface="Brandon Grotesque Regular"/>
                <a:cs typeface="Brandon Grotesque Regular"/>
              </a:rPr>
              <a:t>Items are occluded from view until </a:t>
            </a:r>
            <a:r>
              <a:rPr lang="en-US" dirty="0" smtClean="0">
                <a:solidFill>
                  <a:srgbClr val="CCD5D9"/>
                </a:solidFill>
                <a:latin typeface="Brandon Grotesque Regular"/>
                <a:cs typeface="Brandon Grotesque Regular"/>
              </a:rPr>
              <a:t>found</a:t>
            </a:r>
          </a:p>
          <a:p>
            <a:pPr marL="285750" indent="-285750">
              <a:buFont typeface="Arial"/>
              <a:buChar char="•"/>
            </a:pPr>
            <a:r>
              <a:rPr lang="en-US" dirty="0" smtClean="0">
                <a:solidFill>
                  <a:srgbClr val="CCD5D9"/>
                </a:solidFill>
                <a:latin typeface="Brandon Grotesque Regular"/>
                <a:cs typeface="Brandon Grotesque Regular"/>
              </a:rPr>
              <a:t>Multiple folders might be appropriate for the same item</a:t>
            </a:r>
          </a:p>
        </p:txBody>
      </p:sp>
      <p:sp>
        <p:nvSpPr>
          <p:cNvPr id="14" name="Rectangle 13"/>
          <p:cNvSpPr/>
          <p:nvPr/>
        </p:nvSpPr>
        <p:spPr>
          <a:xfrm>
            <a:off x="1814285" y="5950716"/>
            <a:ext cx="5563809" cy="246221"/>
          </a:xfrm>
          <a:prstGeom prst="rect">
            <a:avLst/>
          </a:prstGeom>
        </p:spPr>
        <p:txBody>
          <a:bodyPr wrap="square">
            <a:spAutoFit/>
          </a:bodyPr>
          <a:lstStyle/>
          <a:p>
            <a:pPr algn="r"/>
            <a:r>
              <a:rPr lang="en-US" sz="1000" dirty="0" smtClean="0">
                <a:solidFill>
                  <a:srgbClr val="CCD5D9"/>
                </a:solidFill>
                <a:latin typeface="Brandon Grotesque Regular"/>
                <a:cs typeface="Brandon Grotesque Regular"/>
              </a:rPr>
              <a:t>Figure from Bergman et al. (2008) </a:t>
            </a:r>
            <a:endParaRPr lang="en-US" sz="1000" dirty="0">
              <a:solidFill>
                <a:srgbClr val="CCD5D9"/>
              </a:solidFill>
              <a:latin typeface="Brandon Grotesque Regular"/>
              <a:cs typeface="Brandon Grotesque Regular"/>
            </a:endParaRPr>
          </a:p>
        </p:txBody>
      </p:sp>
    </p:spTree>
    <p:extLst>
      <p:ext uri="{BB962C8B-B14F-4D97-AF65-F5344CB8AC3E}">
        <p14:creationId xmlns:p14="http://schemas.microsoft.com/office/powerpoint/2010/main" val="265482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A Preference for Navigation?</a:t>
            </a:r>
            <a:endParaRPr lang="en-US" sz="3000" dirty="0">
              <a:solidFill>
                <a:srgbClr val="CCD5D9"/>
              </a:solidFill>
              <a:latin typeface="Brandon Grotesque Regular"/>
              <a:cs typeface="Brandon Grotesque Regular"/>
            </a:endParaRPr>
          </a:p>
        </p:txBody>
      </p:sp>
      <p:sp>
        <p:nvSpPr>
          <p:cNvPr id="2" name="Frame 1"/>
          <p:cNvSpPr/>
          <p:nvPr/>
        </p:nvSpPr>
        <p:spPr>
          <a:xfrm>
            <a:off x="1765905" y="117929"/>
            <a:ext cx="5454952"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0" y="1215202"/>
            <a:ext cx="9144001" cy="1200328"/>
          </a:xfrm>
          <a:prstGeom prst="rect">
            <a:avLst/>
          </a:prstGeom>
        </p:spPr>
        <p:txBody>
          <a:bodyPr wrap="square">
            <a:spAutoFit/>
          </a:bodyPr>
          <a:lstStyle/>
          <a:p>
            <a:pPr algn="ctr"/>
            <a:r>
              <a:rPr lang="en-US" sz="2400" dirty="0" smtClean="0">
                <a:solidFill>
                  <a:srgbClr val="CCD5D9"/>
                </a:solidFill>
                <a:latin typeface="Brandon Grotesque Regular"/>
                <a:cs typeface="Brandon Grotesque Regular"/>
              </a:rPr>
              <a:t>Navigation remains stable</a:t>
            </a:r>
          </a:p>
          <a:p>
            <a:pPr algn="ctr"/>
            <a:endParaRPr lang="en-US" sz="2400" dirty="0">
              <a:solidFill>
                <a:srgbClr val="CCD5D9"/>
              </a:solidFill>
              <a:latin typeface="Brandon Grotesque Regular"/>
              <a:cs typeface="Brandon Grotesque Regular"/>
            </a:endParaRPr>
          </a:p>
          <a:p>
            <a:pPr algn="ctr"/>
            <a:r>
              <a:rPr lang="en-US" sz="2400" dirty="0" smtClean="0">
                <a:solidFill>
                  <a:srgbClr val="CCD5D9"/>
                </a:solidFill>
                <a:latin typeface="Brandon Grotesque Regular"/>
                <a:cs typeface="Brandon Grotesque Regular"/>
              </a:rPr>
              <a:t>Search forges variable paths – compromises consistency and reinforcement </a:t>
            </a:r>
            <a:endParaRPr lang="en-US" sz="2400" dirty="0">
              <a:solidFill>
                <a:srgbClr val="CCD5D9"/>
              </a:solidFill>
              <a:latin typeface="Brandon Grotesque Regular"/>
              <a:cs typeface="Brandon Grotesque Regular"/>
            </a:endParaRPr>
          </a:p>
        </p:txBody>
      </p:sp>
      <p:sp>
        <p:nvSpPr>
          <p:cNvPr id="4" name="TextBox 3"/>
          <p:cNvSpPr txBox="1"/>
          <p:nvPr/>
        </p:nvSpPr>
        <p:spPr>
          <a:xfrm>
            <a:off x="-1" y="3007088"/>
            <a:ext cx="9144001" cy="1477328"/>
          </a:xfrm>
          <a:prstGeom prst="rect">
            <a:avLst/>
          </a:prstGeom>
          <a:noFill/>
        </p:spPr>
        <p:txBody>
          <a:bodyPr wrap="square" rtlCol="0">
            <a:spAutoFit/>
          </a:bodyPr>
          <a:lstStyle/>
          <a:p>
            <a:pPr algn="ctr"/>
            <a:r>
              <a:rPr lang="en-US" sz="3000" b="1" dirty="0" smtClean="0">
                <a:solidFill>
                  <a:srgbClr val="CCD5D9"/>
                </a:solidFill>
                <a:latin typeface="Brandon Grotesque Regular"/>
                <a:cs typeface="Brandon Grotesque Regular"/>
              </a:rPr>
              <a:t>Hypothesis</a:t>
            </a:r>
          </a:p>
          <a:p>
            <a:pPr algn="ctr"/>
            <a:r>
              <a:rPr lang="en-US" sz="3000" dirty="0" smtClean="0">
                <a:solidFill>
                  <a:srgbClr val="CCD5D9"/>
                </a:solidFill>
                <a:latin typeface="Brandon Grotesque Regular"/>
                <a:cs typeface="Brandon Grotesque Regular"/>
              </a:rPr>
              <a:t>people prefer </a:t>
            </a:r>
            <a:r>
              <a:rPr lang="en-US" sz="3000" dirty="0">
                <a:solidFill>
                  <a:srgbClr val="CCD5D9"/>
                </a:solidFill>
                <a:latin typeface="Brandon Grotesque Regular"/>
                <a:cs typeface="Brandon Grotesque Regular"/>
              </a:rPr>
              <a:t>virtual </a:t>
            </a:r>
            <a:r>
              <a:rPr lang="en-US" sz="3000" dirty="0" smtClean="0">
                <a:solidFill>
                  <a:srgbClr val="CCD5D9"/>
                </a:solidFill>
                <a:latin typeface="Brandon Grotesque Regular"/>
                <a:cs typeface="Brandon Grotesque Regular"/>
              </a:rPr>
              <a:t>folder navigation because of </a:t>
            </a:r>
            <a:r>
              <a:rPr lang="en-US" sz="3000" dirty="0">
                <a:solidFill>
                  <a:srgbClr val="CCD5D9"/>
                </a:solidFill>
                <a:latin typeface="Brandon Grotesque Regular"/>
                <a:cs typeface="Brandon Grotesque Regular"/>
              </a:rPr>
              <a:t>its similarities to </a:t>
            </a:r>
            <a:r>
              <a:rPr lang="en-US" sz="3000" dirty="0" smtClean="0">
                <a:solidFill>
                  <a:srgbClr val="CCD5D9"/>
                </a:solidFill>
                <a:latin typeface="Brandon Grotesque Regular"/>
                <a:cs typeface="Brandon Grotesque Regular"/>
              </a:rPr>
              <a:t>navigation in the real</a:t>
            </a:r>
            <a:r>
              <a:rPr lang="en-US" sz="3000" dirty="0">
                <a:solidFill>
                  <a:srgbClr val="CCD5D9"/>
                </a:solidFill>
                <a:latin typeface="Brandon Grotesque Regular"/>
                <a:cs typeface="Brandon Grotesque Regular"/>
              </a:rPr>
              <a:t>-world.</a:t>
            </a:r>
          </a:p>
        </p:txBody>
      </p:sp>
      <p:sp>
        <p:nvSpPr>
          <p:cNvPr id="5" name="TextBox 4"/>
          <p:cNvSpPr txBox="1"/>
          <p:nvPr/>
        </p:nvSpPr>
        <p:spPr>
          <a:xfrm>
            <a:off x="1426964" y="4941378"/>
            <a:ext cx="2633038" cy="923330"/>
          </a:xfrm>
          <a:prstGeom prst="rect">
            <a:avLst/>
          </a:prstGeom>
          <a:noFill/>
        </p:spPr>
        <p:txBody>
          <a:bodyPr wrap="square" rtlCol="0">
            <a:spAutoFit/>
          </a:bodyPr>
          <a:lstStyle/>
          <a:p>
            <a:r>
              <a:rPr lang="en-US" dirty="0" smtClean="0">
                <a:solidFill>
                  <a:srgbClr val="CCD5D9"/>
                </a:solidFill>
                <a:latin typeface="Brandon Grotesque Regular"/>
                <a:cs typeface="Brandon Grotesque Regular"/>
              </a:rPr>
              <a:t>Navigation will recruit the same brain structures used to navigate the real world. </a:t>
            </a:r>
            <a:endParaRPr lang="en-US" dirty="0">
              <a:solidFill>
                <a:srgbClr val="CCD5D9"/>
              </a:solidFill>
              <a:latin typeface="Brandon Grotesque Regular"/>
              <a:cs typeface="Brandon Grotesque Regular"/>
            </a:endParaRPr>
          </a:p>
        </p:txBody>
      </p:sp>
      <p:sp>
        <p:nvSpPr>
          <p:cNvPr id="6" name="TextBox 5"/>
          <p:cNvSpPr txBox="1"/>
          <p:nvPr/>
        </p:nvSpPr>
        <p:spPr>
          <a:xfrm>
            <a:off x="4913946" y="4941378"/>
            <a:ext cx="3016498" cy="923330"/>
          </a:xfrm>
          <a:prstGeom prst="rect">
            <a:avLst/>
          </a:prstGeom>
          <a:noFill/>
        </p:spPr>
        <p:txBody>
          <a:bodyPr wrap="square" rtlCol="0">
            <a:spAutoFit/>
          </a:bodyPr>
          <a:lstStyle/>
          <a:p>
            <a:pPr algn="r"/>
            <a:r>
              <a:rPr lang="en-US" dirty="0" smtClean="0">
                <a:solidFill>
                  <a:srgbClr val="CCD5D9"/>
                </a:solidFill>
                <a:latin typeface="Brandon Grotesque Regular"/>
                <a:cs typeface="Brandon Grotesque Regular"/>
              </a:rPr>
              <a:t>Search, alternatively,  will compete for linguistic resources.</a:t>
            </a:r>
            <a:endParaRPr lang="en-US" dirty="0">
              <a:solidFill>
                <a:srgbClr val="CCD5D9"/>
              </a:solidFill>
              <a:latin typeface="Brandon Grotesque Regular"/>
              <a:cs typeface="Brandon Grotesque Regular"/>
            </a:endParaRPr>
          </a:p>
        </p:txBody>
      </p:sp>
    </p:spTree>
    <p:extLst>
      <p:ext uri="{BB962C8B-B14F-4D97-AF65-F5344CB8AC3E}">
        <p14:creationId xmlns:p14="http://schemas.microsoft.com/office/powerpoint/2010/main" val="781310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Task Design</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3" name="Picture 2"/>
          <p:cNvPicPr>
            <a:picLocks noChangeAspect="1"/>
          </p:cNvPicPr>
          <p:nvPr/>
        </p:nvPicPr>
        <p:blipFill>
          <a:blip r:embed="rId3"/>
          <a:stretch>
            <a:fillRect/>
          </a:stretch>
        </p:blipFill>
        <p:spPr>
          <a:xfrm>
            <a:off x="5686778" y="2362894"/>
            <a:ext cx="3076222" cy="2307167"/>
          </a:xfrm>
          <a:prstGeom prst="rect">
            <a:avLst/>
          </a:prstGeom>
        </p:spPr>
      </p:pic>
      <p:sp>
        <p:nvSpPr>
          <p:cNvPr id="4" name="TextBox 3"/>
          <p:cNvSpPr txBox="1"/>
          <p:nvPr/>
        </p:nvSpPr>
        <p:spPr>
          <a:xfrm>
            <a:off x="508000" y="2362894"/>
            <a:ext cx="4684889" cy="4154983"/>
          </a:xfrm>
          <a:prstGeom prst="rect">
            <a:avLst/>
          </a:prstGeom>
          <a:noFill/>
        </p:spPr>
        <p:txBody>
          <a:bodyPr wrap="square" rtlCol="0">
            <a:spAutoFit/>
          </a:bodyPr>
          <a:lstStyle/>
          <a:p>
            <a:r>
              <a:rPr lang="en-US" sz="2400" dirty="0" smtClean="0">
                <a:solidFill>
                  <a:srgbClr val="CCD5D9"/>
                </a:solidFill>
                <a:latin typeface="Brandon Grotesque Regular"/>
                <a:cs typeface="Brandon Grotesque Regular"/>
              </a:rPr>
              <a:t>17 subjects surrendered their personal Windows 7 laptops.</a:t>
            </a:r>
          </a:p>
          <a:p>
            <a:endParaRPr lang="en-US" sz="2400" dirty="0">
              <a:solidFill>
                <a:srgbClr val="CCD5D9"/>
              </a:solidFill>
              <a:latin typeface="Brandon Grotesque Regular"/>
              <a:cs typeface="Brandon Grotesque Regular"/>
            </a:endParaRPr>
          </a:p>
          <a:p>
            <a:r>
              <a:rPr lang="en-US" sz="2400" dirty="0" smtClean="0">
                <a:solidFill>
                  <a:srgbClr val="CCD5D9"/>
                </a:solidFill>
                <a:latin typeface="Brandon Grotesque Regular"/>
                <a:cs typeface="Brandon Grotesque Regular"/>
              </a:rPr>
              <a:t>Experimenters installed Python code and screen capture software.</a:t>
            </a:r>
          </a:p>
          <a:p>
            <a:endParaRPr lang="en-US" sz="2400" dirty="0">
              <a:solidFill>
                <a:srgbClr val="CCD5D9"/>
              </a:solidFill>
              <a:latin typeface="Brandon Grotesque Regular"/>
              <a:cs typeface="Brandon Grotesque Regular"/>
            </a:endParaRPr>
          </a:p>
          <a:p>
            <a:r>
              <a:rPr lang="en-US" sz="2400" dirty="0" smtClean="0">
                <a:solidFill>
                  <a:srgbClr val="CCD5D9"/>
                </a:solidFill>
                <a:latin typeface="Brandon Grotesque Regular"/>
                <a:cs typeface="Brandon Grotesque Regular"/>
              </a:rPr>
              <a:t>A list of .doc, .</a:t>
            </a:r>
            <a:r>
              <a:rPr lang="en-US" sz="2400" dirty="0" err="1" smtClean="0">
                <a:solidFill>
                  <a:srgbClr val="CCD5D9"/>
                </a:solidFill>
                <a:latin typeface="Brandon Grotesque Regular"/>
                <a:cs typeface="Brandon Grotesque Regular"/>
              </a:rPr>
              <a:t>xls</a:t>
            </a:r>
            <a:r>
              <a:rPr lang="en-US" sz="2400" dirty="0" smtClean="0">
                <a:solidFill>
                  <a:srgbClr val="CCD5D9"/>
                </a:solidFill>
                <a:latin typeface="Brandon Grotesque Regular"/>
                <a:cs typeface="Brandon Grotesque Regular"/>
              </a:rPr>
              <a:t>, .</a:t>
            </a:r>
            <a:r>
              <a:rPr lang="en-US" sz="2400" dirty="0" err="1" smtClean="0">
                <a:solidFill>
                  <a:srgbClr val="CCD5D9"/>
                </a:solidFill>
                <a:latin typeface="Brandon Grotesque Regular"/>
                <a:cs typeface="Brandon Grotesque Regular"/>
              </a:rPr>
              <a:t>pdf</a:t>
            </a:r>
            <a:r>
              <a:rPr lang="en-US" sz="2400" dirty="0" smtClean="0">
                <a:solidFill>
                  <a:srgbClr val="CCD5D9"/>
                </a:solidFill>
                <a:latin typeface="Brandon Grotesque Regular"/>
                <a:cs typeface="Brandon Grotesque Regular"/>
              </a:rPr>
              <a:t>, .</a:t>
            </a:r>
            <a:r>
              <a:rPr lang="en-US" sz="2400" dirty="0" err="1" smtClean="0">
                <a:solidFill>
                  <a:srgbClr val="CCD5D9"/>
                </a:solidFill>
                <a:latin typeface="Brandon Grotesque Regular"/>
                <a:cs typeface="Brandon Grotesque Regular"/>
              </a:rPr>
              <a:t>ppt</a:t>
            </a:r>
            <a:r>
              <a:rPr lang="en-US" sz="2400" dirty="0" smtClean="0">
                <a:solidFill>
                  <a:srgbClr val="CCD5D9"/>
                </a:solidFill>
                <a:latin typeface="Brandon Grotesque Regular"/>
                <a:cs typeface="Brandon Grotesque Regular"/>
              </a:rPr>
              <a:t> files were used to display “target file names” in either the search or navigation task.</a:t>
            </a:r>
          </a:p>
          <a:p>
            <a:endParaRPr lang="en-US" sz="2400" dirty="0">
              <a:solidFill>
                <a:srgbClr val="CCD5D9"/>
              </a:solidFill>
              <a:latin typeface="Brandon Grotesque Regular"/>
              <a:cs typeface="Brandon Grotesque Regular"/>
            </a:endParaRPr>
          </a:p>
          <a:p>
            <a:r>
              <a:rPr lang="en-US" sz="2400" dirty="0" smtClean="0">
                <a:solidFill>
                  <a:srgbClr val="CCD5D9"/>
                </a:solidFill>
                <a:latin typeface="Brandon Grotesque Regular"/>
                <a:cs typeface="Brandon Grotesque Regular"/>
              </a:rPr>
              <a:t>Participants practiced the task.</a:t>
            </a:r>
            <a:endParaRPr lang="en-US" dirty="0"/>
          </a:p>
        </p:txBody>
      </p:sp>
      <p:sp>
        <p:nvSpPr>
          <p:cNvPr id="5" name="Rectangle 4"/>
          <p:cNvSpPr/>
          <p:nvPr/>
        </p:nvSpPr>
        <p:spPr>
          <a:xfrm>
            <a:off x="0" y="1438112"/>
            <a:ext cx="9144000" cy="461665"/>
          </a:xfrm>
          <a:prstGeom prst="rect">
            <a:avLst/>
          </a:prstGeom>
        </p:spPr>
        <p:txBody>
          <a:bodyPr wrap="square">
            <a:spAutoFit/>
          </a:bodyPr>
          <a:lstStyle/>
          <a:p>
            <a:pPr algn="ctr"/>
            <a:r>
              <a:rPr lang="en-US" sz="2400" b="1" dirty="0" smtClean="0">
                <a:solidFill>
                  <a:srgbClr val="CCD5D9"/>
                </a:solidFill>
                <a:latin typeface="Brandon Grotesque Regular"/>
                <a:cs typeface="Brandon Grotesque Regular"/>
              </a:rPr>
              <a:t>Day 1</a:t>
            </a:r>
            <a:endParaRPr lang="en-US" sz="2400" b="1" dirty="0"/>
          </a:p>
        </p:txBody>
      </p:sp>
      <p:sp>
        <p:nvSpPr>
          <p:cNvPr id="9" name="TextBox 8"/>
          <p:cNvSpPr txBox="1"/>
          <p:nvPr/>
        </p:nvSpPr>
        <p:spPr>
          <a:xfrm>
            <a:off x="5686779" y="5085558"/>
            <a:ext cx="3076222" cy="830997"/>
          </a:xfrm>
          <a:prstGeom prst="rect">
            <a:avLst/>
          </a:prstGeom>
          <a:noFill/>
        </p:spPr>
        <p:txBody>
          <a:bodyPr wrap="square" rtlCol="0">
            <a:spAutoFit/>
          </a:bodyPr>
          <a:lstStyle/>
          <a:p>
            <a:pPr algn="ctr"/>
            <a:r>
              <a:rPr lang="en-US" sz="2400" dirty="0" smtClean="0">
                <a:solidFill>
                  <a:srgbClr val="CCD5D9"/>
                </a:solidFill>
                <a:latin typeface="Brandon Grotesque Regular"/>
                <a:cs typeface="Brandon Grotesque Regular"/>
              </a:rPr>
              <a:t>*Only recently accessed files were used</a:t>
            </a:r>
            <a:endParaRPr lang="en-US" sz="2400" dirty="0"/>
          </a:p>
        </p:txBody>
      </p:sp>
    </p:spTree>
    <p:extLst>
      <p:ext uri="{BB962C8B-B14F-4D97-AF65-F5344CB8AC3E}">
        <p14:creationId xmlns:p14="http://schemas.microsoft.com/office/powerpoint/2010/main" val="672213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Task Design</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508000" y="2079185"/>
            <a:ext cx="8184444" cy="1846659"/>
          </a:xfrm>
          <a:prstGeom prst="rect">
            <a:avLst/>
          </a:prstGeom>
          <a:noFill/>
        </p:spPr>
        <p:txBody>
          <a:bodyPr wrap="square" rtlCol="0">
            <a:spAutoFit/>
          </a:bodyPr>
          <a:lstStyle/>
          <a:p>
            <a:r>
              <a:rPr lang="en-US" sz="2400" dirty="0" smtClean="0">
                <a:solidFill>
                  <a:srgbClr val="CCD5D9"/>
                </a:solidFill>
                <a:latin typeface="Brandon Grotesque Regular"/>
                <a:cs typeface="Brandon Grotesque Regular"/>
              </a:rPr>
              <a:t>Subjects used an MRI-compatible optical mouse and Windows 7 on-screen keyboard to operate their computer that  was connected to an LCD screen in the scanner.</a:t>
            </a:r>
          </a:p>
          <a:p>
            <a:endParaRPr lang="en-US" sz="2400" dirty="0">
              <a:solidFill>
                <a:srgbClr val="CCD5D9"/>
              </a:solidFill>
              <a:latin typeface="Brandon Grotesque Regular"/>
              <a:cs typeface="Brandon Grotesque Regular"/>
            </a:endParaRPr>
          </a:p>
          <a:p>
            <a:endParaRPr lang="en-US" dirty="0"/>
          </a:p>
        </p:txBody>
      </p:sp>
      <p:sp>
        <p:nvSpPr>
          <p:cNvPr id="5" name="Rectangle 4"/>
          <p:cNvSpPr/>
          <p:nvPr/>
        </p:nvSpPr>
        <p:spPr>
          <a:xfrm>
            <a:off x="0" y="1438112"/>
            <a:ext cx="9144000" cy="461665"/>
          </a:xfrm>
          <a:prstGeom prst="rect">
            <a:avLst/>
          </a:prstGeom>
        </p:spPr>
        <p:txBody>
          <a:bodyPr wrap="square">
            <a:spAutoFit/>
          </a:bodyPr>
          <a:lstStyle/>
          <a:p>
            <a:pPr algn="ctr"/>
            <a:r>
              <a:rPr lang="en-US" sz="2400" b="1" dirty="0" smtClean="0">
                <a:solidFill>
                  <a:srgbClr val="CCD5D9"/>
                </a:solidFill>
                <a:latin typeface="Brandon Grotesque Regular"/>
                <a:cs typeface="Brandon Grotesque Regular"/>
              </a:rPr>
              <a:t>Day 2 (fMRI)</a:t>
            </a:r>
            <a:endParaRPr lang="en-US" sz="2400" b="1" dirty="0"/>
          </a:p>
        </p:txBody>
      </p:sp>
      <p:pic>
        <p:nvPicPr>
          <p:cNvPr id="6" name="Picture 5" descr="Screenshot 2016-02-03 21.59.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6222" y="3466790"/>
            <a:ext cx="5334000" cy="2439240"/>
          </a:xfrm>
          <a:prstGeom prst="rect">
            <a:avLst/>
          </a:prstGeom>
        </p:spPr>
      </p:pic>
      <p:sp>
        <p:nvSpPr>
          <p:cNvPr id="7" name="Rectangle 6"/>
          <p:cNvSpPr/>
          <p:nvPr/>
        </p:nvSpPr>
        <p:spPr>
          <a:xfrm>
            <a:off x="685402" y="6071252"/>
            <a:ext cx="7668248" cy="461665"/>
          </a:xfrm>
          <a:prstGeom prst="rect">
            <a:avLst/>
          </a:prstGeom>
        </p:spPr>
        <p:txBody>
          <a:bodyPr wrap="none">
            <a:spAutoFit/>
          </a:bodyPr>
          <a:lstStyle/>
          <a:p>
            <a:r>
              <a:rPr lang="en-US" sz="2400" dirty="0" smtClean="0">
                <a:solidFill>
                  <a:srgbClr val="CCD5D9"/>
                </a:solidFill>
                <a:latin typeface="Brandon Grotesque Regular"/>
                <a:cs typeface="Brandon Grotesque Regular"/>
              </a:rPr>
              <a:t>4  Conditions (Search, Navigation, Controls), 30 seconds each</a:t>
            </a:r>
            <a:endParaRPr lang="en-US" dirty="0"/>
          </a:p>
        </p:txBody>
      </p:sp>
    </p:spTree>
    <p:extLst>
      <p:ext uri="{BB962C8B-B14F-4D97-AF65-F5344CB8AC3E}">
        <p14:creationId xmlns:p14="http://schemas.microsoft.com/office/powerpoint/2010/main" val="1774096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Task Design</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5" name="Picture 4" descr="Screenshot 2016-02-03 17.51.09.png"/>
          <p:cNvPicPr>
            <a:picLocks noChangeAspect="1"/>
          </p:cNvPicPr>
          <p:nvPr/>
        </p:nvPicPr>
        <p:blipFill rotWithShape="1">
          <a:blip r:embed="rId3">
            <a:extLst>
              <a:ext uri="{28A0092B-C50C-407E-A947-70E740481C1C}">
                <a14:useLocalDpi xmlns:a14="http://schemas.microsoft.com/office/drawing/2010/main" val="0"/>
              </a:ext>
            </a:extLst>
          </a:blip>
          <a:srcRect r="51838"/>
          <a:stretch/>
        </p:blipFill>
        <p:spPr>
          <a:xfrm>
            <a:off x="563897" y="1003904"/>
            <a:ext cx="3864356" cy="5163091"/>
          </a:xfrm>
          <a:prstGeom prst="rect">
            <a:avLst/>
          </a:prstGeom>
        </p:spPr>
      </p:pic>
      <p:sp>
        <p:nvSpPr>
          <p:cNvPr id="7" name="TextBox 6"/>
          <p:cNvSpPr txBox="1"/>
          <p:nvPr/>
        </p:nvSpPr>
        <p:spPr>
          <a:xfrm>
            <a:off x="4428253" y="1003904"/>
            <a:ext cx="4584009" cy="5078314"/>
          </a:xfrm>
          <a:prstGeom prst="rect">
            <a:avLst/>
          </a:prstGeom>
          <a:noFill/>
        </p:spPr>
        <p:txBody>
          <a:bodyPr wrap="square" rtlCol="0">
            <a:spAutoFit/>
          </a:bodyPr>
          <a:lstStyle/>
          <a:p>
            <a:pPr algn="ctr"/>
            <a:r>
              <a:rPr lang="en-US" b="1" dirty="0" smtClean="0">
                <a:solidFill>
                  <a:srgbClr val="CCD5D9"/>
                </a:solidFill>
                <a:latin typeface="Brandon Grotesque Regular"/>
                <a:cs typeface="Brandon Grotesque Regular"/>
              </a:rPr>
              <a:t>Navigation Task</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Given the name of the file.</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Told to navigate to that file using the file explorer and push “Done”</a:t>
            </a:r>
            <a:endParaRPr lang="en-US" dirty="0">
              <a:solidFill>
                <a:srgbClr val="CCD5D9"/>
              </a:solidFill>
              <a:latin typeface="Brandon Grotesque Regular"/>
              <a:cs typeface="Brandon Grotesque Regular"/>
            </a:endParaRPr>
          </a:p>
          <a:p>
            <a:pPr algn="ctr"/>
            <a:endParaRPr lang="en-US" dirty="0">
              <a:solidFill>
                <a:srgbClr val="CCD5D9"/>
              </a:solidFill>
              <a:latin typeface="Brandon Grotesque Regular"/>
              <a:cs typeface="Brandon Grotesque Regular"/>
            </a:endParaRPr>
          </a:p>
          <a:p>
            <a:pPr algn="ctr"/>
            <a:endParaRPr lang="en-US" dirty="0" smtClean="0">
              <a:solidFill>
                <a:srgbClr val="CCD5D9"/>
              </a:solidFill>
              <a:latin typeface="Brandon Grotesque Regular"/>
              <a:cs typeface="Brandon Grotesque Regular"/>
            </a:endParaRPr>
          </a:p>
          <a:p>
            <a:pPr algn="ctr"/>
            <a:r>
              <a:rPr lang="en-US" b="1" dirty="0" smtClean="0">
                <a:solidFill>
                  <a:srgbClr val="CCD5D9"/>
                </a:solidFill>
                <a:latin typeface="Brandon Grotesque Regular"/>
                <a:cs typeface="Brandon Grotesque Regular"/>
              </a:rPr>
              <a:t>Control Navigation Task</a:t>
            </a:r>
          </a:p>
          <a:p>
            <a:pPr algn="ctr"/>
            <a:endParaRPr lang="en-US" b="1"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Given a letter.</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Told to follow a hierarchy of folders (depth of 2-7) in a phantom file system that began with that letter.</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Finished when they reached a file called </a:t>
            </a:r>
            <a:br>
              <a:rPr lang="en-US" dirty="0" smtClean="0">
                <a:solidFill>
                  <a:srgbClr val="CCD5D9"/>
                </a:solidFill>
                <a:latin typeface="Brandon Grotesque Regular"/>
                <a:cs typeface="Brandon Grotesque Regular"/>
              </a:rPr>
            </a:br>
            <a:r>
              <a:rPr lang="en-US" dirty="0" smtClean="0">
                <a:solidFill>
                  <a:srgbClr val="CCD5D9"/>
                </a:solidFill>
                <a:latin typeface="Brandon Grotesque Regular"/>
                <a:cs typeface="Brandon Grotesque Regular"/>
              </a:rPr>
              <a:t>“Push Done”.</a:t>
            </a:r>
          </a:p>
        </p:txBody>
      </p:sp>
      <p:sp>
        <p:nvSpPr>
          <p:cNvPr id="3" name="Rectangle 2"/>
          <p:cNvSpPr/>
          <p:nvPr/>
        </p:nvSpPr>
        <p:spPr>
          <a:xfrm>
            <a:off x="1" y="6372201"/>
            <a:ext cx="9144000" cy="369332"/>
          </a:xfrm>
          <a:prstGeom prst="rect">
            <a:avLst/>
          </a:prstGeom>
        </p:spPr>
        <p:txBody>
          <a:bodyPr wrap="square">
            <a:spAutoFit/>
          </a:bodyPr>
          <a:lstStyle/>
          <a:p>
            <a:pPr algn="ctr"/>
            <a:r>
              <a:rPr lang="en-US" dirty="0" smtClean="0">
                <a:solidFill>
                  <a:srgbClr val="CCD5D9"/>
                </a:solidFill>
                <a:latin typeface="Brandon Grotesque Regular"/>
                <a:cs typeface="Brandon Grotesque Regular"/>
              </a:rPr>
              <a:t>30s to complete the tasks. Kept cycling through new tasks if subject finished early</a:t>
            </a:r>
            <a:endParaRPr lang="en-US" dirty="0"/>
          </a:p>
        </p:txBody>
      </p:sp>
    </p:spTree>
    <p:extLst>
      <p:ext uri="{BB962C8B-B14F-4D97-AF65-F5344CB8AC3E}">
        <p14:creationId xmlns:p14="http://schemas.microsoft.com/office/powerpoint/2010/main" val="2050881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Task Design</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5" name="Picture 4" descr="Screenshot 2016-02-03 17.51.09.png"/>
          <p:cNvPicPr>
            <a:picLocks noChangeAspect="1"/>
          </p:cNvPicPr>
          <p:nvPr/>
        </p:nvPicPr>
        <p:blipFill rotWithShape="1">
          <a:blip r:embed="rId3">
            <a:extLst>
              <a:ext uri="{28A0092B-C50C-407E-A947-70E740481C1C}">
                <a14:useLocalDpi xmlns:a14="http://schemas.microsoft.com/office/drawing/2010/main" val="0"/>
              </a:ext>
            </a:extLst>
          </a:blip>
          <a:srcRect l="48103"/>
          <a:stretch/>
        </p:blipFill>
        <p:spPr>
          <a:xfrm>
            <a:off x="4764389" y="1214268"/>
            <a:ext cx="3823230" cy="5078314"/>
          </a:xfrm>
          <a:prstGeom prst="rect">
            <a:avLst/>
          </a:prstGeom>
        </p:spPr>
      </p:pic>
      <p:sp>
        <p:nvSpPr>
          <p:cNvPr id="7" name="TextBox 6"/>
          <p:cNvSpPr txBox="1"/>
          <p:nvPr/>
        </p:nvSpPr>
        <p:spPr>
          <a:xfrm>
            <a:off x="337791" y="1214268"/>
            <a:ext cx="4426597" cy="5078314"/>
          </a:xfrm>
          <a:prstGeom prst="rect">
            <a:avLst/>
          </a:prstGeom>
          <a:noFill/>
        </p:spPr>
        <p:txBody>
          <a:bodyPr wrap="square" rtlCol="0">
            <a:spAutoFit/>
          </a:bodyPr>
          <a:lstStyle/>
          <a:p>
            <a:pPr algn="ctr"/>
            <a:r>
              <a:rPr lang="en-US" b="1" dirty="0" smtClean="0">
                <a:solidFill>
                  <a:srgbClr val="CCD5D9"/>
                </a:solidFill>
                <a:latin typeface="Brandon Grotesque Regular"/>
                <a:cs typeface="Brandon Grotesque Regular"/>
              </a:rPr>
              <a:t>Search Task</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Given the name of the file.</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Told to use the search bar for words contained in the file, but not use any words in the filename. They could also search by last date accessed, though no subjects did.</a:t>
            </a:r>
          </a:p>
          <a:p>
            <a:pPr algn="ctr"/>
            <a:endParaRPr lang="en-US" dirty="0" smtClean="0">
              <a:solidFill>
                <a:srgbClr val="CCD5D9"/>
              </a:solidFill>
              <a:latin typeface="Brandon Grotesque Regular"/>
              <a:cs typeface="Brandon Grotesque Regular"/>
            </a:endParaRPr>
          </a:p>
          <a:p>
            <a:pPr algn="ctr"/>
            <a:endParaRPr lang="en-US" b="1" dirty="0" smtClean="0">
              <a:solidFill>
                <a:srgbClr val="CCD5D9"/>
              </a:solidFill>
              <a:latin typeface="Brandon Grotesque Regular"/>
              <a:cs typeface="Brandon Grotesque Regular"/>
            </a:endParaRPr>
          </a:p>
          <a:p>
            <a:pPr algn="ctr"/>
            <a:r>
              <a:rPr lang="en-US" b="1" dirty="0" smtClean="0">
                <a:solidFill>
                  <a:srgbClr val="CCD5D9"/>
                </a:solidFill>
                <a:latin typeface="Brandon Grotesque Regular"/>
                <a:cs typeface="Brandon Grotesque Regular"/>
              </a:rPr>
              <a:t>Control Search Task</a:t>
            </a:r>
          </a:p>
          <a:p>
            <a:pPr algn="ctr"/>
            <a:endParaRPr lang="en-US" b="1"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Given a random word</a:t>
            </a:r>
            <a:r>
              <a:rPr lang="en-US" dirty="0">
                <a:solidFill>
                  <a:srgbClr val="CCD5D9"/>
                </a:solidFill>
                <a:latin typeface="Brandon Grotesque Regular"/>
                <a:cs typeface="Brandon Grotesque Regular"/>
              </a:rPr>
              <a:t> </a:t>
            </a:r>
            <a:r>
              <a:rPr lang="en-US" dirty="0" smtClean="0">
                <a:solidFill>
                  <a:srgbClr val="CCD5D9"/>
                </a:solidFill>
                <a:latin typeface="Brandon Grotesque Regular"/>
                <a:cs typeface="Brandon Grotesque Regular"/>
              </a:rPr>
              <a:t>from a list of words that have strong associates.</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Told to enter the first word they associated with the presented word and then, after a refresh, select the file with that word as the name.</a:t>
            </a:r>
            <a:endParaRPr lang="en-US" dirty="0" smtClean="0">
              <a:solidFill>
                <a:srgbClr val="CCD5D9"/>
              </a:solidFill>
              <a:latin typeface="Brandon Grotesque Regular"/>
              <a:cs typeface="Brandon Grotesque Regular"/>
            </a:endParaRPr>
          </a:p>
        </p:txBody>
      </p:sp>
    </p:spTree>
    <p:extLst>
      <p:ext uri="{BB962C8B-B14F-4D97-AF65-F5344CB8AC3E}">
        <p14:creationId xmlns:p14="http://schemas.microsoft.com/office/powerpoint/2010/main" val="245700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Results</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1686648" y="1417472"/>
            <a:ext cx="5993406" cy="4801315"/>
          </a:xfrm>
          <a:prstGeom prst="rect">
            <a:avLst/>
          </a:prstGeom>
        </p:spPr>
        <p:txBody>
          <a:bodyPr wrap="square">
            <a:spAutoFit/>
          </a:bodyPr>
          <a:lstStyle/>
          <a:p>
            <a:r>
              <a:rPr lang="en-US" dirty="0" smtClean="0">
                <a:solidFill>
                  <a:srgbClr val="CCD5D9"/>
                </a:solidFill>
                <a:latin typeface="Brandon Grotesque Regular"/>
                <a:cs typeface="Brandon Grotesque Regular"/>
              </a:rPr>
              <a:t>Mean folder depth-structure was 2.54 (SD=.82)</a:t>
            </a:r>
          </a:p>
          <a:p>
            <a:endParaRPr lang="en-US" dirty="0">
              <a:solidFill>
                <a:srgbClr val="CCD5D9"/>
              </a:solidFill>
              <a:latin typeface="Brandon Grotesque Regular"/>
              <a:cs typeface="Brandon Grotesque Regular"/>
            </a:endParaRPr>
          </a:p>
          <a:p>
            <a:r>
              <a:rPr lang="en-US" dirty="0" smtClean="0">
                <a:solidFill>
                  <a:srgbClr val="CCD5D9"/>
                </a:solidFill>
                <a:latin typeface="Brandon Grotesque Regular"/>
                <a:cs typeface="Brandon Grotesque Regular"/>
              </a:rPr>
              <a:t>Number of trials per 30s block:</a:t>
            </a:r>
          </a:p>
          <a:p>
            <a:r>
              <a:rPr lang="en-US" dirty="0" smtClean="0">
                <a:solidFill>
                  <a:srgbClr val="CCD5D9"/>
                </a:solidFill>
                <a:latin typeface="Brandon Grotesque Regular"/>
                <a:cs typeface="Brandon Grotesque Regular"/>
              </a:rPr>
              <a:t>	Search = 2.02 (SD=.65); Control = 4.16 (SD=1.15)</a:t>
            </a:r>
          </a:p>
          <a:p>
            <a:r>
              <a:rPr lang="en-US" dirty="0" smtClean="0">
                <a:solidFill>
                  <a:srgbClr val="CCD5D9"/>
                </a:solidFill>
                <a:latin typeface="Brandon Grotesque Regular"/>
                <a:cs typeface="Brandon Grotesque Regular"/>
              </a:rPr>
              <a:t>	Navigation = 3.5 (SD=1.86); Control = 4.31 (SD=2.39)</a:t>
            </a:r>
          </a:p>
          <a:p>
            <a:endParaRPr lang="en-US" dirty="0">
              <a:solidFill>
                <a:srgbClr val="CCD5D9"/>
              </a:solidFill>
              <a:latin typeface="Brandon Grotesque Regular"/>
              <a:cs typeface="Brandon Grotesque Regular"/>
            </a:endParaRPr>
          </a:p>
          <a:p>
            <a:r>
              <a:rPr lang="en-US" dirty="0" smtClean="0">
                <a:solidFill>
                  <a:srgbClr val="CCD5D9"/>
                </a:solidFill>
                <a:latin typeface="Brandon Grotesque Regular"/>
                <a:cs typeface="Brandon Grotesque Regular"/>
              </a:rPr>
              <a:t>Success Rate:</a:t>
            </a:r>
          </a:p>
          <a:p>
            <a:r>
              <a:rPr lang="en-US" dirty="0">
                <a:solidFill>
                  <a:srgbClr val="CCD5D9"/>
                </a:solidFill>
                <a:latin typeface="Brandon Grotesque Regular"/>
                <a:cs typeface="Brandon Grotesque Regular"/>
              </a:rPr>
              <a:t>	</a:t>
            </a:r>
            <a:r>
              <a:rPr lang="en-US" dirty="0" smtClean="0">
                <a:solidFill>
                  <a:srgbClr val="CCD5D9"/>
                </a:solidFill>
                <a:latin typeface="Brandon Grotesque Regular"/>
                <a:cs typeface="Brandon Grotesque Regular"/>
              </a:rPr>
              <a:t>Search = 28.48% (SD=18.58%)</a:t>
            </a:r>
          </a:p>
          <a:p>
            <a:r>
              <a:rPr lang="en-US" dirty="0">
                <a:solidFill>
                  <a:srgbClr val="CCD5D9"/>
                </a:solidFill>
                <a:latin typeface="Brandon Grotesque Regular"/>
                <a:cs typeface="Brandon Grotesque Regular"/>
              </a:rPr>
              <a:t>	</a:t>
            </a:r>
            <a:r>
              <a:rPr lang="en-US" dirty="0" smtClean="0">
                <a:solidFill>
                  <a:srgbClr val="CCD5D9"/>
                </a:solidFill>
                <a:latin typeface="Brandon Grotesque Regular"/>
                <a:cs typeface="Brandon Grotesque Regular"/>
              </a:rPr>
              <a:t>		Control = 64.47% (SD=13.28%)</a:t>
            </a:r>
          </a:p>
          <a:p>
            <a:r>
              <a:rPr lang="en-US" dirty="0">
                <a:solidFill>
                  <a:srgbClr val="CCD5D9"/>
                </a:solidFill>
                <a:latin typeface="Brandon Grotesque Regular"/>
                <a:cs typeface="Brandon Grotesque Regular"/>
              </a:rPr>
              <a:t>	</a:t>
            </a:r>
            <a:r>
              <a:rPr lang="en-US" dirty="0" smtClean="0">
                <a:solidFill>
                  <a:srgbClr val="CCD5D9"/>
                </a:solidFill>
                <a:latin typeface="Brandon Grotesque Regular"/>
                <a:cs typeface="Brandon Grotesque Regular"/>
              </a:rPr>
              <a:t>Navigation = 27.25% (SD=13.05%)</a:t>
            </a:r>
          </a:p>
          <a:p>
            <a:r>
              <a:rPr lang="en-US" dirty="0">
                <a:solidFill>
                  <a:srgbClr val="CCD5D9"/>
                </a:solidFill>
                <a:latin typeface="Brandon Grotesque Regular"/>
                <a:cs typeface="Brandon Grotesque Regular"/>
              </a:rPr>
              <a:t>	</a:t>
            </a:r>
            <a:r>
              <a:rPr lang="en-US" dirty="0" smtClean="0">
                <a:solidFill>
                  <a:srgbClr val="CCD5D9"/>
                </a:solidFill>
                <a:latin typeface="Brandon Grotesque Regular"/>
                <a:cs typeface="Brandon Grotesque Regular"/>
              </a:rPr>
              <a:t>		Control = 54.18% (SD =14.38%)</a:t>
            </a:r>
          </a:p>
          <a:p>
            <a:r>
              <a:rPr lang="en-US" dirty="0">
                <a:solidFill>
                  <a:srgbClr val="CCD5D9"/>
                </a:solidFill>
                <a:latin typeface="Brandon Grotesque Regular"/>
                <a:cs typeface="Brandon Grotesque Regular"/>
              </a:rPr>
              <a:t>	</a:t>
            </a:r>
            <a:r>
              <a:rPr lang="en-US" dirty="0" smtClean="0">
                <a:solidFill>
                  <a:srgbClr val="CCD5D9"/>
                </a:solidFill>
                <a:latin typeface="Brandon Grotesque Regular"/>
                <a:cs typeface="Brandon Grotesque Regular"/>
              </a:rPr>
              <a:t>				How was this not 100%?</a:t>
            </a:r>
          </a:p>
          <a:p>
            <a:endParaRPr lang="en-US" dirty="0">
              <a:solidFill>
                <a:srgbClr val="CCD5D9"/>
              </a:solidFill>
              <a:latin typeface="Brandon Grotesque Regular"/>
              <a:cs typeface="Brandon Grotesque Regular"/>
            </a:endParaRPr>
          </a:p>
          <a:p>
            <a:endParaRPr lang="en-US" dirty="0" smtClean="0">
              <a:solidFill>
                <a:srgbClr val="CCD5D9"/>
              </a:solidFill>
              <a:latin typeface="Brandon Grotesque Regular"/>
              <a:cs typeface="Brandon Grotesque Regular"/>
            </a:endParaRPr>
          </a:p>
          <a:p>
            <a:r>
              <a:rPr lang="en-US" dirty="0" smtClean="0">
                <a:solidFill>
                  <a:srgbClr val="CCD5D9"/>
                </a:solidFill>
                <a:latin typeface="Brandon Grotesque Regular"/>
                <a:cs typeface="Brandon Grotesque Regular"/>
              </a:rPr>
              <a:t>No behavioral differences across males and females</a:t>
            </a:r>
          </a:p>
          <a:p>
            <a:endParaRPr lang="en-US" dirty="0">
              <a:solidFill>
                <a:srgbClr val="CCD5D9"/>
              </a:solidFill>
              <a:latin typeface="Brandon Grotesque Regular"/>
              <a:cs typeface="Brandon Grotesque Regular"/>
            </a:endParaRPr>
          </a:p>
          <a:p>
            <a:endParaRPr lang="en-US" dirty="0"/>
          </a:p>
        </p:txBody>
      </p:sp>
    </p:spTree>
    <p:extLst>
      <p:ext uri="{BB962C8B-B14F-4D97-AF65-F5344CB8AC3E}">
        <p14:creationId xmlns:p14="http://schemas.microsoft.com/office/powerpoint/2010/main" val="3901722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GLM Results</a:t>
            </a:r>
            <a:endParaRPr lang="en-US" sz="3000" dirty="0">
              <a:solidFill>
                <a:srgbClr val="CCD5D9"/>
              </a:solidFill>
              <a:latin typeface="Brandon Grotesque Regular"/>
              <a:cs typeface="Brandon Grotesque Regular"/>
            </a:endParaRPr>
          </a:p>
        </p:txBody>
      </p:sp>
      <p:sp>
        <p:nvSpPr>
          <p:cNvPr id="2" name="Frame 1"/>
          <p:cNvSpPr/>
          <p:nvPr/>
        </p:nvSpPr>
        <p:spPr>
          <a:xfrm>
            <a:off x="3265535" y="117929"/>
            <a:ext cx="2620490"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4" name="Picture 3" descr="Screenshot 2016-02-03 22.59.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6145" y="1661984"/>
            <a:ext cx="5371267" cy="3883750"/>
          </a:xfrm>
          <a:prstGeom prst="rect">
            <a:avLst/>
          </a:prstGeom>
        </p:spPr>
      </p:pic>
      <p:sp>
        <p:nvSpPr>
          <p:cNvPr id="5" name="TextBox 4"/>
          <p:cNvSpPr txBox="1"/>
          <p:nvPr/>
        </p:nvSpPr>
        <p:spPr>
          <a:xfrm>
            <a:off x="0" y="5767450"/>
            <a:ext cx="9144000" cy="646331"/>
          </a:xfrm>
          <a:prstGeom prst="rect">
            <a:avLst/>
          </a:prstGeom>
          <a:noFill/>
        </p:spPr>
        <p:txBody>
          <a:bodyPr wrap="square" rtlCol="0">
            <a:spAutoFit/>
          </a:bodyPr>
          <a:lstStyle/>
          <a:p>
            <a:pPr algn="ctr"/>
            <a:r>
              <a:rPr lang="en-US" dirty="0" smtClean="0">
                <a:solidFill>
                  <a:srgbClr val="CCD5D9"/>
                </a:solidFill>
                <a:latin typeface="Brandon Grotesque Regular"/>
                <a:cs typeface="Brandon Grotesque Regular"/>
              </a:rPr>
              <a:t>(navigation-control) &gt; (search – control) revealed cuneues, precuneus, and posterior cingulate.</a:t>
            </a:r>
          </a:p>
          <a:p>
            <a:pPr algn="ctr"/>
            <a:r>
              <a:rPr lang="en-US" dirty="0" smtClean="0">
                <a:solidFill>
                  <a:srgbClr val="CCD5D9"/>
                </a:solidFill>
                <a:latin typeface="Brandon Grotesque Regular"/>
                <a:cs typeface="Brandon Grotesque Regular"/>
              </a:rPr>
              <a:t>(</a:t>
            </a:r>
            <a:r>
              <a:rPr lang="en-US" dirty="0">
                <a:solidFill>
                  <a:srgbClr val="CCD5D9"/>
                </a:solidFill>
                <a:latin typeface="Brandon Grotesque Regular"/>
                <a:cs typeface="Brandon Grotesque Regular"/>
              </a:rPr>
              <a:t>search – control) </a:t>
            </a:r>
            <a:r>
              <a:rPr lang="en-US" dirty="0" smtClean="0">
                <a:solidFill>
                  <a:srgbClr val="CCD5D9"/>
                </a:solidFill>
                <a:latin typeface="Brandon Grotesque Regular"/>
                <a:cs typeface="Brandon Grotesque Regular"/>
              </a:rPr>
              <a:t>&gt;</a:t>
            </a:r>
            <a:r>
              <a:rPr lang="en-US" dirty="0">
                <a:solidFill>
                  <a:srgbClr val="CCD5D9"/>
                </a:solidFill>
                <a:latin typeface="Brandon Grotesque Regular"/>
                <a:cs typeface="Brandon Grotesque Regular"/>
              </a:rPr>
              <a:t>(navigation-control) </a:t>
            </a:r>
            <a:r>
              <a:rPr lang="en-US" dirty="0" smtClean="0">
                <a:solidFill>
                  <a:srgbClr val="CCD5D9"/>
                </a:solidFill>
                <a:latin typeface="Brandon Grotesque Regular"/>
                <a:cs typeface="Brandon Grotesque Regular"/>
              </a:rPr>
              <a:t>revealed no results</a:t>
            </a:r>
            <a:endParaRPr lang="en-US" dirty="0">
              <a:solidFill>
                <a:srgbClr val="CCD5D9"/>
              </a:solidFill>
              <a:latin typeface="Brandon Grotesque Regular"/>
              <a:cs typeface="Brandon Grotesque Regular"/>
            </a:endParaRPr>
          </a:p>
        </p:txBody>
      </p:sp>
      <p:sp>
        <p:nvSpPr>
          <p:cNvPr id="6" name="TextBox 5"/>
          <p:cNvSpPr txBox="1"/>
          <p:nvPr/>
        </p:nvSpPr>
        <p:spPr>
          <a:xfrm>
            <a:off x="1874659" y="1269810"/>
            <a:ext cx="2110223" cy="369332"/>
          </a:xfrm>
          <a:prstGeom prst="rect">
            <a:avLst/>
          </a:prstGeom>
          <a:noFill/>
        </p:spPr>
        <p:txBody>
          <a:bodyPr wrap="none" rtlCol="0">
            <a:spAutoFit/>
          </a:bodyPr>
          <a:lstStyle/>
          <a:p>
            <a:r>
              <a:rPr lang="en-US" dirty="0" smtClean="0">
                <a:solidFill>
                  <a:srgbClr val="CCD5D9"/>
                </a:solidFill>
                <a:latin typeface="Brandon Grotesque Regular"/>
                <a:cs typeface="Brandon Grotesque Regular"/>
              </a:rPr>
              <a:t>Navigation &gt; Control</a:t>
            </a:r>
            <a:endParaRPr lang="en-US" dirty="0">
              <a:solidFill>
                <a:srgbClr val="CCD5D9"/>
              </a:solidFill>
              <a:latin typeface="Brandon Grotesque Regular"/>
              <a:cs typeface="Brandon Grotesque Regular"/>
            </a:endParaRPr>
          </a:p>
        </p:txBody>
      </p:sp>
      <p:sp>
        <p:nvSpPr>
          <p:cNvPr id="8" name="TextBox 7"/>
          <p:cNvSpPr txBox="1"/>
          <p:nvPr/>
        </p:nvSpPr>
        <p:spPr>
          <a:xfrm>
            <a:off x="5509253" y="1281120"/>
            <a:ext cx="1708159" cy="369332"/>
          </a:xfrm>
          <a:prstGeom prst="rect">
            <a:avLst/>
          </a:prstGeom>
          <a:noFill/>
        </p:spPr>
        <p:txBody>
          <a:bodyPr wrap="none" rtlCol="0">
            <a:spAutoFit/>
          </a:bodyPr>
          <a:lstStyle/>
          <a:p>
            <a:r>
              <a:rPr lang="en-US" dirty="0" smtClean="0">
                <a:solidFill>
                  <a:srgbClr val="CCD5D9"/>
                </a:solidFill>
                <a:latin typeface="Brandon Grotesque Regular"/>
                <a:cs typeface="Brandon Grotesque Regular"/>
              </a:rPr>
              <a:t>Search &gt; Control</a:t>
            </a:r>
            <a:endParaRPr lang="en-US" dirty="0">
              <a:solidFill>
                <a:srgbClr val="CCD5D9"/>
              </a:solidFill>
              <a:latin typeface="Brandon Grotesque Regular"/>
              <a:cs typeface="Brandon Grotesque Regular"/>
            </a:endParaRPr>
          </a:p>
        </p:txBody>
      </p:sp>
    </p:spTree>
    <p:extLst>
      <p:ext uri="{BB962C8B-B14F-4D97-AF65-F5344CB8AC3E}">
        <p14:creationId xmlns:p14="http://schemas.microsoft.com/office/powerpoint/2010/main" val="879448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Results</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3" name="Picture 2" descr="Screenshot 2016-02-03 22.57.5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352" y="1681275"/>
            <a:ext cx="8609158" cy="3868620"/>
          </a:xfrm>
          <a:prstGeom prst="rect">
            <a:avLst/>
          </a:prstGeom>
        </p:spPr>
      </p:pic>
      <p:sp>
        <p:nvSpPr>
          <p:cNvPr id="4" name="TextBox 3"/>
          <p:cNvSpPr txBox="1"/>
          <p:nvPr/>
        </p:nvSpPr>
        <p:spPr>
          <a:xfrm>
            <a:off x="269352" y="5766466"/>
            <a:ext cx="8609158" cy="923330"/>
          </a:xfrm>
          <a:prstGeom prst="rect">
            <a:avLst/>
          </a:prstGeom>
          <a:noFill/>
        </p:spPr>
        <p:txBody>
          <a:bodyPr wrap="square" rtlCol="0">
            <a:spAutoFit/>
          </a:bodyPr>
          <a:lstStyle/>
          <a:p>
            <a:pPr algn="ctr"/>
            <a:r>
              <a:rPr lang="en-US" dirty="0" smtClean="0">
                <a:solidFill>
                  <a:srgbClr val="CCD5D9"/>
                </a:solidFill>
                <a:latin typeface="Brandon Grotesque Regular"/>
                <a:cs typeface="Brandon Grotesque Regular"/>
              </a:rPr>
              <a:t>Search recruited linguistic and working memory processing regions</a:t>
            </a:r>
          </a:p>
          <a:p>
            <a:pPr algn="ctr"/>
            <a:endParaRPr lang="en-US" dirty="0">
              <a:solidFill>
                <a:srgbClr val="CCD5D9"/>
              </a:solidFill>
              <a:latin typeface="Brandon Grotesque Regular"/>
              <a:cs typeface="Brandon Grotesque Regular"/>
            </a:endParaRPr>
          </a:p>
          <a:p>
            <a:pPr algn="ctr"/>
            <a:r>
              <a:rPr lang="en-US" dirty="0" smtClean="0">
                <a:solidFill>
                  <a:srgbClr val="CCD5D9"/>
                </a:solidFill>
                <a:latin typeface="Brandon Grotesque Regular"/>
                <a:cs typeface="Brandon Grotesque Regular"/>
              </a:rPr>
              <a:t>Navigation recruits real-world navigation regions</a:t>
            </a:r>
            <a:endParaRPr lang="en-US" dirty="0">
              <a:solidFill>
                <a:srgbClr val="CCD5D9"/>
              </a:solidFill>
              <a:latin typeface="Brandon Grotesque Regular"/>
              <a:cs typeface="Brandon Grotesque Regular"/>
            </a:endParaRPr>
          </a:p>
        </p:txBody>
      </p:sp>
    </p:spTree>
    <p:extLst>
      <p:ext uri="{BB962C8B-B14F-4D97-AF65-F5344CB8AC3E}">
        <p14:creationId xmlns:p14="http://schemas.microsoft.com/office/powerpoint/2010/main" val="82042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F6672"/>
        </a:solidFill>
        <a:effectLst/>
      </p:bgPr>
    </p:bg>
    <p:spTree>
      <p:nvGrpSpPr>
        <p:cNvPr id="1" name=""/>
        <p:cNvGrpSpPr/>
        <p:nvPr/>
      </p:nvGrpSpPr>
      <p:grpSpPr>
        <a:xfrm>
          <a:off x="0" y="0"/>
          <a:ext cx="0" cy="0"/>
          <a:chOff x="0" y="0"/>
          <a:chExt cx="0" cy="0"/>
        </a:xfrm>
      </p:grpSpPr>
      <p:sp>
        <p:nvSpPr>
          <p:cNvPr id="11" name="TextBox 10"/>
          <p:cNvSpPr txBox="1"/>
          <p:nvPr/>
        </p:nvSpPr>
        <p:spPr>
          <a:xfrm>
            <a:off x="0" y="127000"/>
            <a:ext cx="9144000" cy="553998"/>
          </a:xfrm>
          <a:prstGeom prst="rect">
            <a:avLst/>
          </a:prstGeom>
          <a:noFill/>
        </p:spPr>
        <p:txBody>
          <a:bodyPr wrap="square" rtlCol="0">
            <a:spAutoFit/>
          </a:bodyPr>
          <a:lstStyle/>
          <a:p>
            <a:pPr algn="ctr"/>
            <a:r>
              <a:rPr lang="en-US" sz="3000" dirty="0" smtClean="0">
                <a:solidFill>
                  <a:srgbClr val="CCD5D9"/>
                </a:solidFill>
                <a:latin typeface="Brandon Grotesque Regular"/>
                <a:cs typeface="Brandon Grotesque Regular"/>
              </a:rPr>
              <a:t>Discussion</a:t>
            </a:r>
            <a:endParaRPr lang="en-US" sz="3000" dirty="0">
              <a:solidFill>
                <a:srgbClr val="CCD5D9"/>
              </a:solidFill>
              <a:latin typeface="Brandon Grotesque Regular"/>
              <a:cs typeface="Brandon Grotesque Regular"/>
            </a:endParaRPr>
          </a:p>
        </p:txBody>
      </p:sp>
      <p:sp>
        <p:nvSpPr>
          <p:cNvPr id="2" name="Frame 1"/>
          <p:cNvSpPr/>
          <p:nvPr/>
        </p:nvSpPr>
        <p:spPr>
          <a:xfrm>
            <a:off x="3507619" y="117929"/>
            <a:ext cx="2140857" cy="653142"/>
          </a:xfrm>
          <a:prstGeom prst="frame">
            <a:avLst>
              <a:gd name="adj1" fmla="val 3650"/>
            </a:avLst>
          </a:prstGeom>
          <a:solidFill>
            <a:srgbClr val="CCD5D9"/>
          </a:solidFill>
          <a:ln>
            <a:solidFill>
              <a:srgbClr val="EBEE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181420" y="1531093"/>
            <a:ext cx="8667776" cy="4401205"/>
          </a:xfrm>
          <a:prstGeom prst="rect">
            <a:avLst/>
          </a:prstGeom>
        </p:spPr>
        <p:txBody>
          <a:bodyPr wrap="square">
            <a:spAutoFit/>
          </a:bodyPr>
          <a:lstStyle/>
          <a:p>
            <a:r>
              <a:rPr lang="en-US" sz="2000" dirty="0" smtClean="0">
                <a:solidFill>
                  <a:srgbClr val="CCD5D9"/>
                </a:solidFill>
                <a:latin typeface="Brandon Grotesque Regular"/>
                <a:cs typeface="Brandon Grotesque Regular"/>
              </a:rPr>
              <a:t>Is this the source of preference for navigation over search? </a:t>
            </a:r>
          </a:p>
          <a:p>
            <a:endParaRPr lang="en-US" sz="2000" dirty="0">
              <a:solidFill>
                <a:srgbClr val="CCD5D9"/>
              </a:solidFill>
              <a:latin typeface="Brandon Grotesque Regular"/>
              <a:cs typeface="Brandon Grotesque Regular"/>
            </a:endParaRPr>
          </a:p>
          <a:p>
            <a:r>
              <a:rPr lang="en-US" sz="2000" dirty="0" smtClean="0">
                <a:solidFill>
                  <a:srgbClr val="CCD5D9"/>
                </a:solidFill>
                <a:latin typeface="Brandon Grotesque Regular"/>
                <a:cs typeface="Brandon Grotesque Regular"/>
              </a:rPr>
              <a:t>Is language more effortful  and attention demanding than navigation?</a:t>
            </a:r>
          </a:p>
          <a:p>
            <a:endParaRPr lang="en-US" sz="2000" dirty="0">
              <a:solidFill>
                <a:srgbClr val="CCD5D9"/>
              </a:solidFill>
              <a:latin typeface="Brandon Grotesque Regular"/>
              <a:cs typeface="Brandon Grotesque Regular"/>
            </a:endParaRPr>
          </a:p>
          <a:p>
            <a:r>
              <a:rPr lang="en-US" sz="2000" dirty="0" smtClean="0">
                <a:solidFill>
                  <a:srgbClr val="CCD5D9"/>
                </a:solidFill>
                <a:latin typeface="Brandon Grotesque Regular"/>
                <a:cs typeface="Brandon Grotesque Regular"/>
              </a:rPr>
              <a:t>Is it because navigation is our most primal computational ability that we default to it?</a:t>
            </a:r>
          </a:p>
          <a:p>
            <a:endParaRPr lang="en-US" sz="2000" dirty="0">
              <a:solidFill>
                <a:srgbClr val="CCD5D9"/>
              </a:solidFill>
              <a:latin typeface="Brandon Grotesque Regular"/>
              <a:cs typeface="Brandon Grotesque Regular"/>
            </a:endParaRPr>
          </a:p>
          <a:p>
            <a:r>
              <a:rPr lang="en-US" sz="2000" dirty="0">
                <a:solidFill>
                  <a:srgbClr val="CCD5D9"/>
                </a:solidFill>
                <a:latin typeface="Brandon Grotesque Regular"/>
                <a:cs typeface="Brandon Grotesque Regular"/>
              </a:rPr>
              <a:t>Navigation recruits different regions depending on spatial strategy. How does that translate here</a:t>
            </a:r>
            <a:r>
              <a:rPr lang="en-US" sz="2000" dirty="0" smtClean="0">
                <a:solidFill>
                  <a:srgbClr val="CCD5D9"/>
                </a:solidFill>
                <a:latin typeface="Brandon Grotesque Regular"/>
                <a:cs typeface="Brandon Grotesque Regular"/>
              </a:rPr>
              <a:t>?</a:t>
            </a:r>
          </a:p>
          <a:p>
            <a:endParaRPr lang="en-US" sz="2000" dirty="0" smtClean="0">
              <a:solidFill>
                <a:srgbClr val="CCD5D9"/>
              </a:solidFill>
              <a:latin typeface="Brandon Grotesque Regular"/>
              <a:cs typeface="Brandon Grotesque Regular"/>
            </a:endParaRPr>
          </a:p>
          <a:p>
            <a:r>
              <a:rPr lang="en-US" sz="2000" dirty="0" smtClean="0">
                <a:solidFill>
                  <a:srgbClr val="CCD5D9"/>
                </a:solidFill>
                <a:latin typeface="Brandon Grotesque Regular"/>
                <a:cs typeface="Brandon Grotesque Regular"/>
              </a:rPr>
              <a:t>Path maps for navigation make sense. Do we not have linguistic maps? Perhaps those are more web-like and less concrete?</a:t>
            </a:r>
          </a:p>
          <a:p>
            <a:endParaRPr lang="en-US" sz="2000" dirty="0">
              <a:solidFill>
                <a:srgbClr val="CCD5D9"/>
              </a:solidFill>
              <a:latin typeface="Brandon Grotesque Regular"/>
              <a:cs typeface="Brandon Grotesque Regular"/>
            </a:endParaRPr>
          </a:p>
          <a:p>
            <a:r>
              <a:rPr lang="en-US" sz="2000" dirty="0" smtClean="0">
                <a:solidFill>
                  <a:srgbClr val="CCD5D9"/>
                </a:solidFill>
                <a:latin typeface="Brandon Grotesque Regular"/>
                <a:cs typeface="Brandon Grotesque Regular"/>
              </a:rPr>
              <a:t>If basic lexical retrieval was subtracted out if the activation due to </a:t>
            </a:r>
            <a:r>
              <a:rPr lang="en-US" sz="2000" dirty="0" err="1" smtClean="0">
                <a:solidFill>
                  <a:srgbClr val="CCD5D9"/>
                </a:solidFill>
                <a:latin typeface="Brandon Grotesque Regular"/>
                <a:cs typeface="Brandon Grotesque Regular"/>
              </a:rPr>
              <a:t>attentional</a:t>
            </a:r>
            <a:r>
              <a:rPr lang="en-US" sz="2000" dirty="0" smtClean="0">
                <a:solidFill>
                  <a:srgbClr val="CCD5D9"/>
                </a:solidFill>
                <a:latin typeface="Brandon Grotesque Regular"/>
                <a:cs typeface="Brandon Grotesque Regular"/>
              </a:rPr>
              <a:t> and strategic planning demands of linguistically controlled processing?</a:t>
            </a:r>
          </a:p>
        </p:txBody>
      </p:sp>
    </p:spTree>
    <p:extLst>
      <p:ext uri="{BB962C8B-B14F-4D97-AF65-F5344CB8AC3E}">
        <p14:creationId xmlns:p14="http://schemas.microsoft.com/office/powerpoint/2010/main" val="3426576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1184</TotalTime>
  <Words>989</Words>
  <Application>Microsoft Macintosh PowerPoint</Application>
  <PresentationFormat>On-screen Show (4:3)</PresentationFormat>
  <Paragraphs>148</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Nicco</dc:creator>
  <cp:lastModifiedBy>Nicco Reggente</cp:lastModifiedBy>
  <cp:revision>35</cp:revision>
  <dcterms:created xsi:type="dcterms:W3CDTF">2016-02-03T22:41:54Z</dcterms:created>
  <dcterms:modified xsi:type="dcterms:W3CDTF">2016-02-04T20:41:37Z</dcterms:modified>
</cp:coreProperties>
</file>