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59" r:id="rId4"/>
    <p:sldId id="261" r:id="rId5"/>
    <p:sldId id="262" r:id="rId6"/>
    <p:sldId id="264" r:id="rId7"/>
    <p:sldId id="265" r:id="rId8"/>
    <p:sldId id="266" r:id="rId9"/>
    <p:sldId id="267" r:id="rId10"/>
    <p:sldId id="269" r:id="rId11"/>
    <p:sldId id="276" r:id="rId12"/>
    <p:sldId id="272" r:id="rId13"/>
    <p:sldId id="274" r:id="rId14"/>
    <p:sldId id="289" r:id="rId15"/>
    <p:sldId id="280" r:id="rId16"/>
    <p:sldId id="284" r:id="rId17"/>
    <p:sldId id="281" r:id="rId18"/>
    <p:sldId id="282" r:id="rId19"/>
    <p:sldId id="278" r:id="rId20"/>
    <p:sldId id="287" r:id="rId21"/>
    <p:sldId id="279" r:id="rId22"/>
    <p:sldId id="285" r:id="rId23"/>
    <p:sldId id="288" r:id="rId24"/>
    <p:sldId id="270" r:id="rId25"/>
    <p:sldId id="286"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79" autoAdjust="0"/>
    <p:restoredTop sz="73035" autoAdjust="0"/>
  </p:normalViewPr>
  <p:slideViewPr>
    <p:cSldViewPr snapToGrid="0" snapToObjects="1">
      <p:cViewPr varScale="1">
        <p:scale>
          <a:sx n="83" d="100"/>
          <a:sy n="83" d="100"/>
        </p:scale>
        <p:origin x="-2400"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81E40B6-8BC7-7947-8CA9-516C26703C93}" type="datetimeFigureOut">
              <a:rPr lang="en-US" smtClean="0"/>
              <a:pPr/>
              <a:t>12/4/14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3F2CDC-754D-2D4B-B403-637F4A5AA47C}" type="slidenum">
              <a:rPr lang="en-US" smtClean="0"/>
              <a:pPr/>
              <a:t>‹#›</a:t>
            </a:fld>
            <a:endParaRPr lang="en-US"/>
          </a:p>
        </p:txBody>
      </p:sp>
    </p:spTree>
    <p:extLst>
      <p:ext uri="{BB962C8B-B14F-4D97-AF65-F5344CB8AC3E}">
        <p14:creationId xmlns:p14="http://schemas.microsoft.com/office/powerpoint/2010/main" val="394877562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lot of work has been done on speech production and speech comprehension and coupling, but not a lot has been done on coupling</a:t>
            </a:r>
            <a:r>
              <a:rPr lang="en-US" baseline="0" dirty="0" smtClean="0"/>
              <a:t> on natural speech. This study aims to do that while controlling for utterances as much as possible</a:t>
            </a:r>
            <a:endParaRPr lang="en-US" dirty="0"/>
          </a:p>
        </p:txBody>
      </p:sp>
      <p:sp>
        <p:nvSpPr>
          <p:cNvPr id="4" name="Slide Number Placeholder 3"/>
          <p:cNvSpPr>
            <a:spLocks noGrp="1"/>
          </p:cNvSpPr>
          <p:nvPr>
            <p:ph type="sldNum" sz="quarter" idx="10"/>
          </p:nvPr>
        </p:nvSpPr>
        <p:spPr/>
        <p:txBody>
          <a:bodyPr/>
          <a:lstStyle/>
          <a:p>
            <a:fld id="{D33F2CDC-754D-2D4B-B403-637F4A5AA47C}" type="slidenum">
              <a:rPr lang="en-US" smtClean="0"/>
              <a:pPr/>
              <a:t>1</a:t>
            </a:fld>
            <a:endParaRPr lang="en-US"/>
          </a:p>
        </p:txBody>
      </p:sp>
    </p:spTree>
    <p:extLst>
      <p:ext uri="{BB962C8B-B14F-4D97-AF65-F5344CB8AC3E}">
        <p14:creationId xmlns:p14="http://schemas.microsoft.com/office/powerpoint/2010/main" val="22749614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Nicco</a:t>
            </a:r>
            <a:r>
              <a:rPr lang="en-US" dirty="0" smtClean="0"/>
              <a:t>:</a:t>
            </a:r>
          </a:p>
          <a:p>
            <a:r>
              <a:rPr lang="en-US" dirty="0" smtClean="0"/>
              <a:t>All</a:t>
            </a:r>
            <a:r>
              <a:rPr lang="en-US" baseline="0" dirty="0" smtClean="0"/>
              <a:t> speakers concentrated on the reproducibility of the utterances so that each retelling instance was the same as every other one.</a:t>
            </a:r>
          </a:p>
          <a:p>
            <a:endParaRPr lang="en-US" baseline="0" dirty="0" smtClean="0"/>
          </a:p>
          <a:p>
            <a:r>
              <a:rPr lang="en-US" baseline="0" dirty="0" smtClean="0"/>
              <a:t>Communicative intent was maintained by instructing the speaker to produce each retelling of the story as if for a different friend or audience.</a:t>
            </a:r>
          </a:p>
          <a:p>
            <a:endParaRPr lang="en-US" baseline="0" dirty="0" smtClean="0"/>
          </a:p>
          <a:p>
            <a:r>
              <a:rPr lang="en-US" baseline="0" dirty="0" smtClean="0"/>
              <a:t>SSs were told to tell RS’s story as if it was their own.</a:t>
            </a:r>
            <a:br>
              <a:rPr lang="en-US" baseline="0" dirty="0" smtClean="0"/>
            </a:br>
            <a:endParaRPr lang="en-US" baseline="0" dirty="0" smtClean="0"/>
          </a:p>
          <a:p>
            <a:r>
              <a:rPr lang="en-US" baseline="0" dirty="0" smtClean="0"/>
              <a:t>Control allowed for speakers to reliably produce sound that contained no meaning. </a:t>
            </a:r>
          </a:p>
          <a:p>
            <a:endParaRPr lang="en-US" baseline="0" dirty="0" smtClean="0"/>
          </a:p>
          <a:p>
            <a:r>
              <a:rPr lang="en-US" baseline="0" dirty="0" smtClean="0"/>
              <a:t>All speakers were trained to speak with minimal head motion while lying on scanner during practice sessions.</a:t>
            </a:r>
            <a:endParaRPr lang="en-US" dirty="0"/>
          </a:p>
        </p:txBody>
      </p:sp>
      <p:sp>
        <p:nvSpPr>
          <p:cNvPr id="4" name="Slide Number Placeholder 3"/>
          <p:cNvSpPr>
            <a:spLocks noGrp="1"/>
          </p:cNvSpPr>
          <p:nvPr>
            <p:ph type="sldNum" sz="quarter" idx="10"/>
          </p:nvPr>
        </p:nvSpPr>
        <p:spPr/>
        <p:txBody>
          <a:bodyPr/>
          <a:lstStyle/>
          <a:p>
            <a:fld id="{D33F2CDC-754D-2D4B-B403-637F4A5AA47C}" type="slidenum">
              <a:rPr lang="en-US" smtClean="0"/>
              <a:pPr/>
              <a:t>2</a:t>
            </a:fld>
            <a:endParaRPr lang="en-US"/>
          </a:p>
        </p:txBody>
      </p:sp>
    </p:spTree>
    <p:extLst>
      <p:ext uri="{BB962C8B-B14F-4D97-AF65-F5344CB8AC3E}">
        <p14:creationId xmlns:p14="http://schemas.microsoft.com/office/powerpoint/2010/main" val="1343321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Nicco</a:t>
            </a:r>
            <a:r>
              <a:rPr lang="en-US" dirty="0" smtClean="0"/>
              <a:t>:</a:t>
            </a:r>
          </a:p>
          <a:p>
            <a:r>
              <a:rPr lang="en-US" dirty="0" smtClean="0"/>
              <a:t>Two orthogonally oriented optical</a:t>
            </a:r>
            <a:r>
              <a:rPr lang="en-US" baseline="0" dirty="0" smtClean="0"/>
              <a:t> microphones</a:t>
            </a:r>
          </a:p>
          <a:p>
            <a:endParaRPr lang="en-US" baseline="0" dirty="0" smtClean="0"/>
          </a:p>
          <a:p>
            <a:r>
              <a:rPr lang="en-US" baseline="0" dirty="0" smtClean="0"/>
              <a:t>Reference captures background noise </a:t>
            </a:r>
          </a:p>
          <a:p>
            <a:endParaRPr lang="en-US" baseline="0" dirty="0" smtClean="0"/>
          </a:p>
          <a:p>
            <a:r>
              <a:rPr lang="en-US" baseline="0" dirty="0" smtClean="0"/>
              <a:t>Source captures both background and speaker’s utterances.</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D33F2CDC-754D-2D4B-B403-637F4A5AA47C}" type="slidenum">
              <a:rPr lang="en-US" smtClean="0"/>
              <a:pPr/>
              <a:t>3</a:t>
            </a:fld>
            <a:endParaRPr lang="en-US"/>
          </a:p>
        </p:txBody>
      </p:sp>
    </p:spTree>
    <p:extLst>
      <p:ext uri="{BB962C8B-B14F-4D97-AF65-F5344CB8AC3E}">
        <p14:creationId xmlns:p14="http://schemas.microsoft.com/office/powerpoint/2010/main" val="134332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Nicco</a:t>
            </a:r>
            <a:r>
              <a:rPr lang="en-US" dirty="0" smtClean="0"/>
              <a:t>:</a:t>
            </a:r>
          </a:p>
          <a:p>
            <a:r>
              <a:rPr lang="en-US" dirty="0" smtClean="0"/>
              <a:t>For noise ROIs,</a:t>
            </a:r>
            <a:r>
              <a:rPr lang="en-US" baseline="0" dirty="0" smtClean="0"/>
              <a:t> calculated first 10 principal components (50% of the variance) across all voxels within each response time course in a given </a:t>
            </a:r>
            <a:r>
              <a:rPr lang="en-US" baseline="0" dirty="0" err="1" smtClean="0"/>
              <a:t>nROI</a:t>
            </a:r>
            <a:r>
              <a:rPr lang="en-US" baseline="0" dirty="0" smtClean="0"/>
              <a:t>. Usually people just use the mean of the ROI, but this is more conservative.</a:t>
            </a:r>
          </a:p>
          <a:p>
            <a:endParaRPr lang="en-US" baseline="0" dirty="0" smtClean="0"/>
          </a:p>
          <a:p>
            <a:r>
              <a:rPr lang="en-US" baseline="0" dirty="0" smtClean="0"/>
              <a:t>Then used linear regression to remove those components from each voxel in each subject.</a:t>
            </a:r>
            <a:endParaRPr lang="en-US" dirty="0"/>
          </a:p>
        </p:txBody>
      </p:sp>
      <p:sp>
        <p:nvSpPr>
          <p:cNvPr id="4" name="Slide Number Placeholder 3"/>
          <p:cNvSpPr>
            <a:spLocks noGrp="1"/>
          </p:cNvSpPr>
          <p:nvPr>
            <p:ph type="sldNum" sz="quarter" idx="10"/>
          </p:nvPr>
        </p:nvSpPr>
        <p:spPr/>
        <p:txBody>
          <a:bodyPr/>
          <a:lstStyle/>
          <a:p>
            <a:fld id="{D33F2CDC-754D-2D4B-B403-637F4A5AA47C}" type="slidenum">
              <a:rPr lang="en-US" smtClean="0"/>
              <a:pPr/>
              <a:t>4</a:t>
            </a:fld>
            <a:endParaRPr lang="en-US"/>
          </a:p>
        </p:txBody>
      </p:sp>
    </p:spTree>
    <p:extLst>
      <p:ext uri="{BB962C8B-B14F-4D97-AF65-F5344CB8AC3E}">
        <p14:creationId xmlns:p14="http://schemas.microsoft.com/office/powerpoint/2010/main" val="13433219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Nicco</a:t>
            </a:r>
            <a:r>
              <a:rPr lang="en-US" dirty="0" smtClean="0"/>
              <a:t>:</a:t>
            </a:r>
          </a:p>
          <a:p>
            <a:r>
              <a:rPr lang="en-US" dirty="0" smtClean="0"/>
              <a:t>In A, the lines between the audio-traces</a:t>
            </a:r>
            <a:r>
              <a:rPr lang="en-US" baseline="0" dirty="0" smtClean="0"/>
              <a:t> indicate differences in the timing of the same utterances across recordings.</a:t>
            </a:r>
          </a:p>
          <a:p>
            <a:endParaRPr lang="en-US" baseline="0" dirty="0" smtClean="0"/>
          </a:p>
          <a:p>
            <a:r>
              <a:rPr lang="en-US" baseline="0" dirty="0" smtClean="0"/>
              <a:t>Everything gets matched to the first recording. </a:t>
            </a:r>
          </a:p>
          <a:p>
            <a:endParaRPr lang="en-US" baseline="0" dirty="0" smtClean="0"/>
          </a:p>
          <a:p>
            <a:r>
              <a:rPr lang="en-US" baseline="0" dirty="0" smtClean="0"/>
              <a:t>Dynamically stretches or compresses different components of the audio envelope to maximize its correlation to the audio envelope of the original production.</a:t>
            </a:r>
          </a:p>
          <a:p>
            <a:endParaRPr lang="en-US" baseline="0" dirty="0" smtClean="0"/>
          </a:p>
          <a:p>
            <a:r>
              <a:rPr lang="en-US" baseline="0" dirty="0" smtClean="0"/>
              <a:t>Envelope = the variation of the amplitude over time.</a:t>
            </a:r>
          </a:p>
          <a:p>
            <a:endParaRPr lang="en-US" baseline="0" dirty="0" smtClean="0"/>
          </a:p>
          <a:p>
            <a:r>
              <a:rPr lang="en-US" baseline="0" dirty="0" smtClean="0"/>
              <a:t>The 0-lag peak correlation attests to the temporal alignment across recordings, is increased after applying the time-warping procedure (r=.68 as opposed to r=.18 by linear interpolation.</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Only included time-warped retelling runs when the correlation between the two was not an outlier (twice the interquartile range from the median of the correlations). Left them with 25 out of 33 retellings (across subjects– everything was in reference to the Time 1 of Reference Speaker). </a:t>
            </a:r>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D33F2CDC-754D-2D4B-B403-637F4A5AA47C}" type="slidenum">
              <a:rPr lang="en-US" smtClean="0"/>
              <a:pPr/>
              <a:t>5</a:t>
            </a:fld>
            <a:endParaRPr lang="en-US"/>
          </a:p>
        </p:txBody>
      </p:sp>
    </p:spTree>
    <p:extLst>
      <p:ext uri="{BB962C8B-B14F-4D97-AF65-F5344CB8AC3E}">
        <p14:creationId xmlns:p14="http://schemas.microsoft.com/office/powerpoint/2010/main" val="13433219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err="1" smtClean="0"/>
              <a:t>Nicco</a:t>
            </a:r>
            <a:r>
              <a:rPr lang="en-US" baseline="0" dirty="0" smtClean="0"/>
              <a:t>:</a:t>
            </a:r>
          </a:p>
          <a:p>
            <a:r>
              <a:rPr lang="en-US" baseline="0" dirty="0" smtClean="0"/>
              <a:t>The algorithm produces a mapping from time points in the audio of each retelling to the time points in the audio of the original telling.</a:t>
            </a:r>
          </a:p>
          <a:p>
            <a:endParaRPr lang="en-US" baseline="0" dirty="0" smtClean="0"/>
          </a:p>
          <a:p>
            <a:r>
              <a:rPr lang="en-US" baseline="0" dirty="0" smtClean="0"/>
              <a:t>This audio-based mapping vector was then applied to the fMRI signals.</a:t>
            </a:r>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D33F2CDC-754D-2D4B-B403-637F4A5AA47C}" type="slidenum">
              <a:rPr lang="en-US" smtClean="0"/>
              <a:pPr/>
              <a:t>6</a:t>
            </a:fld>
            <a:endParaRPr lang="en-US"/>
          </a:p>
        </p:txBody>
      </p:sp>
    </p:spTree>
    <p:extLst>
      <p:ext uri="{BB962C8B-B14F-4D97-AF65-F5344CB8AC3E}">
        <p14:creationId xmlns:p14="http://schemas.microsoft.com/office/powerpoint/2010/main" val="134332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aseline="0" dirty="0" err="1" smtClean="0"/>
              <a:t>Nicco</a:t>
            </a:r>
            <a:r>
              <a:rPr lang="en-US" baseline="0" dirty="0" smtClean="0"/>
              <a:t>:</a:t>
            </a:r>
          </a:p>
        </p:txBody>
      </p:sp>
      <p:sp>
        <p:nvSpPr>
          <p:cNvPr id="4" name="Slide Number Placeholder 3"/>
          <p:cNvSpPr>
            <a:spLocks noGrp="1"/>
          </p:cNvSpPr>
          <p:nvPr>
            <p:ph type="sldNum" sz="quarter" idx="10"/>
          </p:nvPr>
        </p:nvSpPr>
        <p:spPr/>
        <p:txBody>
          <a:bodyPr/>
          <a:lstStyle/>
          <a:p>
            <a:fld id="{D33F2CDC-754D-2D4B-B403-637F4A5AA47C}" type="slidenum">
              <a:rPr lang="en-US" smtClean="0"/>
              <a:pPr/>
              <a:t>7</a:t>
            </a:fld>
            <a:endParaRPr lang="en-US"/>
          </a:p>
        </p:txBody>
      </p:sp>
    </p:spTree>
    <p:extLst>
      <p:ext uri="{BB962C8B-B14F-4D97-AF65-F5344CB8AC3E}">
        <p14:creationId xmlns:p14="http://schemas.microsoft.com/office/powerpoint/2010/main" val="1343321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err="1" smtClean="0"/>
              <a:t>Nicco</a:t>
            </a:r>
            <a:r>
              <a:rPr lang="en-US" baseline="0" dirty="0" smtClean="0"/>
              <a:t>:</a:t>
            </a:r>
          </a:p>
          <a:p>
            <a:endParaRPr lang="en-US" baseline="0" dirty="0" smtClean="0"/>
          </a:p>
        </p:txBody>
      </p:sp>
      <p:sp>
        <p:nvSpPr>
          <p:cNvPr id="4" name="Slide Number Placeholder 3"/>
          <p:cNvSpPr>
            <a:spLocks noGrp="1"/>
          </p:cNvSpPr>
          <p:nvPr>
            <p:ph type="sldNum" sz="quarter" idx="10"/>
          </p:nvPr>
        </p:nvSpPr>
        <p:spPr/>
        <p:txBody>
          <a:bodyPr/>
          <a:lstStyle/>
          <a:p>
            <a:fld id="{D33F2CDC-754D-2D4B-B403-637F4A5AA47C}" type="slidenum">
              <a:rPr lang="en-US" smtClean="0"/>
              <a:pPr/>
              <a:t>8</a:t>
            </a:fld>
            <a:endParaRPr lang="en-US"/>
          </a:p>
        </p:txBody>
      </p:sp>
    </p:spTree>
    <p:extLst>
      <p:ext uri="{BB962C8B-B14F-4D97-AF65-F5344CB8AC3E}">
        <p14:creationId xmlns:p14="http://schemas.microsoft.com/office/powerpoint/2010/main" val="13433219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Jeff:</a:t>
            </a:r>
          </a:p>
          <a:p>
            <a:r>
              <a:rPr lang="en-US" baseline="0" dirty="0" smtClean="0"/>
              <a:t>To establish significance on the above metrics, they used this</a:t>
            </a:r>
          </a:p>
          <a:p>
            <a:endParaRPr lang="en-US" baseline="0" dirty="0" smtClean="0"/>
          </a:p>
          <a:p>
            <a:r>
              <a:rPr lang="en-US" baseline="0" dirty="0" smtClean="0"/>
              <a:t>Why not </a:t>
            </a:r>
            <a:r>
              <a:rPr lang="en-US" baseline="0" dirty="0" err="1" smtClean="0"/>
              <a:t>randomise</a:t>
            </a:r>
            <a:r>
              <a:rPr lang="en-US" baseline="0" dirty="0" smtClean="0"/>
              <a:t>, e.g. a sign flip test? Why not spearman’s rho? Or Fisher’s R to Z? Maybe because the distribution is not guaranteed to be </a:t>
            </a:r>
            <a:r>
              <a:rPr lang="en-US" baseline="0" dirty="0" err="1" smtClean="0"/>
              <a:t>gaussian</a:t>
            </a:r>
            <a:r>
              <a:rPr lang="en-US" baseline="0" dirty="0" smtClean="0"/>
              <a:t> because it is not </a:t>
            </a:r>
            <a:r>
              <a:rPr lang="en-US" baseline="0" dirty="0" err="1" smtClean="0"/>
              <a:t>pearson’s</a:t>
            </a:r>
            <a:r>
              <a:rPr lang="en-US" baseline="0" dirty="0" smtClean="0"/>
              <a:t> R</a:t>
            </a:r>
          </a:p>
          <a:p>
            <a:endParaRPr lang="en-US" baseline="0" dirty="0" smtClean="0"/>
          </a:p>
          <a:p>
            <a:r>
              <a:rPr lang="en-US" baseline="0" dirty="0" smtClean="0"/>
              <a:t>Figure 1: high pass filtered image on left, phase randomized image on right. They have the exact same power spectrum, surprisingly</a:t>
            </a:r>
          </a:p>
          <a:p>
            <a:endParaRPr lang="en-US" baseline="0" dirty="0" smtClean="0"/>
          </a:p>
          <a:p>
            <a:r>
              <a:rPr lang="en-US" baseline="0" dirty="0" smtClean="0"/>
              <a:t>SPIE Tyler, Christopher and Chen, </a:t>
            </a:r>
            <a:r>
              <a:rPr lang="en-US" baseline="0" dirty="0" err="1" smtClean="0"/>
              <a:t>Chien</a:t>
            </a:r>
            <a:r>
              <a:rPr lang="en-US" baseline="0" dirty="0" smtClean="0"/>
              <a:t>-Chung (looking at whether certain features of the face are relevant to face recognition)</a:t>
            </a:r>
          </a:p>
          <a:p>
            <a:endParaRPr lang="en-US" baseline="0" dirty="0" smtClean="0"/>
          </a:p>
          <a:p>
            <a:r>
              <a:rPr lang="en-US" baseline="0" dirty="0" smtClean="0"/>
              <a:t>Recall K-space, X– roughly frequency encoding, Y roughly phase encoding. So shift points in k-space up vertically.</a:t>
            </a:r>
          </a:p>
          <a:p>
            <a:endParaRPr lang="en-US" baseline="0" dirty="0" smtClean="0"/>
          </a:p>
          <a:p>
            <a:r>
              <a:rPr lang="en-US" baseline="0" dirty="0" smtClean="0"/>
              <a:t>Presumably this was run due to small N– otherwise regular randomization would suffice?</a:t>
            </a:r>
          </a:p>
          <a:p>
            <a:endParaRPr lang="en-US" baseline="0" dirty="0" smtClean="0"/>
          </a:p>
          <a:p>
            <a:r>
              <a:rPr lang="en-US" baseline="0" dirty="0" smtClean="0"/>
              <a:t>Presumably phase randomized and generated correlations. Didn’t phase randomize the correlations themselves.</a:t>
            </a:r>
          </a:p>
        </p:txBody>
      </p:sp>
      <p:sp>
        <p:nvSpPr>
          <p:cNvPr id="4" name="Slide Number Placeholder 3"/>
          <p:cNvSpPr>
            <a:spLocks noGrp="1"/>
          </p:cNvSpPr>
          <p:nvPr>
            <p:ph type="sldNum" sz="quarter" idx="10"/>
          </p:nvPr>
        </p:nvSpPr>
        <p:spPr/>
        <p:txBody>
          <a:bodyPr/>
          <a:lstStyle/>
          <a:p>
            <a:fld id="{D33F2CDC-754D-2D4B-B403-637F4A5AA47C}" type="slidenum">
              <a:rPr lang="en-US" smtClean="0"/>
              <a:pPr/>
              <a:t>9</a:t>
            </a:fld>
            <a:endParaRPr lang="en-US"/>
          </a:p>
        </p:txBody>
      </p:sp>
    </p:spTree>
    <p:extLst>
      <p:ext uri="{BB962C8B-B14F-4D97-AF65-F5344CB8AC3E}">
        <p14:creationId xmlns:p14="http://schemas.microsoft.com/office/powerpoint/2010/main" val="1343321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Jeff:</a:t>
            </a:r>
          </a:p>
          <a:p>
            <a:r>
              <a:rPr lang="en-US" baseline="0" dirty="0" smtClean="0"/>
              <a:t>SUBJECT 1, across RETELLINGS</a:t>
            </a:r>
          </a:p>
          <a:p>
            <a:endParaRPr lang="en-US" baseline="0" dirty="0" smtClean="0"/>
          </a:p>
          <a:p>
            <a:r>
              <a:rPr lang="en-US" baseline="0" dirty="0" smtClean="0"/>
              <a:t>Motor speech areas: left and right motor and left and right premotor</a:t>
            </a:r>
          </a:p>
          <a:p>
            <a:endParaRPr lang="en-US" baseline="0" dirty="0" smtClean="0"/>
          </a:p>
          <a:p>
            <a:r>
              <a:rPr lang="en-US" baseline="0" dirty="0" smtClean="0"/>
              <a:t>Syllabifications: right and left insular</a:t>
            </a:r>
          </a:p>
          <a:p>
            <a:endParaRPr lang="en-US" baseline="0" dirty="0" smtClean="0"/>
          </a:p>
          <a:p>
            <a:r>
              <a:rPr lang="en-US" baseline="0" dirty="0" smtClean="0"/>
              <a:t>Motor coordination: basal ganglia</a:t>
            </a:r>
          </a:p>
          <a:p>
            <a:endParaRPr lang="en-US" baseline="0" dirty="0" smtClean="0"/>
          </a:p>
          <a:p>
            <a:r>
              <a:rPr lang="en-US" baseline="0" dirty="0" smtClean="0"/>
              <a:t>Lexical Access and Construction of grammatical </a:t>
            </a:r>
            <a:r>
              <a:rPr lang="en-US" baseline="0" dirty="0" err="1" smtClean="0"/>
              <a:t>strucrues</a:t>
            </a:r>
            <a:r>
              <a:rPr lang="en-US" baseline="0" dirty="0" smtClean="0"/>
              <a:t>: IFG pars </a:t>
            </a:r>
            <a:r>
              <a:rPr lang="en-US" baseline="0" dirty="0" err="1" smtClean="0"/>
              <a:t>triangularis</a:t>
            </a:r>
            <a:r>
              <a:rPr lang="en-US" baseline="0" dirty="0" smtClean="0"/>
              <a:t> and pars </a:t>
            </a:r>
            <a:r>
              <a:rPr lang="en-US" baseline="0" dirty="0" err="1" smtClean="0"/>
              <a:t>orbitalis</a:t>
            </a:r>
            <a:endParaRPr lang="en-US" baseline="0" dirty="0" smtClean="0"/>
          </a:p>
          <a:p>
            <a:endParaRPr lang="en-US" baseline="0" dirty="0" smtClean="0"/>
          </a:p>
          <a:p>
            <a:r>
              <a:rPr lang="en-US" baseline="0" dirty="0" smtClean="0"/>
              <a:t>Speech Comprehension (during production): STG TPJ, MTG, </a:t>
            </a:r>
            <a:r>
              <a:rPr lang="en-US" baseline="0" dirty="0" err="1" smtClean="0"/>
              <a:t>Sylvian</a:t>
            </a:r>
            <a:r>
              <a:rPr lang="en-US" baseline="0" dirty="0" smtClean="0"/>
              <a:t> fissure </a:t>
            </a:r>
          </a:p>
          <a:p>
            <a:endParaRPr lang="en-US" baseline="0" dirty="0" smtClean="0"/>
          </a:p>
          <a:p>
            <a:r>
              <a:rPr lang="en-US" baseline="0" dirty="0" smtClean="0"/>
              <a:t>Semantic and social aspects of a story: </a:t>
            </a:r>
            <a:r>
              <a:rPr lang="en-US" baseline="0" dirty="0" err="1" smtClean="0"/>
              <a:t>precuneus</a:t>
            </a:r>
            <a:r>
              <a:rPr lang="en-US" baseline="0" dirty="0" smtClean="0"/>
              <a:t>, DLPFC, posterior cingulate, </a:t>
            </a:r>
            <a:r>
              <a:rPr lang="en-US" baseline="0" dirty="0" err="1" smtClean="0"/>
              <a:t>mPFC</a:t>
            </a:r>
            <a:r>
              <a:rPr lang="en-US" baseline="0" dirty="0" smtClean="0"/>
              <a:t>.</a:t>
            </a:r>
          </a:p>
          <a:p>
            <a:endParaRPr lang="en-US" baseline="0" dirty="0" smtClean="0"/>
          </a:p>
          <a:p>
            <a:r>
              <a:rPr lang="en-US" baseline="0" dirty="0" smtClean="0"/>
              <a:t>ALL BILATERAL</a:t>
            </a:r>
          </a:p>
        </p:txBody>
      </p:sp>
      <p:sp>
        <p:nvSpPr>
          <p:cNvPr id="4" name="Slide Number Placeholder 3"/>
          <p:cNvSpPr>
            <a:spLocks noGrp="1"/>
          </p:cNvSpPr>
          <p:nvPr>
            <p:ph type="sldNum" sz="quarter" idx="10"/>
          </p:nvPr>
        </p:nvSpPr>
        <p:spPr/>
        <p:txBody>
          <a:bodyPr/>
          <a:lstStyle/>
          <a:p>
            <a:fld id="{D33F2CDC-754D-2D4B-B403-637F4A5AA47C}" type="slidenum">
              <a:rPr lang="en-US" smtClean="0"/>
              <a:pPr/>
              <a:t>10</a:t>
            </a:fld>
            <a:endParaRPr lang="en-US"/>
          </a:p>
        </p:txBody>
      </p:sp>
    </p:spTree>
    <p:extLst>
      <p:ext uri="{BB962C8B-B14F-4D97-AF65-F5344CB8AC3E}">
        <p14:creationId xmlns:p14="http://schemas.microsoft.com/office/powerpoint/2010/main" val="1343321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Jeff:</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This is actors to the original speaker. Similar areas are activated across actors.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HOWEVER, this could just be due to saying words, not specific to the story</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r>
              <a:rPr lang="en-US" baseline="0" dirty="0" smtClean="0"/>
              <a:t>Very similar areas in production</a:t>
            </a:r>
          </a:p>
          <a:p>
            <a:endParaRPr lang="en-US" baseline="0" dirty="0" smtClean="0"/>
          </a:p>
          <a:p>
            <a:endParaRPr lang="en-US" baseline="0" dirty="0" smtClean="0"/>
          </a:p>
          <a:p>
            <a:r>
              <a:rPr lang="en-US" baseline="0" dirty="0" smtClean="0"/>
              <a:t>Motor cortex, TPJ, MTG, </a:t>
            </a:r>
            <a:r>
              <a:rPr lang="en-US" baseline="0" dirty="0" err="1" smtClean="0"/>
              <a:t>precuneus</a:t>
            </a:r>
            <a:r>
              <a:rPr lang="en-US" baseline="0" dirty="0" smtClean="0"/>
              <a:t>, left medial frontal, and DLPFC</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D33F2CDC-754D-2D4B-B403-637F4A5AA47C}" type="slidenum">
              <a:rPr lang="en-US" smtClean="0"/>
              <a:pPr/>
              <a:t>11</a:t>
            </a:fld>
            <a:endParaRPr lang="en-US"/>
          </a:p>
        </p:txBody>
      </p:sp>
    </p:spTree>
    <p:extLst>
      <p:ext uri="{BB962C8B-B14F-4D97-AF65-F5344CB8AC3E}">
        <p14:creationId xmlns:p14="http://schemas.microsoft.com/office/powerpoint/2010/main" val="13433219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Jeff:</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Within ORIGINAL subject</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Reason for this was to ensure that results can be generalized—</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Correlated brain response during spontaneous with brain response during rehearsed speech (same story)</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No results for a different spontaneous story and the previous rehearsed story</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r>
              <a:rPr lang="en-US" baseline="0" dirty="0" smtClean="0"/>
              <a:t>Suggests that the network reliably involved in speech production is tightly tied to the content of the produced speech</a:t>
            </a:r>
          </a:p>
          <a:p>
            <a:endParaRPr lang="en-US" baseline="0" dirty="0" smtClean="0"/>
          </a:p>
          <a:p>
            <a:r>
              <a:rPr lang="en-US" baseline="0" dirty="0" smtClean="0"/>
              <a:t>This is weird… why are there no motor areas?</a:t>
            </a:r>
          </a:p>
        </p:txBody>
      </p:sp>
      <p:sp>
        <p:nvSpPr>
          <p:cNvPr id="4" name="Slide Number Placeholder 3"/>
          <p:cNvSpPr>
            <a:spLocks noGrp="1"/>
          </p:cNvSpPr>
          <p:nvPr>
            <p:ph type="sldNum" sz="quarter" idx="10"/>
          </p:nvPr>
        </p:nvSpPr>
        <p:spPr/>
        <p:txBody>
          <a:bodyPr/>
          <a:lstStyle/>
          <a:p>
            <a:fld id="{D33F2CDC-754D-2D4B-B403-637F4A5AA47C}" type="slidenum">
              <a:rPr lang="en-US" smtClean="0"/>
              <a:pPr/>
              <a:t>12</a:t>
            </a:fld>
            <a:endParaRPr lang="en-US"/>
          </a:p>
        </p:txBody>
      </p:sp>
    </p:spTree>
    <p:extLst>
      <p:ext uri="{BB962C8B-B14F-4D97-AF65-F5344CB8AC3E}">
        <p14:creationId xmlns:p14="http://schemas.microsoft.com/office/powerpoint/2010/main" val="13433219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Jeff:</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Separate language production from low level speech production</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Subject 1: used intra for each of the repetition runs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r>
              <a:rPr lang="en-US" baseline="0" dirty="0" smtClean="0"/>
              <a:t>Correlating each of the goo goo </a:t>
            </a:r>
            <a:r>
              <a:rPr lang="en-US" baseline="0" dirty="0" err="1" smtClean="0"/>
              <a:t>ga</a:t>
            </a:r>
            <a:r>
              <a:rPr lang="en-US" baseline="0" dirty="0" smtClean="0"/>
              <a:t> </a:t>
            </a:r>
            <a:r>
              <a:rPr lang="en-US" baseline="0" dirty="0" err="1" smtClean="0"/>
              <a:t>ga</a:t>
            </a:r>
            <a:r>
              <a:rPr lang="en-US" baseline="0" dirty="0" smtClean="0"/>
              <a:t> (5mins. 8 times)</a:t>
            </a:r>
          </a:p>
          <a:p>
            <a:endParaRPr lang="en-US" baseline="0" dirty="0" smtClean="0"/>
          </a:p>
          <a:p>
            <a:r>
              <a:rPr lang="en-US" baseline="0" dirty="0" smtClean="0"/>
              <a:t>Only see early auditory cortex and motor </a:t>
            </a:r>
            <a:r>
              <a:rPr lang="en-US" baseline="0" dirty="0" err="1" smtClean="0"/>
              <a:t>corte</a:t>
            </a:r>
            <a:r>
              <a:rPr lang="en-US" baseline="0" dirty="0" smtClean="0"/>
              <a:t> but no reliability in upper-level speech production areas seen in previous results. </a:t>
            </a:r>
          </a:p>
          <a:p>
            <a:endParaRPr lang="en-US" baseline="0" dirty="0" smtClean="0"/>
          </a:p>
          <a:p>
            <a:r>
              <a:rPr lang="en-US" baseline="0" dirty="0" smtClean="0"/>
              <a:t>Narrative speech production elicitation of brain responses is conducted by the semantic and grammatical content of the speech produced.</a:t>
            </a:r>
          </a:p>
          <a:p>
            <a:endParaRPr lang="en-US" baseline="0" dirty="0" smtClean="0"/>
          </a:p>
          <a:p>
            <a:r>
              <a:rPr lang="en-US" baseline="0" dirty="0" smtClean="0"/>
              <a:t>NOW WE’VE IDENTIFIED A SPEECH PRODUCTION NETWORK FOR SPONTANEOUS SPEECH VALIDATED BY THAT ACTORS THAT WERE A REASONABLE PROXY FOR NATURAL SPEECH </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D33F2CDC-754D-2D4B-B403-637F4A5AA47C}" type="slidenum">
              <a:rPr lang="en-US" smtClean="0"/>
              <a:pPr/>
              <a:t>13</a:t>
            </a:fld>
            <a:endParaRPr lang="en-US"/>
          </a:p>
        </p:txBody>
      </p:sp>
    </p:spTree>
    <p:extLst>
      <p:ext uri="{BB962C8B-B14F-4D97-AF65-F5344CB8AC3E}">
        <p14:creationId xmlns:p14="http://schemas.microsoft.com/office/powerpoint/2010/main" val="13433219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Jeff:</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NOW WE’VE IDENTIFIED A SPEECH PRODUCTION NETWORK FOR SPONTANEOUS SPEECH VALIDATED BY ACTORS THAT WERE A REASONABLE PROXY FOR NATURAL SPEECH </a:t>
            </a:r>
          </a:p>
        </p:txBody>
      </p:sp>
      <p:sp>
        <p:nvSpPr>
          <p:cNvPr id="4" name="Slide Number Placeholder 3"/>
          <p:cNvSpPr>
            <a:spLocks noGrp="1"/>
          </p:cNvSpPr>
          <p:nvPr>
            <p:ph type="sldNum" sz="quarter" idx="10"/>
          </p:nvPr>
        </p:nvSpPr>
        <p:spPr/>
        <p:txBody>
          <a:bodyPr/>
          <a:lstStyle/>
          <a:p>
            <a:fld id="{D33F2CDC-754D-2D4B-B403-637F4A5AA47C}" type="slidenum">
              <a:rPr lang="en-US" smtClean="0"/>
              <a:pPr/>
              <a:t>14</a:t>
            </a:fld>
            <a:endParaRPr lang="en-US"/>
          </a:p>
        </p:txBody>
      </p:sp>
    </p:spTree>
    <p:extLst>
      <p:ext uri="{BB962C8B-B14F-4D97-AF65-F5344CB8AC3E}">
        <p14:creationId xmlns:p14="http://schemas.microsoft.com/office/powerpoint/2010/main" val="13433219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Jeff:</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INTRASUBJECT CORRELATION OF NONSENSE</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INTERSUBJECT CORRELATION TO FIND A SPEECH COMPREHENSION NETWORK</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r>
              <a:rPr lang="en-US" dirty="0" smtClean="0"/>
              <a:t>Did</a:t>
            </a:r>
            <a:r>
              <a:rPr lang="en-US" baseline="0" dirty="0" smtClean="0"/>
              <a:t> an intra subject correlation on production </a:t>
            </a:r>
            <a:r>
              <a:rPr lang="en-US" baseline="0" dirty="0" err="1" smtClean="0"/>
              <a:t>vs</a:t>
            </a:r>
            <a:r>
              <a:rPr lang="en-US" baseline="0" dirty="0" smtClean="0"/>
              <a:t> comprehension using neural coupling</a:t>
            </a:r>
          </a:p>
          <a:p>
            <a:endParaRPr lang="en-US" baseline="0" dirty="0" smtClean="0"/>
          </a:p>
          <a:p>
            <a:r>
              <a:rPr lang="en-US" baseline="0" dirty="0" smtClean="0"/>
              <a:t>“Listened to the recording of the story”</a:t>
            </a:r>
          </a:p>
          <a:p>
            <a:endParaRPr lang="en-US" baseline="0" dirty="0" smtClean="0"/>
          </a:p>
          <a:p>
            <a:r>
              <a:rPr lang="en-US" baseline="0" dirty="0" smtClean="0"/>
              <a:t>Which story? Which speaker? Probably the original</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D33F2CDC-754D-2D4B-B403-637F4A5AA47C}" type="slidenum">
              <a:rPr lang="en-US" smtClean="0"/>
              <a:pPr/>
              <a:t>15</a:t>
            </a:fld>
            <a:endParaRPr lang="en-US"/>
          </a:p>
        </p:txBody>
      </p:sp>
    </p:spTree>
    <p:extLst>
      <p:ext uri="{BB962C8B-B14F-4D97-AF65-F5344CB8AC3E}">
        <p14:creationId xmlns:p14="http://schemas.microsoft.com/office/powerpoint/2010/main" val="23993350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Jeff:</a:t>
            </a:r>
          </a:p>
          <a:p>
            <a:r>
              <a:rPr lang="en-US" baseline="0" dirty="0" smtClean="0"/>
              <a:t>Correlating each of the goo goo </a:t>
            </a:r>
            <a:r>
              <a:rPr lang="en-US" baseline="0" dirty="0" err="1" smtClean="0"/>
              <a:t>ga</a:t>
            </a:r>
            <a:r>
              <a:rPr lang="en-US" baseline="0" dirty="0" smtClean="0"/>
              <a:t> </a:t>
            </a:r>
            <a:r>
              <a:rPr lang="en-US" baseline="0" dirty="0" err="1" smtClean="0"/>
              <a:t>ga</a:t>
            </a:r>
            <a:r>
              <a:rPr lang="en-US" baseline="0" dirty="0" smtClean="0"/>
              <a:t> (5mins. 8 times)</a:t>
            </a:r>
          </a:p>
          <a:p>
            <a:endParaRPr lang="en-US" baseline="0" dirty="0" smtClean="0"/>
          </a:p>
          <a:p>
            <a:r>
              <a:rPr lang="en-US" baseline="0" dirty="0" smtClean="0"/>
              <a:t>Only see early auditory cortex (more this time, because they were actually listening to something)</a:t>
            </a:r>
          </a:p>
          <a:p>
            <a:endParaRPr lang="en-US" baseline="0" dirty="0" smtClean="0"/>
          </a:p>
          <a:p>
            <a:r>
              <a:rPr lang="en-US" baseline="0" dirty="0" smtClean="0"/>
              <a:t>We don’t have a map for the story listening, because each subject only listened to the story once. However, they did do an inter-subject correlation</a:t>
            </a:r>
          </a:p>
        </p:txBody>
      </p:sp>
      <p:sp>
        <p:nvSpPr>
          <p:cNvPr id="4" name="Slide Number Placeholder 3"/>
          <p:cNvSpPr>
            <a:spLocks noGrp="1"/>
          </p:cNvSpPr>
          <p:nvPr>
            <p:ph type="sldNum" sz="quarter" idx="10"/>
          </p:nvPr>
        </p:nvSpPr>
        <p:spPr/>
        <p:txBody>
          <a:bodyPr/>
          <a:lstStyle/>
          <a:p>
            <a:fld id="{D33F2CDC-754D-2D4B-B403-637F4A5AA47C}" type="slidenum">
              <a:rPr lang="en-US" smtClean="0"/>
              <a:pPr/>
              <a:t>16</a:t>
            </a:fld>
            <a:endParaRPr lang="en-US"/>
          </a:p>
        </p:txBody>
      </p:sp>
    </p:spTree>
    <p:extLst>
      <p:ext uri="{BB962C8B-B14F-4D97-AF65-F5344CB8AC3E}">
        <p14:creationId xmlns:p14="http://schemas.microsoft.com/office/powerpoint/2010/main" val="13433219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Jeff:</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This is INTER-subject correlation for listeners, and intra-subject for speaker (because the actors were not listened to)</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BUT… how did they get the speech comprehension network?</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r>
              <a:rPr lang="en-US" dirty="0" smtClean="0"/>
              <a:t>The overlap (orange) between areas that exhibit reliable responses during speech comprehension (listeners, yellow) and areas that exhibit reliable</a:t>
            </a:r>
          </a:p>
          <a:p>
            <a:r>
              <a:rPr lang="en-US" dirty="0" smtClean="0"/>
              <a:t>responses during speech production (speaker, red). Significance was assessed using a nonparametric permutation procedure and the map was corrected for</a:t>
            </a:r>
          </a:p>
          <a:p>
            <a:r>
              <a:rPr lang="en-US" dirty="0" smtClean="0"/>
              <a:t>multiple comparisons using an FDR procedure. In addition, t tests were performed to compare the reliability levels in the production and comprehension maps,</a:t>
            </a:r>
          </a:p>
          <a:p>
            <a:r>
              <a:rPr lang="en-US" dirty="0" smtClean="0"/>
              <a:t>revealing no significant differences between the production and comprehension maps in all overlapping areas</a:t>
            </a:r>
            <a:endParaRPr lang="en-US" dirty="0"/>
          </a:p>
        </p:txBody>
      </p:sp>
      <p:sp>
        <p:nvSpPr>
          <p:cNvPr id="4" name="Slide Number Placeholder 3"/>
          <p:cNvSpPr>
            <a:spLocks noGrp="1"/>
          </p:cNvSpPr>
          <p:nvPr>
            <p:ph type="sldNum" sz="quarter" idx="10"/>
          </p:nvPr>
        </p:nvSpPr>
        <p:spPr/>
        <p:txBody>
          <a:bodyPr/>
          <a:lstStyle/>
          <a:p>
            <a:fld id="{D33F2CDC-754D-2D4B-B403-637F4A5AA47C}" type="slidenum">
              <a:rPr lang="en-US" smtClean="0"/>
              <a:pPr/>
              <a:t>17</a:t>
            </a:fld>
            <a:endParaRPr lang="en-US"/>
          </a:p>
        </p:txBody>
      </p:sp>
    </p:spTree>
    <p:extLst>
      <p:ext uri="{BB962C8B-B14F-4D97-AF65-F5344CB8AC3E}">
        <p14:creationId xmlns:p14="http://schemas.microsoft.com/office/powerpoint/2010/main" val="21627031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Jeff:</a:t>
            </a:r>
          </a:p>
          <a:p>
            <a:pPr marL="0" marR="0" indent="0" algn="l" defTabSz="457200" rtl="0" eaLnBrk="1" fontAlgn="auto" latinLnBrk="0" hangingPunct="1">
              <a:lnSpc>
                <a:spcPct val="100000"/>
              </a:lnSpc>
              <a:spcBef>
                <a:spcPts val="0"/>
              </a:spcBef>
              <a:spcAft>
                <a:spcPts val="0"/>
              </a:spcAft>
              <a:buClrTx/>
              <a:buSzTx/>
              <a:buFontTx/>
              <a:buNone/>
              <a:tabLst/>
              <a:defRPr/>
            </a:pPr>
            <a:r>
              <a:rPr lang="en-GB" dirty="0" smtClean="0">
                <a:latin typeface="Arial" charset="0"/>
                <a:cs typeface="msgothic" charset="0"/>
              </a:rPr>
              <a:t>Coupling was essentially a regression, seeing if the </a:t>
            </a:r>
            <a:r>
              <a:rPr lang="en-GB" dirty="0" err="1" smtClean="0">
                <a:latin typeface="Arial" charset="0"/>
                <a:cs typeface="msgothic" charset="0"/>
              </a:rPr>
              <a:t>neighboring</a:t>
            </a:r>
            <a:r>
              <a:rPr lang="en-GB" baseline="0" dirty="0" smtClean="0">
                <a:latin typeface="Arial" charset="0"/>
                <a:cs typeface="msgothic" charset="0"/>
              </a:rPr>
              <a:t> TRs in time for the speaker were predictive of voxel activity in the listener.</a:t>
            </a:r>
            <a:endParaRPr lang="en-GB" dirty="0" smtClean="0">
              <a:latin typeface="Arial" charset="0"/>
              <a:cs typeface="msgothic" charset="0"/>
            </a:endParaRPr>
          </a:p>
          <a:p>
            <a:endParaRPr lang="en-US" dirty="0" smtClean="0"/>
          </a:p>
          <a:p>
            <a:endParaRPr lang="en-US" dirty="0" smtClean="0"/>
          </a:p>
          <a:p>
            <a:r>
              <a:rPr lang="en-US" dirty="0" smtClean="0"/>
              <a:t>Essentially– could the past, present and future TRs in the speaker’s brain predict</a:t>
            </a:r>
            <a:r>
              <a:rPr lang="en-US" baseline="0" dirty="0" smtClean="0"/>
              <a:t> the </a:t>
            </a:r>
            <a:r>
              <a:rPr lang="en-US" baseline="0" dirty="0" err="1" smtClean="0"/>
              <a:t>timecourse</a:t>
            </a:r>
            <a:r>
              <a:rPr lang="en-US" baseline="0" dirty="0" smtClean="0"/>
              <a:t> in the </a:t>
            </a:r>
            <a:r>
              <a:rPr lang="en-US" baseline="0" dirty="0" err="1" smtClean="0"/>
              <a:t>linstener’s</a:t>
            </a:r>
            <a:r>
              <a:rPr lang="en-US" baseline="0" dirty="0" smtClean="0"/>
              <a:t> brain?</a:t>
            </a:r>
            <a:endParaRPr lang="en-US" dirty="0"/>
          </a:p>
        </p:txBody>
      </p:sp>
      <p:sp>
        <p:nvSpPr>
          <p:cNvPr id="4" name="Slide Number Placeholder 3"/>
          <p:cNvSpPr>
            <a:spLocks noGrp="1"/>
          </p:cNvSpPr>
          <p:nvPr>
            <p:ph type="sldNum" sz="quarter" idx="10"/>
          </p:nvPr>
        </p:nvSpPr>
        <p:spPr/>
        <p:txBody>
          <a:bodyPr/>
          <a:lstStyle/>
          <a:p>
            <a:fld id="{D33F2CDC-754D-2D4B-B403-637F4A5AA47C}" type="slidenum">
              <a:rPr lang="en-US" smtClean="0"/>
              <a:pPr/>
              <a:t>18</a:t>
            </a:fld>
            <a:endParaRPr lang="en-US"/>
          </a:p>
        </p:txBody>
      </p:sp>
    </p:spTree>
    <p:extLst>
      <p:ext uri="{BB962C8B-B14F-4D97-AF65-F5344CB8AC3E}">
        <p14:creationId xmlns:p14="http://schemas.microsoft.com/office/powerpoint/2010/main" val="16499746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2058" tIns="41029" rIns="82058" bIns="41029" anchor="ct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1pPr>
            <a:lvl2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2pPr>
            <a:lvl3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3pPr>
            <a:lvl4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4pPr>
            <a:lvl5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5pPr>
            <a:lvl6pPr marL="25146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6pPr>
            <a:lvl7pPr marL="29718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7pPr>
            <a:lvl8pPr marL="34290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8pPr>
            <a:lvl9pPr marL="38862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9pPr>
          </a:lstStyle>
          <a:p>
            <a:pPr marL="85725" marR="0" indent="-85725" algn="l" defTabSz="457200" rtl="0" eaLnBrk="1" fontAlgn="auto" latinLnBrk="0" hangingPunct="1">
              <a:lnSpc>
                <a:spcPct val="93000"/>
              </a:lnSpc>
              <a:spcBef>
                <a:spcPct val="0"/>
              </a:spcBef>
              <a:spcAft>
                <a:spcPts val="0"/>
              </a:spcAft>
              <a:buClrTx/>
              <a:buSzPct val="45000"/>
              <a:buFont typeface="Wingdings" charset="0"/>
              <a:buNone/>
              <a:tabLst>
                <a:tab pos="723900" algn="l"/>
                <a:tab pos="1447800" algn="l"/>
                <a:tab pos="2171700" algn="l"/>
                <a:tab pos="2895600" algn="l"/>
                <a:tab pos="3619500" algn="l"/>
                <a:tab pos="4343400" algn="l"/>
                <a:tab pos="5067300" algn="l"/>
              </a:tabLst>
              <a:defRPr/>
            </a:pPr>
            <a:r>
              <a:rPr lang="en-US" baseline="0" dirty="0" smtClean="0"/>
              <a:t>Jeff:</a:t>
            </a:r>
          </a:p>
          <a:p>
            <a:pPr eaLnBrk="1">
              <a:lnSpc>
                <a:spcPct val="93000"/>
              </a:lnSpc>
              <a:spcBef>
                <a:spcPct val="0"/>
              </a:spcBef>
              <a:buSzPct val="45000"/>
              <a:buFont typeface="Wingdings" charset="0"/>
              <a:buNone/>
            </a:pPr>
            <a:r>
              <a:rPr lang="en-GB" dirty="0" smtClean="0">
                <a:latin typeface="Arial" charset="0"/>
                <a:cs typeface="msgothic" charset="0"/>
              </a:rPr>
              <a:t>Areas </a:t>
            </a:r>
            <a:r>
              <a:rPr lang="en-GB" dirty="0">
                <a:latin typeface="Arial" charset="0"/>
                <a:cs typeface="msgothic" charset="0"/>
              </a:rPr>
              <a:t>in which the responses during speech production are coupled to the responses during speech comprehension. The comprehension–production coupling includes bilateral temporal cortices and linguistic and </a:t>
            </a:r>
            <a:r>
              <a:rPr lang="en-GB" dirty="0" err="1">
                <a:latin typeface="Arial" charset="0"/>
                <a:cs typeface="msgothic" charset="0"/>
              </a:rPr>
              <a:t>extralinguistic</a:t>
            </a:r>
            <a:r>
              <a:rPr lang="en-GB" dirty="0">
                <a:latin typeface="Arial" charset="0"/>
                <a:cs typeface="msgothic" charset="0"/>
              </a:rPr>
              <a:t> brain areas (see Table S1 for a complete list). Significance was assessed using a nonparametric permutation procedure and the map was corrected for multiple comparisons using an FDR procedure</a:t>
            </a:r>
            <a:r>
              <a:rPr lang="en-GB" dirty="0" smtClean="0">
                <a:latin typeface="Arial" charset="0"/>
                <a:cs typeface="msgothic" charset="0"/>
              </a:rPr>
              <a:t>.</a:t>
            </a:r>
          </a:p>
          <a:p>
            <a:pPr eaLnBrk="1">
              <a:lnSpc>
                <a:spcPct val="93000"/>
              </a:lnSpc>
              <a:spcBef>
                <a:spcPct val="0"/>
              </a:spcBef>
              <a:buSzPct val="45000"/>
              <a:buFont typeface="Wingdings" charset="0"/>
              <a:buNone/>
            </a:pPr>
            <a:endParaRPr lang="en-GB" dirty="0" smtClean="0">
              <a:latin typeface="Arial" charset="0"/>
              <a:cs typeface="msgothic" charset="0"/>
            </a:endParaRPr>
          </a:p>
        </p:txBody>
      </p:sp>
    </p:spTree>
    <p:extLst>
      <p:ext uri="{BB962C8B-B14F-4D97-AF65-F5344CB8AC3E}">
        <p14:creationId xmlns:p14="http://schemas.microsoft.com/office/powerpoint/2010/main" val="29317438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Jeff:</a:t>
            </a:r>
          </a:p>
          <a:p>
            <a:r>
              <a:rPr lang="en-US" dirty="0" smtClean="0"/>
              <a:t>The areas look  more or less the same, which is good for them.</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D33F2CDC-754D-2D4B-B403-637F4A5AA47C}" type="slidenum">
              <a:rPr lang="en-US" smtClean="0"/>
              <a:pPr/>
              <a:t>20</a:t>
            </a:fld>
            <a:endParaRPr lang="en-US"/>
          </a:p>
        </p:txBody>
      </p:sp>
    </p:spTree>
    <p:extLst>
      <p:ext uri="{BB962C8B-B14F-4D97-AF65-F5344CB8AC3E}">
        <p14:creationId xmlns:p14="http://schemas.microsoft.com/office/powerpoint/2010/main" val="21627031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2058" tIns="41029" rIns="82058" bIns="41029" anchor="ctr"/>
          <a:lstStyle>
            <a:lvl1pPr eaLnBrk="0">
              <a:defRPr sz="2400">
                <a:solidFill>
                  <a:schemeClr val="tx1"/>
                </a:solidFill>
                <a:latin typeface="Times New Roman" charset="0"/>
                <a:ea typeface="ＭＳ Ｐゴシック" charset="-128"/>
              </a:defRPr>
            </a:lvl1pPr>
            <a:lvl2pPr marL="742950" indent="-285750" eaLnBrk="0">
              <a:defRPr sz="2400">
                <a:solidFill>
                  <a:schemeClr val="tx1"/>
                </a:solidFill>
                <a:latin typeface="Times New Roman" charset="0"/>
                <a:ea typeface="ＭＳ Ｐゴシック" charset="-128"/>
              </a:defRPr>
            </a:lvl2pPr>
            <a:lvl3pPr marL="1143000" indent="-228600" eaLnBrk="0">
              <a:defRPr sz="2400">
                <a:solidFill>
                  <a:schemeClr val="tx1"/>
                </a:solidFill>
                <a:latin typeface="Times New Roman" charset="0"/>
                <a:ea typeface="ＭＳ Ｐゴシック" charset="-128"/>
              </a:defRPr>
            </a:lvl3pPr>
            <a:lvl4pPr marL="1600200" indent="-228600" eaLnBrk="0">
              <a:defRPr sz="2400">
                <a:solidFill>
                  <a:schemeClr val="tx1"/>
                </a:solidFill>
                <a:latin typeface="Times New Roman" charset="0"/>
                <a:ea typeface="ＭＳ Ｐゴシック" charset="-128"/>
              </a:defRPr>
            </a:lvl4pPr>
            <a:lvl5pPr marL="2057400" indent="-228600" eaLnBrk="0">
              <a:defRPr sz="2400">
                <a:solidFill>
                  <a:schemeClr val="tx1"/>
                </a:solidFill>
                <a:latin typeface="Times New Roman" charset="0"/>
                <a:ea typeface="ＭＳ Ｐゴシック" charset="-128"/>
              </a:defRPr>
            </a:lvl5pPr>
            <a:lvl6pPr marL="2514600" indent="-228600" defTabSz="457200" eaLnBrk="0" fontAlgn="base" hangingPunct="0">
              <a:lnSpc>
                <a:spcPct val="93000"/>
              </a:lnSpc>
              <a:spcBef>
                <a:spcPct val="0"/>
              </a:spcBef>
              <a:spcAft>
                <a:spcPct val="0"/>
              </a:spcAft>
              <a:buClr>
                <a:srgbClr val="000000"/>
              </a:buClr>
              <a:buSzPct val="45000"/>
              <a:buFont typeface="Wingdings" charset="2"/>
              <a:defRPr sz="2400">
                <a:solidFill>
                  <a:schemeClr val="tx1"/>
                </a:solidFill>
                <a:latin typeface="Times New Roman" charset="0"/>
                <a:ea typeface="ＭＳ Ｐゴシック" charset="-128"/>
              </a:defRPr>
            </a:lvl6pPr>
            <a:lvl7pPr marL="2971800" indent="-228600" defTabSz="457200" eaLnBrk="0" fontAlgn="base" hangingPunct="0">
              <a:lnSpc>
                <a:spcPct val="93000"/>
              </a:lnSpc>
              <a:spcBef>
                <a:spcPct val="0"/>
              </a:spcBef>
              <a:spcAft>
                <a:spcPct val="0"/>
              </a:spcAft>
              <a:buClr>
                <a:srgbClr val="000000"/>
              </a:buClr>
              <a:buSzPct val="45000"/>
              <a:buFont typeface="Wingdings" charset="2"/>
              <a:defRPr sz="2400">
                <a:solidFill>
                  <a:schemeClr val="tx1"/>
                </a:solidFill>
                <a:latin typeface="Times New Roman" charset="0"/>
                <a:ea typeface="ＭＳ Ｐゴシック" charset="-128"/>
              </a:defRPr>
            </a:lvl7pPr>
            <a:lvl8pPr marL="3429000" indent="-228600" defTabSz="457200" eaLnBrk="0" fontAlgn="base" hangingPunct="0">
              <a:lnSpc>
                <a:spcPct val="93000"/>
              </a:lnSpc>
              <a:spcBef>
                <a:spcPct val="0"/>
              </a:spcBef>
              <a:spcAft>
                <a:spcPct val="0"/>
              </a:spcAft>
              <a:buClr>
                <a:srgbClr val="000000"/>
              </a:buClr>
              <a:buSzPct val="45000"/>
              <a:buFont typeface="Wingdings" charset="2"/>
              <a:defRPr sz="2400">
                <a:solidFill>
                  <a:schemeClr val="tx1"/>
                </a:solidFill>
                <a:latin typeface="Times New Roman" charset="0"/>
                <a:ea typeface="ＭＳ Ｐゴシック" charset="-128"/>
              </a:defRPr>
            </a:lvl8pPr>
            <a:lvl9pPr marL="3886200" indent="-228600" defTabSz="457200" eaLnBrk="0" fontAlgn="base" hangingPunct="0">
              <a:lnSpc>
                <a:spcPct val="93000"/>
              </a:lnSpc>
              <a:spcBef>
                <a:spcPct val="0"/>
              </a:spcBef>
              <a:spcAft>
                <a:spcPct val="0"/>
              </a:spcAft>
              <a:buClr>
                <a:srgbClr val="000000"/>
              </a:buClr>
              <a:buSzPct val="45000"/>
              <a:buFont typeface="Wingdings" charset="2"/>
              <a:defRPr sz="2400">
                <a:solidFill>
                  <a:schemeClr val="tx1"/>
                </a:solidFill>
                <a:latin typeface="Times New Roman" charset="0"/>
                <a:ea typeface="ＭＳ Ｐゴシック" charset="-128"/>
              </a:defRPr>
            </a:lvl9pPr>
          </a:lstStyle>
          <a:p>
            <a:pPr eaLnBrk="1"/>
            <a:endParaRPr lang="en-US" altLang="en-US"/>
          </a:p>
        </p:txBody>
      </p:sp>
      <p:sp>
        <p:nvSpPr>
          <p:cNvPr id="4098" name="Text Box 2"/>
          <p:cNvSpPr txBox="1">
            <a:spLocks noGrp="1" noChangeArrowheads="1"/>
          </p:cNvSpPr>
          <p:nvPr>
            <p:ph type="body"/>
          </p:nvPr>
        </p:nvSpPr>
        <p:spPr>
          <a:xfrm>
            <a:off x="1046350" y="4352637"/>
            <a:ext cx="4770904" cy="3478068"/>
          </a:xfrm>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76930" indent="-76930">
              <a:lnSpc>
                <a:spcPct val="93000"/>
              </a:lnSpc>
              <a:spcBef>
                <a:spcPct val="0"/>
              </a:spcBef>
              <a:buSzPct val="45000"/>
              <a:tabLst>
                <a:tab pos="649628" algn="l"/>
                <a:tab pos="1299256" algn="l"/>
                <a:tab pos="1948884" algn="l"/>
                <a:tab pos="2598511" algn="l"/>
                <a:tab pos="3248139" algn="l"/>
                <a:tab pos="3897767" algn="l"/>
                <a:tab pos="4547395" algn="l"/>
              </a:tabLst>
            </a:pPr>
            <a:r>
              <a:rPr lang="en-GB" altLang="en-US" dirty="0" smtClean="0">
                <a:latin typeface="Arial" charset="0"/>
                <a:ea typeface="ＭＳ Ｐゴシック" charset="-128"/>
              </a:rPr>
              <a:t>Both:</a:t>
            </a:r>
          </a:p>
          <a:p>
            <a:pPr marL="76930" indent="-76930">
              <a:lnSpc>
                <a:spcPct val="93000"/>
              </a:lnSpc>
              <a:spcBef>
                <a:spcPct val="0"/>
              </a:spcBef>
              <a:buSzPct val="45000"/>
              <a:tabLst>
                <a:tab pos="649628" algn="l"/>
                <a:tab pos="1299256" algn="l"/>
                <a:tab pos="1948884" algn="l"/>
                <a:tab pos="2598511" algn="l"/>
                <a:tab pos="3248139" algn="l"/>
                <a:tab pos="3897767" algn="l"/>
                <a:tab pos="4547395" algn="l"/>
              </a:tabLst>
            </a:pPr>
            <a:r>
              <a:rPr lang="en-GB" altLang="en-US" dirty="0" smtClean="0">
                <a:latin typeface="Arial" charset="0"/>
                <a:ea typeface="ＭＳ Ｐゴシック" charset="-128"/>
              </a:rPr>
              <a:t>Schematic </a:t>
            </a:r>
            <a:r>
              <a:rPr lang="en-GB" altLang="en-US" dirty="0">
                <a:latin typeface="Arial" charset="0"/>
                <a:ea typeface="ＭＳ Ｐゴシック" charset="-128"/>
              </a:rPr>
              <a:t>summary of the networks of brain areas active during real-life communication. Areas that exhibited reliable time courses only during the production of speech are marked in red and include the right and left motor cortex, right premotor cortex, left anterior section of the IFG, right anterior inferior temporal (IT), and the caudate nucleus of the striatum. Areas that exhibited reliable time courses only during the comprehension of speech are marked in yellow, and include the right and left IPS, the left and right posterior STG, and the right anterior IFG. Areas that exhibited reliable time courses during both the production and comprehension of speech (overlapping areas) but in which the response time courses during the production and comprehension of speech did not correlate are marked in orange. These areas include sections of the left and right MTG, sections of the left and right IPS, and the PCC. Areas in which the response time courses during the production and comprehension of speech are coupled are marked in blue. These areas include comprehension related areas along the left and right anterior and posterior STG, left anterior and posterior MTG, left and right TP, left and right AG, and bilateral TPJ; production-related areas in the dorsal posterior section of the left IFG, the left and right insula, and the left premotor cortex; and a collection of extra linguistic areas in the </a:t>
            </a:r>
            <a:r>
              <a:rPr lang="en-GB" altLang="en-US" dirty="0" err="1">
                <a:latin typeface="Arial" charset="0"/>
                <a:ea typeface="ＭＳ Ｐゴシック" charset="-128"/>
              </a:rPr>
              <a:t>precuneus</a:t>
            </a:r>
            <a:r>
              <a:rPr lang="en-GB" altLang="en-US" dirty="0">
                <a:latin typeface="Arial" charset="0"/>
                <a:ea typeface="ＭＳ Ｐゴシック" charset="-128"/>
              </a:rPr>
              <a:t> and medial prefrontal cortices</a:t>
            </a:r>
            <a:r>
              <a:rPr lang="en-GB" altLang="en-US" dirty="0" smtClean="0">
                <a:latin typeface="Arial" charset="0"/>
                <a:ea typeface="ＭＳ Ｐゴシック" charset="-128"/>
              </a:rPr>
              <a:t>.</a:t>
            </a:r>
          </a:p>
          <a:p>
            <a:pPr marL="76930" indent="-76930">
              <a:lnSpc>
                <a:spcPct val="93000"/>
              </a:lnSpc>
              <a:spcBef>
                <a:spcPct val="0"/>
              </a:spcBef>
              <a:buSzPct val="45000"/>
              <a:tabLst>
                <a:tab pos="649628" algn="l"/>
                <a:tab pos="1299256" algn="l"/>
                <a:tab pos="1948884" algn="l"/>
                <a:tab pos="2598511" algn="l"/>
                <a:tab pos="3248139" algn="l"/>
                <a:tab pos="3897767" algn="l"/>
                <a:tab pos="4547395" algn="l"/>
              </a:tabLst>
            </a:pPr>
            <a:endParaRPr lang="en-GB" altLang="en-US" dirty="0" smtClean="0">
              <a:latin typeface="Arial" charset="0"/>
              <a:ea typeface="ＭＳ Ｐゴシック" charset="-128"/>
            </a:endParaRPr>
          </a:p>
          <a:p>
            <a:pPr marL="76930" indent="-76930">
              <a:lnSpc>
                <a:spcPct val="93000"/>
              </a:lnSpc>
              <a:spcBef>
                <a:spcPct val="0"/>
              </a:spcBef>
              <a:buSzPct val="45000"/>
              <a:tabLst>
                <a:tab pos="649628" algn="l"/>
                <a:tab pos="1299256" algn="l"/>
                <a:tab pos="1948884" algn="l"/>
                <a:tab pos="2598511" algn="l"/>
                <a:tab pos="3248139" algn="l"/>
                <a:tab pos="3897767" algn="l"/>
                <a:tab pos="4547395" algn="l"/>
              </a:tabLst>
            </a:pPr>
            <a:r>
              <a:rPr lang="en-GB" altLang="en-US" dirty="0" smtClean="0">
                <a:latin typeface="Arial" charset="0"/>
                <a:ea typeface="ＭＳ Ｐゴシック" charset="-128"/>
              </a:rPr>
              <a:t>Results summary</a:t>
            </a:r>
            <a:endParaRPr lang="en-GB" altLang="en-US" dirty="0">
              <a:latin typeface="Arial" charset="0"/>
              <a:ea typeface="ＭＳ Ｐゴシック" charset="-128"/>
            </a:endParaRPr>
          </a:p>
        </p:txBody>
      </p:sp>
    </p:spTree>
    <p:extLst>
      <p:ext uri="{BB962C8B-B14F-4D97-AF65-F5344CB8AC3E}">
        <p14:creationId xmlns:p14="http://schemas.microsoft.com/office/powerpoint/2010/main" val="7198853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err="1" smtClean="0"/>
              <a:t>Nicco</a:t>
            </a:r>
            <a:r>
              <a:rPr lang="en-US" baseline="0" dirty="0" smtClean="0"/>
              <a:t>:</a:t>
            </a:r>
          </a:p>
          <a:p>
            <a:r>
              <a:rPr lang="en-US" baseline="0" dirty="0" smtClean="0"/>
              <a:t>Very similar areas in production</a:t>
            </a:r>
          </a:p>
          <a:p>
            <a:endParaRPr lang="en-US" baseline="0" dirty="0" smtClean="0"/>
          </a:p>
          <a:p>
            <a:endParaRPr lang="en-US" baseline="0" dirty="0" smtClean="0"/>
          </a:p>
          <a:p>
            <a:r>
              <a:rPr lang="en-US" baseline="0" dirty="0" smtClean="0"/>
              <a:t>Motor cortex, TPJ, MTG, </a:t>
            </a:r>
            <a:r>
              <a:rPr lang="en-US" baseline="0" dirty="0" err="1" smtClean="0"/>
              <a:t>precuneus</a:t>
            </a:r>
            <a:r>
              <a:rPr lang="en-US" baseline="0" dirty="0" smtClean="0"/>
              <a:t>, left medial frontal, and DLPFC</a:t>
            </a:r>
          </a:p>
          <a:p>
            <a:endParaRPr lang="en-US" baseline="0" dirty="0" smtClean="0"/>
          </a:p>
          <a:p>
            <a:r>
              <a:rPr lang="en-US" baseline="0" dirty="0" smtClean="0"/>
              <a:t>What conclusions can we really draw from this paper?</a:t>
            </a:r>
          </a:p>
          <a:p>
            <a:endParaRPr lang="en-US" baseline="0" dirty="0" smtClean="0"/>
          </a:p>
          <a:p>
            <a:r>
              <a:rPr lang="en-US" baseline="0" dirty="0" smtClean="0"/>
              <a:t>“It was not designed for RH analysis”</a:t>
            </a:r>
          </a:p>
          <a:p>
            <a:endParaRPr lang="en-US" baseline="0" dirty="0" smtClean="0"/>
          </a:p>
          <a:p>
            <a:r>
              <a:rPr lang="en-US" baseline="0" dirty="0" smtClean="0"/>
              <a:t>Because of TTL pulse, we were getting responses for groups of words.</a:t>
            </a:r>
          </a:p>
          <a:p>
            <a:endParaRPr lang="en-US" baseline="0" dirty="0" smtClean="0"/>
          </a:p>
          <a:p>
            <a:r>
              <a:rPr lang="en-US" baseline="0" dirty="0" smtClean="0"/>
              <a:t>Presumably speaker listened to herself… so obviously the later TR would be meaningful in </a:t>
            </a:r>
            <a:r>
              <a:rPr lang="en-US" baseline="0" dirty="0" err="1" smtClean="0"/>
              <a:t>predictin</a:t>
            </a:r>
            <a:endParaRPr lang="en-US" baseline="0" dirty="0" smtClean="0"/>
          </a:p>
        </p:txBody>
      </p:sp>
      <p:sp>
        <p:nvSpPr>
          <p:cNvPr id="4" name="Slide Number Placeholder 3"/>
          <p:cNvSpPr>
            <a:spLocks noGrp="1"/>
          </p:cNvSpPr>
          <p:nvPr>
            <p:ph type="sldNum" sz="quarter" idx="10"/>
          </p:nvPr>
        </p:nvSpPr>
        <p:spPr/>
        <p:txBody>
          <a:bodyPr/>
          <a:lstStyle/>
          <a:p>
            <a:fld id="{D33F2CDC-754D-2D4B-B403-637F4A5AA47C}" type="slidenum">
              <a:rPr lang="en-US" smtClean="0"/>
              <a:pPr/>
              <a:t>22</a:t>
            </a:fld>
            <a:endParaRPr lang="en-US"/>
          </a:p>
        </p:txBody>
      </p:sp>
    </p:spTree>
    <p:extLst>
      <p:ext uri="{BB962C8B-B14F-4D97-AF65-F5344CB8AC3E}">
        <p14:creationId xmlns:p14="http://schemas.microsoft.com/office/powerpoint/2010/main" val="13433219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Moral of the story– don’t get too enticed by a cool title and abstract.</a:t>
            </a:r>
          </a:p>
        </p:txBody>
      </p:sp>
      <p:sp>
        <p:nvSpPr>
          <p:cNvPr id="4" name="Slide Number Placeholder 3"/>
          <p:cNvSpPr>
            <a:spLocks noGrp="1"/>
          </p:cNvSpPr>
          <p:nvPr>
            <p:ph type="sldNum" sz="quarter" idx="10"/>
          </p:nvPr>
        </p:nvSpPr>
        <p:spPr/>
        <p:txBody>
          <a:bodyPr/>
          <a:lstStyle/>
          <a:p>
            <a:fld id="{D33F2CDC-754D-2D4B-B403-637F4A5AA47C}" type="slidenum">
              <a:rPr lang="en-US" smtClean="0"/>
              <a:pPr/>
              <a:t>23</a:t>
            </a:fld>
            <a:endParaRPr lang="en-US"/>
          </a:p>
        </p:txBody>
      </p:sp>
    </p:spTree>
    <p:extLst>
      <p:ext uri="{BB962C8B-B14F-4D97-AF65-F5344CB8AC3E}">
        <p14:creationId xmlns:p14="http://schemas.microsoft.com/office/powerpoint/2010/main" val="13433219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Jeff:</a:t>
            </a:r>
          </a:p>
          <a:p>
            <a:r>
              <a:rPr lang="en-US" baseline="0" dirty="0" smtClean="0"/>
              <a:t>, LI, for each brain region. We define LI = (</a:t>
            </a:r>
            <a:r>
              <a:rPr lang="en-US" baseline="0" dirty="0" err="1" smtClean="0"/>
              <a:t>Preliabilityleft</a:t>
            </a:r>
            <a:r>
              <a:rPr lang="en-US" baseline="0" dirty="0" smtClean="0"/>
              <a:t> − </a:t>
            </a:r>
            <a:r>
              <a:rPr lang="en-US" baseline="0" dirty="0" err="1" smtClean="0"/>
              <a:t>Preliabilityright</a:t>
            </a:r>
            <a:r>
              <a:rPr lang="en-US" baseline="0" dirty="0" smtClean="0"/>
              <a:t>)/(</a:t>
            </a:r>
            <a:r>
              <a:rPr lang="en-US" baseline="0" dirty="0" err="1" smtClean="0"/>
              <a:t>Preliabilityleft</a:t>
            </a:r>
            <a:r>
              <a:rPr lang="en-US" baseline="0" dirty="0" smtClean="0"/>
              <a:t> + </a:t>
            </a:r>
            <a:r>
              <a:rPr lang="en-US" baseline="0" dirty="0" err="1" smtClean="0"/>
              <a:t>Preliabilityright</a:t>
            </a:r>
            <a:r>
              <a:rPr lang="en-US" baseline="0" dirty="0" smtClean="0"/>
              <a:t>), where re- liability is defined as the average reliable responses in each of the speaker’s brain areas across repeated speech acts. The values yielded ranged between −1 and 1, with +1 being purely left re- liability and −1 being purely right reliability. The reliability was calculated on the regions of interest (ROI) level to overcome misalignment of homological areas across the two hemispheres in </a:t>
            </a:r>
            <a:r>
              <a:rPr lang="en-US" baseline="0" dirty="0" err="1" smtClean="0"/>
              <a:t>Talairach</a:t>
            </a:r>
            <a:r>
              <a:rPr lang="en-US" baseline="0" dirty="0" smtClean="0"/>
              <a:t> </a:t>
            </a:r>
            <a:r>
              <a:rPr lang="en-US" baseline="0" dirty="0" err="1" smtClean="0"/>
              <a:t>space.Motor</a:t>
            </a:r>
            <a:r>
              <a:rPr lang="en-US" baseline="0" dirty="0" smtClean="0"/>
              <a:t> speech areas: left and right motor and left and right premotor</a:t>
            </a:r>
          </a:p>
          <a:p>
            <a:endParaRPr lang="en-US" baseline="0" dirty="0" smtClean="0"/>
          </a:p>
          <a:p>
            <a:r>
              <a:rPr lang="en-US" baseline="0" dirty="0" smtClean="0"/>
              <a:t>What is “reliability?”</a:t>
            </a:r>
          </a:p>
          <a:p>
            <a:r>
              <a:rPr lang="en-US" baseline="0" dirty="0" smtClean="0"/>
              <a:t>reliability is defined as the average reliable responses in each of the speaker’s brain areas across repeated speech acts</a:t>
            </a:r>
          </a:p>
          <a:p>
            <a:endParaRPr lang="en-US" baseline="0" dirty="0" smtClean="0"/>
          </a:p>
          <a:p>
            <a:r>
              <a:rPr lang="en-US" baseline="0" dirty="0" smtClean="0"/>
              <a:t>“This was not designed to look at RH activation”</a:t>
            </a:r>
          </a:p>
          <a:p>
            <a:endParaRPr lang="en-US" baseline="0" dirty="0" smtClean="0"/>
          </a:p>
          <a:p>
            <a:endParaRPr lang="en-US" baseline="0" dirty="0" smtClean="0"/>
          </a:p>
          <a:p>
            <a:r>
              <a:rPr lang="en-US" baseline="0" dirty="0" smtClean="0"/>
              <a:t>Syllabifications: right and left insular</a:t>
            </a:r>
          </a:p>
          <a:p>
            <a:endParaRPr lang="en-US" baseline="0" dirty="0" smtClean="0"/>
          </a:p>
          <a:p>
            <a:r>
              <a:rPr lang="en-US" baseline="0" dirty="0" smtClean="0"/>
              <a:t>Motor coordination: basal ganglia</a:t>
            </a:r>
          </a:p>
          <a:p>
            <a:endParaRPr lang="en-US" baseline="0" dirty="0" smtClean="0"/>
          </a:p>
          <a:p>
            <a:r>
              <a:rPr lang="en-US" baseline="0" dirty="0" smtClean="0"/>
              <a:t>Lexical Access and Construction of grammatical </a:t>
            </a:r>
            <a:r>
              <a:rPr lang="en-US" baseline="0" dirty="0" err="1" smtClean="0"/>
              <a:t>strucrues</a:t>
            </a:r>
            <a:r>
              <a:rPr lang="en-US" baseline="0" dirty="0" smtClean="0"/>
              <a:t>: IFG pars </a:t>
            </a:r>
            <a:r>
              <a:rPr lang="en-US" baseline="0" dirty="0" err="1" smtClean="0"/>
              <a:t>triangularis</a:t>
            </a:r>
            <a:r>
              <a:rPr lang="en-US" baseline="0" dirty="0" smtClean="0"/>
              <a:t> and pars </a:t>
            </a:r>
            <a:r>
              <a:rPr lang="en-US" baseline="0" dirty="0" err="1" smtClean="0"/>
              <a:t>orbitalis</a:t>
            </a:r>
            <a:endParaRPr lang="en-US" baseline="0" dirty="0" smtClean="0"/>
          </a:p>
          <a:p>
            <a:endParaRPr lang="en-US" baseline="0" dirty="0" smtClean="0"/>
          </a:p>
          <a:p>
            <a:r>
              <a:rPr lang="en-US" baseline="0" dirty="0" smtClean="0"/>
              <a:t>Speech Comprehension (during production): STG TPJ, MTG, </a:t>
            </a:r>
            <a:r>
              <a:rPr lang="en-US" baseline="0" dirty="0" err="1" smtClean="0"/>
              <a:t>Sylvian</a:t>
            </a:r>
            <a:r>
              <a:rPr lang="en-US" baseline="0" dirty="0" smtClean="0"/>
              <a:t> fissure </a:t>
            </a:r>
          </a:p>
          <a:p>
            <a:endParaRPr lang="en-US" baseline="0" dirty="0" smtClean="0"/>
          </a:p>
          <a:p>
            <a:r>
              <a:rPr lang="en-US" baseline="0" dirty="0" smtClean="0"/>
              <a:t>Semantic and social aspects of a story: </a:t>
            </a:r>
            <a:r>
              <a:rPr lang="en-US" baseline="0" dirty="0" err="1" smtClean="0"/>
              <a:t>precuneus</a:t>
            </a:r>
            <a:r>
              <a:rPr lang="en-US" baseline="0" dirty="0" smtClean="0"/>
              <a:t>, DLPFC, posterior cingulate, </a:t>
            </a:r>
            <a:r>
              <a:rPr lang="en-US" baseline="0" dirty="0" err="1" smtClean="0"/>
              <a:t>mPFC</a:t>
            </a:r>
            <a:r>
              <a:rPr lang="en-US" baseline="0" dirty="0" smtClean="0"/>
              <a:t>.</a:t>
            </a:r>
          </a:p>
          <a:p>
            <a:endParaRPr lang="en-US" baseline="0" dirty="0" smtClean="0"/>
          </a:p>
          <a:p>
            <a:r>
              <a:rPr lang="en-US" baseline="0" dirty="0" smtClean="0"/>
              <a:t>ALL BILATERAL</a:t>
            </a:r>
          </a:p>
        </p:txBody>
      </p:sp>
      <p:sp>
        <p:nvSpPr>
          <p:cNvPr id="4" name="Slide Number Placeholder 3"/>
          <p:cNvSpPr>
            <a:spLocks noGrp="1"/>
          </p:cNvSpPr>
          <p:nvPr>
            <p:ph type="sldNum" sz="quarter" idx="10"/>
          </p:nvPr>
        </p:nvSpPr>
        <p:spPr/>
        <p:txBody>
          <a:bodyPr/>
          <a:lstStyle/>
          <a:p>
            <a:fld id="{D33F2CDC-754D-2D4B-B403-637F4A5AA47C}" type="slidenum">
              <a:rPr lang="en-US" smtClean="0"/>
              <a:pPr/>
              <a:t>24</a:t>
            </a:fld>
            <a:endParaRPr lang="en-US"/>
          </a:p>
        </p:txBody>
      </p:sp>
    </p:spTree>
    <p:extLst>
      <p:ext uri="{BB962C8B-B14F-4D97-AF65-F5344CB8AC3E}">
        <p14:creationId xmlns:p14="http://schemas.microsoft.com/office/powerpoint/2010/main" val="13433219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Jeff:</a:t>
            </a:r>
          </a:p>
          <a:p>
            <a:r>
              <a:rPr lang="en-US" baseline="0" dirty="0" smtClean="0"/>
              <a:t>, LI, for each brain region. We define LI = (</a:t>
            </a:r>
            <a:r>
              <a:rPr lang="en-US" baseline="0" dirty="0" err="1" smtClean="0"/>
              <a:t>Preliabilityleft</a:t>
            </a:r>
            <a:r>
              <a:rPr lang="en-US" baseline="0" dirty="0" smtClean="0"/>
              <a:t> − </a:t>
            </a:r>
            <a:r>
              <a:rPr lang="en-US" baseline="0" dirty="0" err="1" smtClean="0"/>
              <a:t>Preliabilityright</a:t>
            </a:r>
            <a:r>
              <a:rPr lang="en-US" baseline="0" dirty="0" smtClean="0"/>
              <a:t>)/(</a:t>
            </a:r>
            <a:r>
              <a:rPr lang="en-US" baseline="0" dirty="0" err="1" smtClean="0"/>
              <a:t>Preliabilityleft</a:t>
            </a:r>
            <a:r>
              <a:rPr lang="en-US" baseline="0" dirty="0" smtClean="0"/>
              <a:t> + </a:t>
            </a:r>
            <a:r>
              <a:rPr lang="en-US" baseline="0" dirty="0" err="1" smtClean="0"/>
              <a:t>Preliabilityright</a:t>
            </a:r>
            <a:r>
              <a:rPr lang="en-US" baseline="0" dirty="0" smtClean="0"/>
              <a:t>), where re- liability is defined as the average reliable responses in each of the speaker’s brain areas across repeated speech acts. The values yielded ranged between −1 and 1, with +1 being purely left re- liability and −1 being purely right reliability. The reliability was calculated on the regions of interest (ROI) level to overcome misalignment of homological areas across the two hemispheres in </a:t>
            </a:r>
            <a:r>
              <a:rPr lang="en-US" baseline="0" dirty="0" err="1" smtClean="0"/>
              <a:t>Talairach</a:t>
            </a:r>
            <a:r>
              <a:rPr lang="en-US" baseline="0" dirty="0" smtClean="0"/>
              <a:t> </a:t>
            </a:r>
            <a:r>
              <a:rPr lang="en-US" baseline="0" dirty="0" err="1" smtClean="0"/>
              <a:t>space.Motor</a:t>
            </a:r>
            <a:r>
              <a:rPr lang="en-US" baseline="0" dirty="0" smtClean="0"/>
              <a:t> speech areas: left and right motor and left and right premotor</a:t>
            </a:r>
          </a:p>
          <a:p>
            <a:endParaRPr lang="en-US" baseline="0" dirty="0" smtClean="0"/>
          </a:p>
          <a:p>
            <a:r>
              <a:rPr lang="en-US" baseline="0" dirty="0" smtClean="0"/>
              <a:t>What is “reliability?”</a:t>
            </a:r>
          </a:p>
          <a:p>
            <a:r>
              <a:rPr lang="en-US" baseline="0" dirty="0" smtClean="0"/>
              <a:t>reliability is defined as the average reliable responses in each of the speaker’s brain areas across repeated speech acts</a:t>
            </a:r>
          </a:p>
          <a:p>
            <a:endParaRPr lang="en-US" baseline="0" dirty="0" smtClean="0"/>
          </a:p>
          <a:p>
            <a:r>
              <a:rPr lang="en-US" baseline="0" dirty="0" smtClean="0"/>
              <a:t>“This was not designed to look at RH activation”</a:t>
            </a:r>
          </a:p>
          <a:p>
            <a:endParaRPr lang="en-US" baseline="0" dirty="0" smtClean="0"/>
          </a:p>
          <a:p>
            <a:endParaRPr lang="en-US" baseline="0" dirty="0" smtClean="0"/>
          </a:p>
          <a:p>
            <a:r>
              <a:rPr lang="en-US" baseline="0" dirty="0" smtClean="0"/>
              <a:t>Syllabifications: right and left insular</a:t>
            </a:r>
          </a:p>
          <a:p>
            <a:endParaRPr lang="en-US" baseline="0" dirty="0" smtClean="0"/>
          </a:p>
          <a:p>
            <a:r>
              <a:rPr lang="en-US" baseline="0" dirty="0" smtClean="0"/>
              <a:t>Motor coordination: basal ganglia</a:t>
            </a:r>
          </a:p>
          <a:p>
            <a:endParaRPr lang="en-US" baseline="0" dirty="0" smtClean="0"/>
          </a:p>
          <a:p>
            <a:r>
              <a:rPr lang="en-US" baseline="0" dirty="0" smtClean="0"/>
              <a:t>Lexical Access and Construction of grammatical </a:t>
            </a:r>
            <a:r>
              <a:rPr lang="en-US" baseline="0" dirty="0" err="1" smtClean="0"/>
              <a:t>strucrues</a:t>
            </a:r>
            <a:r>
              <a:rPr lang="en-US" baseline="0" dirty="0" smtClean="0"/>
              <a:t>: IFG pars </a:t>
            </a:r>
            <a:r>
              <a:rPr lang="en-US" baseline="0" dirty="0" err="1" smtClean="0"/>
              <a:t>triangularis</a:t>
            </a:r>
            <a:r>
              <a:rPr lang="en-US" baseline="0" dirty="0" smtClean="0"/>
              <a:t> and pars </a:t>
            </a:r>
            <a:r>
              <a:rPr lang="en-US" baseline="0" dirty="0" err="1" smtClean="0"/>
              <a:t>orbitalis</a:t>
            </a:r>
            <a:endParaRPr lang="en-US" baseline="0" dirty="0" smtClean="0"/>
          </a:p>
          <a:p>
            <a:endParaRPr lang="en-US" baseline="0" dirty="0" smtClean="0"/>
          </a:p>
          <a:p>
            <a:r>
              <a:rPr lang="en-US" baseline="0" dirty="0" smtClean="0"/>
              <a:t>Speech Comprehension (during production): STG TPJ, MTG, </a:t>
            </a:r>
            <a:r>
              <a:rPr lang="en-US" baseline="0" dirty="0" err="1" smtClean="0"/>
              <a:t>Sylvian</a:t>
            </a:r>
            <a:r>
              <a:rPr lang="en-US" baseline="0" dirty="0" smtClean="0"/>
              <a:t> fissure </a:t>
            </a:r>
          </a:p>
          <a:p>
            <a:endParaRPr lang="en-US" baseline="0" dirty="0" smtClean="0"/>
          </a:p>
          <a:p>
            <a:r>
              <a:rPr lang="en-US" baseline="0" dirty="0" smtClean="0"/>
              <a:t>Semantic and social aspects of a story: </a:t>
            </a:r>
            <a:r>
              <a:rPr lang="en-US" baseline="0" dirty="0" err="1" smtClean="0"/>
              <a:t>precuneus</a:t>
            </a:r>
            <a:r>
              <a:rPr lang="en-US" baseline="0" dirty="0" smtClean="0"/>
              <a:t>, DLPFC, posterior cingulate, </a:t>
            </a:r>
            <a:r>
              <a:rPr lang="en-US" baseline="0" dirty="0" err="1" smtClean="0"/>
              <a:t>mPFC</a:t>
            </a:r>
            <a:r>
              <a:rPr lang="en-US" baseline="0" dirty="0" smtClean="0"/>
              <a:t>.</a:t>
            </a:r>
          </a:p>
          <a:p>
            <a:endParaRPr lang="en-US" baseline="0" dirty="0" smtClean="0"/>
          </a:p>
          <a:p>
            <a:r>
              <a:rPr lang="en-US" baseline="0" dirty="0" smtClean="0"/>
              <a:t>ALL BILATERAL</a:t>
            </a:r>
          </a:p>
        </p:txBody>
      </p:sp>
      <p:sp>
        <p:nvSpPr>
          <p:cNvPr id="4" name="Slide Number Placeholder 3"/>
          <p:cNvSpPr>
            <a:spLocks noGrp="1"/>
          </p:cNvSpPr>
          <p:nvPr>
            <p:ph type="sldNum" sz="quarter" idx="10"/>
          </p:nvPr>
        </p:nvSpPr>
        <p:spPr/>
        <p:txBody>
          <a:bodyPr/>
          <a:lstStyle/>
          <a:p>
            <a:fld id="{D33F2CDC-754D-2D4B-B403-637F4A5AA47C}" type="slidenum">
              <a:rPr lang="en-US" smtClean="0"/>
              <a:pPr/>
              <a:t>25</a:t>
            </a:fld>
            <a:endParaRPr lang="en-US"/>
          </a:p>
        </p:txBody>
      </p:sp>
    </p:spTree>
    <p:extLst>
      <p:ext uri="{BB962C8B-B14F-4D97-AF65-F5344CB8AC3E}">
        <p14:creationId xmlns:p14="http://schemas.microsoft.com/office/powerpoint/2010/main" val="13433219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A2AFECF-098D-4B49-955E-666DBF1EF857}" type="datetimeFigureOut">
              <a:rPr lang="en-US" smtClean="0"/>
              <a:pPr/>
              <a:t>12/4/14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FBA597-CE23-5643-95EA-5C76CBA985F6}" type="slidenum">
              <a:rPr lang="en-US" smtClean="0"/>
              <a:pPr/>
              <a:t>‹#›</a:t>
            </a:fld>
            <a:endParaRPr lang="en-US"/>
          </a:p>
        </p:txBody>
      </p:sp>
    </p:spTree>
    <p:extLst>
      <p:ext uri="{BB962C8B-B14F-4D97-AF65-F5344CB8AC3E}">
        <p14:creationId xmlns:p14="http://schemas.microsoft.com/office/powerpoint/2010/main" val="25076597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2AFECF-098D-4B49-955E-666DBF1EF857}" type="datetimeFigureOut">
              <a:rPr lang="en-US" smtClean="0"/>
              <a:pPr/>
              <a:t>12/4/14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FBA597-CE23-5643-95EA-5C76CBA985F6}" type="slidenum">
              <a:rPr lang="en-US" smtClean="0"/>
              <a:pPr/>
              <a:t>‹#›</a:t>
            </a:fld>
            <a:endParaRPr lang="en-US"/>
          </a:p>
        </p:txBody>
      </p:sp>
    </p:spTree>
    <p:extLst>
      <p:ext uri="{BB962C8B-B14F-4D97-AF65-F5344CB8AC3E}">
        <p14:creationId xmlns:p14="http://schemas.microsoft.com/office/powerpoint/2010/main" val="3566220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A2AFECF-098D-4B49-955E-666DBF1EF857}" type="datetimeFigureOut">
              <a:rPr lang="en-US" smtClean="0"/>
              <a:pPr/>
              <a:t>12/4/14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FBA597-CE23-5643-95EA-5C76CBA985F6}" type="slidenum">
              <a:rPr lang="en-US" smtClean="0"/>
              <a:pPr/>
              <a:t>‹#›</a:t>
            </a:fld>
            <a:endParaRPr lang="en-US"/>
          </a:p>
        </p:txBody>
      </p:sp>
    </p:spTree>
    <p:extLst>
      <p:ext uri="{BB962C8B-B14F-4D97-AF65-F5344CB8AC3E}">
        <p14:creationId xmlns:p14="http://schemas.microsoft.com/office/powerpoint/2010/main" val="277662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A2AFECF-098D-4B49-955E-666DBF1EF857}" type="datetimeFigureOut">
              <a:rPr lang="en-US" smtClean="0"/>
              <a:pPr/>
              <a:t>12/4/14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FBA597-CE23-5643-95EA-5C76CBA985F6}" type="slidenum">
              <a:rPr lang="en-US" smtClean="0"/>
              <a:pPr/>
              <a:t>‹#›</a:t>
            </a:fld>
            <a:endParaRPr lang="en-US"/>
          </a:p>
        </p:txBody>
      </p:sp>
    </p:spTree>
    <p:extLst>
      <p:ext uri="{BB962C8B-B14F-4D97-AF65-F5344CB8AC3E}">
        <p14:creationId xmlns:p14="http://schemas.microsoft.com/office/powerpoint/2010/main" val="3235891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A2AFECF-098D-4B49-955E-666DBF1EF857}" type="datetimeFigureOut">
              <a:rPr lang="en-US" smtClean="0"/>
              <a:pPr/>
              <a:t>12/4/14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FBA597-CE23-5643-95EA-5C76CBA985F6}" type="slidenum">
              <a:rPr lang="en-US" smtClean="0"/>
              <a:pPr/>
              <a:t>‹#›</a:t>
            </a:fld>
            <a:endParaRPr lang="en-US"/>
          </a:p>
        </p:txBody>
      </p:sp>
    </p:spTree>
    <p:extLst>
      <p:ext uri="{BB962C8B-B14F-4D97-AF65-F5344CB8AC3E}">
        <p14:creationId xmlns:p14="http://schemas.microsoft.com/office/powerpoint/2010/main" val="1200986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A2AFECF-098D-4B49-955E-666DBF1EF857}" type="datetimeFigureOut">
              <a:rPr lang="en-US" smtClean="0"/>
              <a:pPr/>
              <a:t>12/4/14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FBA597-CE23-5643-95EA-5C76CBA985F6}" type="slidenum">
              <a:rPr lang="en-US" smtClean="0"/>
              <a:pPr/>
              <a:t>‹#›</a:t>
            </a:fld>
            <a:endParaRPr lang="en-US"/>
          </a:p>
        </p:txBody>
      </p:sp>
    </p:spTree>
    <p:extLst>
      <p:ext uri="{BB962C8B-B14F-4D97-AF65-F5344CB8AC3E}">
        <p14:creationId xmlns:p14="http://schemas.microsoft.com/office/powerpoint/2010/main" val="3004732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2AFECF-098D-4B49-955E-666DBF1EF857}" type="datetimeFigureOut">
              <a:rPr lang="en-US" smtClean="0"/>
              <a:pPr/>
              <a:t>12/4/14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FBA597-CE23-5643-95EA-5C76CBA985F6}" type="slidenum">
              <a:rPr lang="en-US" smtClean="0"/>
              <a:pPr/>
              <a:t>‹#›</a:t>
            </a:fld>
            <a:endParaRPr lang="en-US"/>
          </a:p>
        </p:txBody>
      </p:sp>
    </p:spTree>
    <p:extLst>
      <p:ext uri="{BB962C8B-B14F-4D97-AF65-F5344CB8AC3E}">
        <p14:creationId xmlns:p14="http://schemas.microsoft.com/office/powerpoint/2010/main" val="17081051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2AFECF-098D-4B49-955E-666DBF1EF857}" type="datetimeFigureOut">
              <a:rPr lang="en-US" smtClean="0"/>
              <a:pPr/>
              <a:t>12/4/14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FBA597-CE23-5643-95EA-5C76CBA985F6}" type="slidenum">
              <a:rPr lang="en-US" smtClean="0"/>
              <a:pPr/>
              <a:t>‹#›</a:t>
            </a:fld>
            <a:endParaRPr lang="en-US"/>
          </a:p>
        </p:txBody>
      </p:sp>
    </p:spTree>
    <p:extLst>
      <p:ext uri="{BB962C8B-B14F-4D97-AF65-F5344CB8AC3E}">
        <p14:creationId xmlns:p14="http://schemas.microsoft.com/office/powerpoint/2010/main" val="61912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2AFECF-098D-4B49-955E-666DBF1EF857}" type="datetimeFigureOut">
              <a:rPr lang="en-US" smtClean="0"/>
              <a:pPr/>
              <a:t>12/4/14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FBA597-CE23-5643-95EA-5C76CBA985F6}" type="slidenum">
              <a:rPr lang="en-US" smtClean="0"/>
              <a:pPr/>
              <a:t>‹#›</a:t>
            </a:fld>
            <a:endParaRPr lang="en-US"/>
          </a:p>
        </p:txBody>
      </p:sp>
    </p:spTree>
    <p:extLst>
      <p:ext uri="{BB962C8B-B14F-4D97-AF65-F5344CB8AC3E}">
        <p14:creationId xmlns:p14="http://schemas.microsoft.com/office/powerpoint/2010/main" val="2796123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2AFECF-098D-4B49-955E-666DBF1EF857}" type="datetimeFigureOut">
              <a:rPr lang="en-US" smtClean="0"/>
              <a:pPr/>
              <a:t>12/4/14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FBA597-CE23-5643-95EA-5C76CBA985F6}" type="slidenum">
              <a:rPr lang="en-US" smtClean="0"/>
              <a:pPr/>
              <a:t>‹#›</a:t>
            </a:fld>
            <a:endParaRPr lang="en-US"/>
          </a:p>
        </p:txBody>
      </p:sp>
    </p:spTree>
    <p:extLst>
      <p:ext uri="{BB962C8B-B14F-4D97-AF65-F5344CB8AC3E}">
        <p14:creationId xmlns:p14="http://schemas.microsoft.com/office/powerpoint/2010/main" val="857427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2AFECF-098D-4B49-955E-666DBF1EF857}" type="datetimeFigureOut">
              <a:rPr lang="en-US" smtClean="0"/>
              <a:pPr/>
              <a:t>12/4/14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FBA597-CE23-5643-95EA-5C76CBA985F6}" type="slidenum">
              <a:rPr lang="en-US" smtClean="0"/>
              <a:pPr/>
              <a:t>‹#›</a:t>
            </a:fld>
            <a:endParaRPr lang="en-US"/>
          </a:p>
        </p:txBody>
      </p:sp>
    </p:spTree>
    <p:extLst>
      <p:ext uri="{BB962C8B-B14F-4D97-AF65-F5344CB8AC3E}">
        <p14:creationId xmlns:p14="http://schemas.microsoft.com/office/powerpoint/2010/main" val="101422438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2AFECF-098D-4B49-955E-666DBF1EF857}" type="datetimeFigureOut">
              <a:rPr lang="en-US" smtClean="0"/>
              <a:pPr/>
              <a:t>12/4/14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FBA597-CE23-5643-95EA-5C76CBA985F6}" type="slidenum">
              <a:rPr lang="en-US" smtClean="0"/>
              <a:pPr/>
              <a:t>‹#›</a:t>
            </a:fld>
            <a:endParaRPr lang="en-US"/>
          </a:p>
        </p:txBody>
      </p:sp>
    </p:spTree>
    <p:extLst>
      <p:ext uri="{BB962C8B-B14F-4D97-AF65-F5344CB8AC3E}">
        <p14:creationId xmlns:p14="http://schemas.microsoft.com/office/powerpoint/2010/main" val="12896256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9.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15.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4" Type="http://schemas.openxmlformats.org/officeDocument/2006/relationships/package" Target="../embeddings/Microsoft_Word_Document1.docx"/><Relationship Id="rId5" Type="http://schemas.openxmlformats.org/officeDocument/2006/relationships/image" Target="../media/image17.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4" Type="http://schemas.openxmlformats.org/officeDocument/2006/relationships/package" Target="../embeddings/Microsoft_Word_Document2.docx"/><Relationship Id="rId5" Type="http://schemas.openxmlformats.org/officeDocument/2006/relationships/image" Target="../media/image17.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1292139"/>
            <a:ext cx="9013676" cy="1015663"/>
          </a:xfrm>
          <a:prstGeom prst="rect">
            <a:avLst/>
          </a:prstGeom>
          <a:noFill/>
        </p:spPr>
        <p:txBody>
          <a:bodyPr wrap="square" rtlCol="0">
            <a:spAutoFit/>
          </a:bodyPr>
          <a:lstStyle/>
          <a:p>
            <a:pPr algn="r"/>
            <a:r>
              <a:rPr lang="en-US" sz="3000" b="1" dirty="0" smtClean="0"/>
              <a:t>Coupled neural systems underlie the production and comprehension of naturalistic narrative speech</a:t>
            </a:r>
            <a:endParaRPr lang="en-US" sz="3000" b="1" dirty="0"/>
          </a:p>
        </p:txBody>
      </p:sp>
      <p:sp>
        <p:nvSpPr>
          <p:cNvPr id="5" name="TextBox 4"/>
          <p:cNvSpPr txBox="1"/>
          <p:nvPr/>
        </p:nvSpPr>
        <p:spPr>
          <a:xfrm>
            <a:off x="2675997" y="2317280"/>
            <a:ext cx="6253046" cy="307777"/>
          </a:xfrm>
          <a:prstGeom prst="rect">
            <a:avLst/>
          </a:prstGeom>
          <a:noFill/>
        </p:spPr>
        <p:txBody>
          <a:bodyPr wrap="none" rtlCol="0">
            <a:spAutoFit/>
          </a:bodyPr>
          <a:lstStyle/>
          <a:p>
            <a:r>
              <a:rPr lang="en-US" sz="1400" dirty="0" smtClean="0"/>
              <a:t>Lauren J. </a:t>
            </a:r>
            <a:r>
              <a:rPr lang="en-US" sz="1400" dirty="0" err="1" smtClean="0"/>
              <a:t>Silbert</a:t>
            </a:r>
            <a:r>
              <a:rPr lang="en-US" sz="1400" dirty="0" smtClean="0"/>
              <a:t>, Christopher K. </a:t>
            </a:r>
            <a:r>
              <a:rPr lang="en-US" sz="1400" dirty="0" err="1" smtClean="0"/>
              <a:t>Honet</a:t>
            </a:r>
            <a:r>
              <a:rPr lang="en-US" sz="1400" dirty="0" smtClean="0"/>
              <a:t>, </a:t>
            </a:r>
            <a:r>
              <a:rPr lang="en-US" sz="1400" dirty="0" err="1" smtClean="0"/>
              <a:t>Erez</a:t>
            </a:r>
            <a:r>
              <a:rPr lang="en-US" sz="1400" dirty="0" smtClean="0"/>
              <a:t> Simony, David </a:t>
            </a:r>
            <a:r>
              <a:rPr lang="en-US" sz="1400" dirty="0" err="1" smtClean="0"/>
              <a:t>Poeppel</a:t>
            </a:r>
            <a:r>
              <a:rPr lang="en-US" sz="1400" dirty="0" smtClean="0"/>
              <a:t>, and Uri </a:t>
            </a:r>
            <a:r>
              <a:rPr lang="en-US" sz="1400" dirty="0" err="1" smtClean="0"/>
              <a:t>Hasson</a:t>
            </a:r>
            <a:endParaRPr lang="en-US" sz="1400" dirty="0"/>
          </a:p>
        </p:txBody>
      </p:sp>
      <p:pic>
        <p:nvPicPr>
          <p:cNvPr id="6" name="Picture 5"/>
          <p:cNvPicPr>
            <a:picLocks noChangeAspect="1"/>
          </p:cNvPicPr>
          <p:nvPr/>
        </p:nvPicPr>
        <p:blipFill>
          <a:blip r:embed="rId3"/>
          <a:stretch>
            <a:fillRect/>
          </a:stretch>
        </p:blipFill>
        <p:spPr>
          <a:xfrm>
            <a:off x="3532464" y="2795799"/>
            <a:ext cx="1867617" cy="524166"/>
          </a:xfrm>
          <a:prstGeom prst="rect">
            <a:avLst/>
          </a:prstGeom>
        </p:spPr>
      </p:pic>
      <p:pic>
        <p:nvPicPr>
          <p:cNvPr id="7" name="Picture 6"/>
          <p:cNvPicPr>
            <a:picLocks noChangeAspect="1"/>
          </p:cNvPicPr>
          <p:nvPr/>
        </p:nvPicPr>
        <p:blipFill>
          <a:blip r:embed="rId4"/>
          <a:stretch>
            <a:fillRect/>
          </a:stretch>
        </p:blipFill>
        <p:spPr>
          <a:xfrm>
            <a:off x="7068505" y="2782588"/>
            <a:ext cx="1945171" cy="537377"/>
          </a:xfrm>
          <a:prstGeom prst="rect">
            <a:avLst/>
          </a:prstGeom>
        </p:spPr>
      </p:pic>
      <p:pic>
        <p:nvPicPr>
          <p:cNvPr id="8" name="Picture 7"/>
          <p:cNvPicPr>
            <a:picLocks noChangeAspect="1"/>
          </p:cNvPicPr>
          <p:nvPr/>
        </p:nvPicPr>
        <p:blipFill>
          <a:blip r:embed="rId5"/>
          <a:stretch>
            <a:fillRect/>
          </a:stretch>
        </p:blipFill>
        <p:spPr>
          <a:xfrm>
            <a:off x="5333543" y="2625057"/>
            <a:ext cx="1806845" cy="766195"/>
          </a:xfrm>
          <a:prstGeom prst="rect">
            <a:avLst/>
          </a:prstGeom>
        </p:spPr>
      </p:pic>
      <p:sp>
        <p:nvSpPr>
          <p:cNvPr id="9" name="TextBox 8"/>
          <p:cNvSpPr txBox="1"/>
          <p:nvPr/>
        </p:nvSpPr>
        <p:spPr>
          <a:xfrm>
            <a:off x="7068505" y="5748683"/>
            <a:ext cx="1482798" cy="830997"/>
          </a:xfrm>
          <a:prstGeom prst="rect">
            <a:avLst/>
          </a:prstGeom>
          <a:noFill/>
        </p:spPr>
        <p:txBody>
          <a:bodyPr wrap="none" rtlCol="0">
            <a:spAutoFit/>
          </a:bodyPr>
          <a:lstStyle/>
          <a:p>
            <a:pPr algn="r"/>
            <a:r>
              <a:rPr lang="en-US" sz="1600" dirty="0" smtClean="0"/>
              <a:t>Nicco Reggente</a:t>
            </a:r>
          </a:p>
          <a:p>
            <a:pPr algn="r"/>
            <a:r>
              <a:rPr lang="en-US" sz="1600" dirty="0"/>
              <a:t>&amp;</a:t>
            </a:r>
            <a:endParaRPr lang="en-US" sz="1600" dirty="0" smtClean="0"/>
          </a:p>
          <a:p>
            <a:pPr algn="r"/>
            <a:r>
              <a:rPr lang="en-US" sz="1600" dirty="0" smtClean="0"/>
              <a:t>Jeff Chiang</a:t>
            </a:r>
            <a:endParaRPr lang="en-US" sz="1600" dirty="0"/>
          </a:p>
        </p:txBody>
      </p:sp>
      <p:sp>
        <p:nvSpPr>
          <p:cNvPr id="10" name="Rectangle 9"/>
          <p:cNvSpPr/>
          <p:nvPr/>
        </p:nvSpPr>
        <p:spPr>
          <a:xfrm>
            <a:off x="-292044" y="5995092"/>
            <a:ext cx="7239494" cy="338554"/>
          </a:xfrm>
          <a:prstGeom prst="rect">
            <a:avLst/>
          </a:prstGeom>
        </p:spPr>
        <p:txBody>
          <a:bodyPr wrap="square">
            <a:spAutoFit/>
          </a:bodyPr>
          <a:lstStyle/>
          <a:p>
            <a:pPr algn="r"/>
            <a:r>
              <a:rPr lang="en-US" sz="1600" dirty="0" smtClean="0"/>
              <a:t>Presented for Neuroimaging+ Journal Club on Thursday December 4</a:t>
            </a:r>
            <a:r>
              <a:rPr lang="en-US" sz="1600" baseline="30000" dirty="0" smtClean="0"/>
              <a:t>th</a:t>
            </a:r>
            <a:r>
              <a:rPr lang="en-US" sz="1600" dirty="0" smtClean="0"/>
              <a:t>  by</a:t>
            </a:r>
          </a:p>
        </p:txBody>
      </p:sp>
      <p:pic>
        <p:nvPicPr>
          <p:cNvPr id="12" name="Picture 11" descr="Screenshot 2014-12-02 12.51.02.png"/>
          <p:cNvPicPr>
            <a:picLocks noChangeAspect="1"/>
          </p:cNvPicPr>
          <p:nvPr/>
        </p:nvPicPr>
        <p:blipFill rotWithShape="1">
          <a:blip r:embed="rId6">
            <a:extLst>
              <a:ext uri="{28A0092B-C50C-407E-A947-70E740481C1C}">
                <a14:useLocalDpi xmlns:a14="http://schemas.microsoft.com/office/drawing/2010/main" val="0"/>
              </a:ext>
            </a:extLst>
          </a:blip>
          <a:srcRect l="26949" r="21230"/>
          <a:stretch/>
        </p:blipFill>
        <p:spPr>
          <a:xfrm rot="5400000">
            <a:off x="8317360" y="-369350"/>
            <a:ext cx="236932" cy="1155700"/>
          </a:xfrm>
          <a:prstGeom prst="rect">
            <a:avLst/>
          </a:prstGeom>
        </p:spPr>
      </p:pic>
    </p:spTree>
    <p:extLst>
      <p:ext uri="{BB962C8B-B14F-4D97-AF65-F5344CB8AC3E}">
        <p14:creationId xmlns:p14="http://schemas.microsoft.com/office/powerpoint/2010/main" val="385754896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Speech Production</a:t>
            </a:r>
            <a:br>
              <a:rPr lang="en-US" dirty="0" smtClean="0"/>
            </a:br>
            <a:r>
              <a:rPr lang="en-US" dirty="0" smtClean="0"/>
              <a:t>Experimental Setup / Design</a:t>
            </a:r>
            <a:endParaRPr lang="en-US" dirty="0"/>
          </a:p>
        </p:txBody>
      </p:sp>
      <p:sp>
        <p:nvSpPr>
          <p:cNvPr id="3" name="Content Placeholder 2"/>
          <p:cNvSpPr>
            <a:spLocks noGrp="1"/>
          </p:cNvSpPr>
          <p:nvPr>
            <p:ph idx="1"/>
          </p:nvPr>
        </p:nvSpPr>
        <p:spPr>
          <a:xfrm>
            <a:off x="457200" y="1776247"/>
            <a:ext cx="8229600" cy="4525963"/>
          </a:xfrm>
        </p:spPr>
        <p:txBody>
          <a:bodyPr>
            <a:normAutofit fontScale="77500" lnSpcReduction="20000"/>
          </a:bodyPr>
          <a:lstStyle/>
          <a:p>
            <a:r>
              <a:rPr lang="en-US" dirty="0" smtClean="0"/>
              <a:t>1 highly trained reference speaker (RS)</a:t>
            </a:r>
          </a:p>
          <a:p>
            <a:pPr lvl="1"/>
            <a:r>
              <a:rPr lang="en-US" dirty="0" smtClean="0"/>
              <a:t>2 Secondary Speakers (SS)</a:t>
            </a:r>
          </a:p>
          <a:p>
            <a:endParaRPr lang="en-US" dirty="0"/>
          </a:p>
          <a:p>
            <a:r>
              <a:rPr lang="en-US" dirty="0" smtClean="0"/>
              <a:t>RS verbally told an autobiographical story 12 times in the scanner.</a:t>
            </a:r>
          </a:p>
          <a:p>
            <a:pPr lvl="1"/>
            <a:r>
              <a:rPr lang="en-US" dirty="0" smtClean="0"/>
              <a:t>First time was “spontaneous” (previous study)</a:t>
            </a:r>
          </a:p>
          <a:p>
            <a:pPr marL="0" indent="0">
              <a:buNone/>
            </a:pPr>
            <a:endParaRPr lang="en-US" dirty="0" smtClean="0"/>
          </a:p>
          <a:p>
            <a:r>
              <a:rPr lang="en-US" dirty="0" smtClean="0"/>
              <a:t>SSs told RS’s story</a:t>
            </a:r>
          </a:p>
          <a:p>
            <a:endParaRPr lang="en-US" dirty="0"/>
          </a:p>
          <a:p>
            <a:r>
              <a:rPr lang="en-US" dirty="0" smtClean="0"/>
              <a:t>Control nonsense phrases “goo da </a:t>
            </a:r>
            <a:r>
              <a:rPr lang="en-US" dirty="0" err="1" smtClean="0"/>
              <a:t>ga</a:t>
            </a:r>
            <a:r>
              <a:rPr lang="en-US" dirty="0" smtClean="0"/>
              <a:t> </a:t>
            </a:r>
            <a:r>
              <a:rPr lang="en-US" dirty="0" err="1" smtClean="0"/>
              <a:t>ba</a:t>
            </a:r>
            <a:r>
              <a:rPr lang="en-US" dirty="0" smtClean="0"/>
              <a:t> la la la fee foo </a:t>
            </a:r>
            <a:r>
              <a:rPr lang="en-US" dirty="0" err="1" smtClean="0"/>
              <a:t>fa</a:t>
            </a:r>
            <a:r>
              <a:rPr lang="en-US" dirty="0" smtClean="0"/>
              <a:t>” spoken by RS and SSs.</a:t>
            </a:r>
          </a:p>
          <a:p>
            <a:pPr lvl="1"/>
            <a:r>
              <a:rPr lang="en-US" dirty="0" smtClean="0"/>
              <a:t>To the beat of a metronome</a:t>
            </a:r>
          </a:p>
          <a:p>
            <a:pPr marL="0" indent="0">
              <a:buNone/>
            </a:pPr>
            <a:endParaRPr lang="en-US" dirty="0" smtClean="0"/>
          </a:p>
        </p:txBody>
      </p:sp>
    </p:spTree>
    <p:extLst>
      <p:ext uri="{BB962C8B-B14F-4D97-AF65-F5344CB8AC3E}">
        <p14:creationId xmlns:p14="http://schemas.microsoft.com/office/powerpoint/2010/main" val="180636112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Speech Production</a:t>
            </a:r>
            <a:br>
              <a:rPr lang="en-US" dirty="0" smtClean="0"/>
            </a:br>
            <a:r>
              <a:rPr lang="en-US" dirty="0" smtClean="0"/>
              <a:t>Experimental Setup / Design</a:t>
            </a:r>
            <a:endParaRPr lang="en-US" dirty="0"/>
          </a:p>
        </p:txBody>
      </p:sp>
      <p:pic>
        <p:nvPicPr>
          <p:cNvPr id="5" name="Picture 4" descr="Screenshot 2014-12-02 13.13.4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1480" y="1735327"/>
            <a:ext cx="6712899" cy="4756963"/>
          </a:xfrm>
          <a:prstGeom prst="rect">
            <a:avLst/>
          </a:prstGeom>
        </p:spPr>
      </p:pic>
    </p:spTree>
    <p:extLst>
      <p:ext uri="{BB962C8B-B14F-4D97-AF65-F5344CB8AC3E}">
        <p14:creationId xmlns:p14="http://schemas.microsoft.com/office/powerpoint/2010/main" val="119211191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Speech Production</a:t>
            </a:r>
            <a:br>
              <a:rPr lang="en-US" dirty="0" smtClean="0"/>
            </a:br>
            <a:r>
              <a:rPr lang="en-US" dirty="0" smtClean="0"/>
              <a:t>Preprocessing</a:t>
            </a:r>
            <a:endParaRPr lang="en-US" dirty="0"/>
          </a:p>
        </p:txBody>
      </p:sp>
      <p:sp>
        <p:nvSpPr>
          <p:cNvPr id="3" name="Content Placeholder 2"/>
          <p:cNvSpPr>
            <a:spLocks noGrp="1"/>
          </p:cNvSpPr>
          <p:nvPr>
            <p:ph idx="1"/>
          </p:nvPr>
        </p:nvSpPr>
        <p:spPr>
          <a:xfrm>
            <a:off x="457200" y="1776247"/>
            <a:ext cx="8229600" cy="4525963"/>
          </a:xfrm>
        </p:spPr>
        <p:txBody>
          <a:bodyPr>
            <a:normAutofit lnSpcReduction="10000"/>
          </a:bodyPr>
          <a:lstStyle/>
          <a:p>
            <a:r>
              <a:rPr lang="en-US" dirty="0" smtClean="0"/>
              <a:t>Head motions were &lt;1mm</a:t>
            </a:r>
          </a:p>
          <a:p>
            <a:endParaRPr lang="en-US" dirty="0"/>
          </a:p>
          <a:p>
            <a:r>
              <a:rPr lang="en-US" dirty="0" smtClean="0"/>
              <a:t>Rigid body alignment to first time point</a:t>
            </a:r>
          </a:p>
          <a:p>
            <a:pPr marL="0" indent="0">
              <a:buNone/>
            </a:pPr>
            <a:endParaRPr lang="en-US" dirty="0" smtClean="0"/>
          </a:p>
          <a:p>
            <a:r>
              <a:rPr lang="en-US" dirty="0" smtClean="0"/>
              <a:t>Signal from “noise ROIs” in white matter and scalp were regressed out. </a:t>
            </a:r>
          </a:p>
          <a:p>
            <a:pPr lvl="1"/>
            <a:r>
              <a:rPr lang="en-US" dirty="0" smtClean="0"/>
              <a:t>Physiological fluctuations + residual motion artifacts</a:t>
            </a:r>
          </a:p>
          <a:p>
            <a:pPr lvl="1"/>
            <a:r>
              <a:rPr lang="en-US" dirty="0" smtClean="0"/>
              <a:t>White-matter (MPRAGE), scalp, eyeball</a:t>
            </a:r>
          </a:p>
        </p:txBody>
      </p:sp>
    </p:spTree>
    <p:extLst>
      <p:ext uri="{BB962C8B-B14F-4D97-AF65-F5344CB8AC3E}">
        <p14:creationId xmlns:p14="http://schemas.microsoft.com/office/powerpoint/2010/main" val="64166709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Speech Production</a:t>
            </a:r>
            <a:br>
              <a:rPr lang="en-US" dirty="0" smtClean="0"/>
            </a:br>
            <a:r>
              <a:rPr lang="en-US" dirty="0" smtClean="0"/>
              <a:t>Time-Warp Analysis</a:t>
            </a:r>
            <a:endParaRPr lang="en-US" dirty="0"/>
          </a:p>
        </p:txBody>
      </p:sp>
      <p:sp>
        <p:nvSpPr>
          <p:cNvPr id="3" name="Content Placeholder 2"/>
          <p:cNvSpPr>
            <a:spLocks noGrp="1"/>
          </p:cNvSpPr>
          <p:nvPr>
            <p:ph idx="1"/>
          </p:nvPr>
        </p:nvSpPr>
        <p:spPr>
          <a:xfrm>
            <a:off x="457200" y="1776248"/>
            <a:ext cx="8229600" cy="500268"/>
          </a:xfrm>
        </p:spPr>
        <p:txBody>
          <a:bodyPr>
            <a:normAutofit fontScale="92500" lnSpcReduction="20000"/>
          </a:bodyPr>
          <a:lstStyle/>
          <a:p>
            <a:r>
              <a:rPr lang="en-US" dirty="0" smtClean="0"/>
              <a:t>Need to temporally align each retelling</a:t>
            </a: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603" y="2420292"/>
            <a:ext cx="7399738" cy="398247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5" name="TextBox 4"/>
          <p:cNvSpPr txBox="1"/>
          <p:nvPr/>
        </p:nvSpPr>
        <p:spPr>
          <a:xfrm>
            <a:off x="47923" y="3158216"/>
            <a:ext cx="818553" cy="369332"/>
          </a:xfrm>
          <a:prstGeom prst="rect">
            <a:avLst/>
          </a:prstGeom>
          <a:noFill/>
        </p:spPr>
        <p:txBody>
          <a:bodyPr wrap="none" rtlCol="0">
            <a:spAutoFit/>
          </a:bodyPr>
          <a:lstStyle/>
          <a:p>
            <a:r>
              <a:rPr lang="en-US" dirty="0" smtClean="0"/>
              <a:t>Time 1</a:t>
            </a:r>
            <a:endParaRPr lang="en-US" dirty="0"/>
          </a:p>
        </p:txBody>
      </p:sp>
      <p:sp>
        <p:nvSpPr>
          <p:cNvPr id="6" name="TextBox 5"/>
          <p:cNvSpPr txBox="1"/>
          <p:nvPr/>
        </p:nvSpPr>
        <p:spPr>
          <a:xfrm>
            <a:off x="47923" y="3707590"/>
            <a:ext cx="818553" cy="369332"/>
          </a:xfrm>
          <a:prstGeom prst="rect">
            <a:avLst/>
          </a:prstGeom>
          <a:noFill/>
        </p:spPr>
        <p:txBody>
          <a:bodyPr wrap="none" rtlCol="0">
            <a:spAutoFit/>
          </a:bodyPr>
          <a:lstStyle/>
          <a:p>
            <a:r>
              <a:rPr lang="en-US" dirty="0" smtClean="0"/>
              <a:t>Time 2</a:t>
            </a:r>
            <a:endParaRPr lang="en-US" dirty="0"/>
          </a:p>
        </p:txBody>
      </p:sp>
    </p:spTree>
    <p:extLst>
      <p:ext uri="{BB962C8B-B14F-4D97-AF65-F5344CB8AC3E}">
        <p14:creationId xmlns:p14="http://schemas.microsoft.com/office/powerpoint/2010/main" val="58204411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Speech Production</a:t>
            </a:r>
            <a:br>
              <a:rPr lang="en-US" dirty="0" smtClean="0"/>
            </a:br>
            <a:r>
              <a:rPr lang="en-US" dirty="0" smtClean="0"/>
              <a:t>Time-Warp Analysis</a:t>
            </a:r>
            <a:endParaRPr lang="en-US" dirty="0"/>
          </a:p>
        </p:txBody>
      </p:sp>
      <p:sp>
        <p:nvSpPr>
          <p:cNvPr id="3" name="Content Placeholder 2"/>
          <p:cNvSpPr>
            <a:spLocks noGrp="1"/>
          </p:cNvSpPr>
          <p:nvPr>
            <p:ph idx="1"/>
          </p:nvPr>
        </p:nvSpPr>
        <p:spPr>
          <a:xfrm>
            <a:off x="457200" y="1776248"/>
            <a:ext cx="8229600" cy="500268"/>
          </a:xfrm>
        </p:spPr>
        <p:txBody>
          <a:bodyPr>
            <a:normAutofit fontScale="92500" lnSpcReduction="20000"/>
          </a:bodyPr>
          <a:lstStyle/>
          <a:p>
            <a:r>
              <a:rPr lang="en-US" dirty="0" smtClean="0"/>
              <a:t>Need the BOLD signal to follow</a:t>
            </a:r>
          </a:p>
        </p:txBody>
      </p:sp>
      <p:pic>
        <p:nvPicPr>
          <p:cNvPr id="4"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35975"/>
          <a:stretch/>
        </p:blipFill>
        <p:spPr bwMode="auto">
          <a:xfrm>
            <a:off x="2216691" y="2473996"/>
            <a:ext cx="4737688" cy="398247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5" name="TextBox 4"/>
          <p:cNvSpPr txBox="1"/>
          <p:nvPr/>
        </p:nvSpPr>
        <p:spPr>
          <a:xfrm>
            <a:off x="1196907" y="3291707"/>
            <a:ext cx="818553" cy="369332"/>
          </a:xfrm>
          <a:prstGeom prst="rect">
            <a:avLst/>
          </a:prstGeom>
          <a:noFill/>
        </p:spPr>
        <p:txBody>
          <a:bodyPr wrap="none" rtlCol="0">
            <a:spAutoFit/>
          </a:bodyPr>
          <a:lstStyle/>
          <a:p>
            <a:r>
              <a:rPr lang="en-US" dirty="0" smtClean="0"/>
              <a:t>Time 1</a:t>
            </a:r>
            <a:endParaRPr lang="en-US" dirty="0"/>
          </a:p>
        </p:txBody>
      </p:sp>
      <p:sp>
        <p:nvSpPr>
          <p:cNvPr id="6" name="TextBox 5"/>
          <p:cNvSpPr txBox="1"/>
          <p:nvPr/>
        </p:nvSpPr>
        <p:spPr>
          <a:xfrm>
            <a:off x="1196907" y="3707590"/>
            <a:ext cx="818553" cy="369332"/>
          </a:xfrm>
          <a:prstGeom prst="rect">
            <a:avLst/>
          </a:prstGeom>
          <a:noFill/>
        </p:spPr>
        <p:txBody>
          <a:bodyPr wrap="none" rtlCol="0">
            <a:spAutoFit/>
          </a:bodyPr>
          <a:lstStyle/>
          <a:p>
            <a:r>
              <a:rPr lang="en-US" dirty="0" smtClean="0"/>
              <a:t>Time 2</a:t>
            </a:r>
            <a:endParaRPr lang="en-US" dirty="0"/>
          </a:p>
        </p:txBody>
      </p:sp>
      <p:pic>
        <p:nvPicPr>
          <p:cNvPr id="7"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l="20934" r="53562"/>
          <a:stretch/>
        </p:blipFill>
        <p:spPr bwMode="auto">
          <a:xfrm>
            <a:off x="3749318" y="2473996"/>
            <a:ext cx="1887258" cy="398247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8"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26990"/>
          <a:stretch/>
        </p:blipFill>
        <p:spPr bwMode="auto">
          <a:xfrm>
            <a:off x="1130009" y="2473997"/>
            <a:ext cx="6488835" cy="398247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21561128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Speech Production</a:t>
            </a:r>
            <a:br>
              <a:rPr lang="en-US" dirty="0" smtClean="0"/>
            </a:br>
            <a:r>
              <a:rPr lang="en-US" dirty="0" smtClean="0"/>
              <a:t>Intra-subject Correlation</a:t>
            </a:r>
            <a:endParaRPr lang="en-US" dirty="0"/>
          </a:p>
        </p:txBody>
      </p:sp>
      <p:sp>
        <p:nvSpPr>
          <p:cNvPr id="3" name="Content Placeholder 2"/>
          <p:cNvSpPr>
            <a:spLocks noGrp="1"/>
          </p:cNvSpPr>
          <p:nvPr>
            <p:ph idx="1"/>
          </p:nvPr>
        </p:nvSpPr>
        <p:spPr>
          <a:xfrm>
            <a:off x="457200" y="1776248"/>
            <a:ext cx="8229600" cy="4673598"/>
          </a:xfrm>
        </p:spPr>
        <p:txBody>
          <a:bodyPr>
            <a:normAutofit/>
          </a:bodyPr>
          <a:lstStyle/>
          <a:p>
            <a:r>
              <a:rPr lang="en-US" dirty="0" smtClean="0"/>
              <a:t>Assess the reliability of the neural time courses across retellings.</a:t>
            </a:r>
          </a:p>
          <a:p>
            <a:endParaRPr lang="en-US" dirty="0"/>
          </a:p>
          <a:p>
            <a:r>
              <a:rPr lang="en-US" dirty="0" smtClean="0"/>
              <a:t>TC1 correlated with mean(TC2:TCN)</a:t>
            </a:r>
          </a:p>
          <a:p>
            <a:endParaRPr lang="en-US" dirty="0"/>
          </a:p>
          <a:p>
            <a:r>
              <a:rPr lang="en-US" dirty="0" smtClean="0"/>
              <a:t>Voxel-by-Voxel, exhaustively</a:t>
            </a:r>
          </a:p>
          <a:p>
            <a:pPr marL="0" indent="0">
              <a:buNone/>
            </a:pPr>
            <a:endParaRPr lang="en-US" dirty="0"/>
          </a:p>
          <a:p>
            <a:endParaRPr lang="en-US" dirty="0" smtClean="0"/>
          </a:p>
          <a:p>
            <a:endParaRPr lang="en-US" dirty="0" smtClean="0"/>
          </a:p>
        </p:txBody>
      </p:sp>
      <p:pic>
        <p:nvPicPr>
          <p:cNvPr id="4"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73018" r="-234" b="40992"/>
          <a:stretch/>
        </p:blipFill>
        <p:spPr bwMode="auto">
          <a:xfrm>
            <a:off x="6914457" y="4148067"/>
            <a:ext cx="1975052" cy="191877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5" name="TextBox 4"/>
          <p:cNvSpPr txBox="1"/>
          <p:nvPr/>
        </p:nvSpPr>
        <p:spPr>
          <a:xfrm>
            <a:off x="6914457" y="6066844"/>
            <a:ext cx="1975052" cy="307777"/>
          </a:xfrm>
          <a:prstGeom prst="rect">
            <a:avLst/>
          </a:prstGeom>
          <a:noFill/>
        </p:spPr>
        <p:txBody>
          <a:bodyPr wrap="square" rtlCol="0">
            <a:spAutoFit/>
          </a:bodyPr>
          <a:lstStyle/>
          <a:p>
            <a:pPr algn="ctr"/>
            <a:r>
              <a:rPr lang="en-US" sz="1400" dirty="0" smtClean="0"/>
              <a:t>Example: motor cortex</a:t>
            </a:r>
            <a:endParaRPr lang="en-US" sz="1400" dirty="0"/>
          </a:p>
        </p:txBody>
      </p:sp>
    </p:spTree>
    <p:extLst>
      <p:ext uri="{BB962C8B-B14F-4D97-AF65-F5344CB8AC3E}">
        <p14:creationId xmlns:p14="http://schemas.microsoft.com/office/powerpoint/2010/main" val="3639027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Speech Production</a:t>
            </a:r>
            <a:br>
              <a:rPr lang="en-US" dirty="0" smtClean="0"/>
            </a:br>
            <a:r>
              <a:rPr lang="en-US" dirty="0" smtClean="0"/>
              <a:t>Inter-subject Correlation</a:t>
            </a:r>
            <a:endParaRPr lang="en-US" dirty="0"/>
          </a:p>
        </p:txBody>
      </p:sp>
      <p:sp>
        <p:nvSpPr>
          <p:cNvPr id="3" name="Content Placeholder 2"/>
          <p:cNvSpPr>
            <a:spLocks noGrp="1"/>
          </p:cNvSpPr>
          <p:nvPr>
            <p:ph idx="1"/>
          </p:nvPr>
        </p:nvSpPr>
        <p:spPr>
          <a:xfrm>
            <a:off x="457200" y="2689423"/>
            <a:ext cx="8229600" cy="4673598"/>
          </a:xfrm>
        </p:spPr>
        <p:txBody>
          <a:bodyPr>
            <a:normAutofit/>
          </a:bodyPr>
          <a:lstStyle/>
          <a:p>
            <a:r>
              <a:rPr lang="en-US" dirty="0" smtClean="0"/>
              <a:t>Same as Intra, but reference speaker compared to secondary speakers.</a:t>
            </a:r>
            <a:endParaRPr lang="en-US" dirty="0"/>
          </a:p>
          <a:p>
            <a:endParaRPr lang="en-US" dirty="0" smtClean="0"/>
          </a:p>
          <a:p>
            <a:endParaRPr lang="en-US" dirty="0" smtClean="0"/>
          </a:p>
        </p:txBody>
      </p:sp>
    </p:spTree>
    <p:extLst>
      <p:ext uri="{BB962C8B-B14F-4D97-AF65-F5344CB8AC3E}">
        <p14:creationId xmlns:p14="http://schemas.microsoft.com/office/powerpoint/2010/main" val="319145696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Phase-Randomized Bootstrapping</a:t>
            </a:r>
            <a:endParaRPr lang="en-US" dirty="0"/>
          </a:p>
        </p:txBody>
      </p:sp>
      <p:sp>
        <p:nvSpPr>
          <p:cNvPr id="3" name="Content Placeholder 2"/>
          <p:cNvSpPr>
            <a:spLocks noGrp="1"/>
          </p:cNvSpPr>
          <p:nvPr>
            <p:ph idx="1"/>
          </p:nvPr>
        </p:nvSpPr>
        <p:spPr>
          <a:xfrm>
            <a:off x="457199" y="1417638"/>
            <a:ext cx="6228635" cy="4673598"/>
          </a:xfrm>
        </p:spPr>
        <p:txBody>
          <a:bodyPr>
            <a:normAutofit/>
          </a:bodyPr>
          <a:lstStyle/>
          <a:p>
            <a:r>
              <a:rPr lang="en-US" sz="2400" dirty="0" smtClean="0"/>
              <a:t>Used to test for significance of correlations</a:t>
            </a:r>
          </a:p>
          <a:p>
            <a:r>
              <a:rPr lang="en-US" sz="2400" dirty="0" smtClean="0"/>
              <a:t>Generated a null distribution by generating many </a:t>
            </a:r>
            <a:r>
              <a:rPr lang="en-US" sz="2400" dirty="0" err="1" smtClean="0"/>
              <a:t>timeseries</a:t>
            </a:r>
            <a:r>
              <a:rPr lang="en-US" sz="2400" dirty="0" smtClean="0"/>
              <a:t> from the same power spectrum by varying phase</a:t>
            </a:r>
          </a:p>
          <a:p>
            <a:pPr marL="0" indent="0">
              <a:buNone/>
            </a:pPr>
            <a:endParaRPr lang="en-US" sz="2400" dirty="0" smtClean="0"/>
          </a:p>
        </p:txBody>
      </p:sp>
      <p:pic>
        <p:nvPicPr>
          <p:cNvPr id="4" name="Picture 3"/>
          <p:cNvPicPr>
            <a:picLocks noChangeAspect="1"/>
          </p:cNvPicPr>
          <p:nvPr/>
        </p:nvPicPr>
        <p:blipFill>
          <a:blip r:embed="rId3"/>
          <a:stretch>
            <a:fillRect/>
          </a:stretch>
        </p:blipFill>
        <p:spPr>
          <a:xfrm>
            <a:off x="4472915" y="3694645"/>
            <a:ext cx="4213885" cy="2027734"/>
          </a:xfrm>
          <a:prstGeom prst="rect">
            <a:avLst/>
          </a:prstGeom>
        </p:spPr>
      </p:pic>
    </p:spTree>
    <p:extLst>
      <p:ext uri="{BB962C8B-B14F-4D97-AF65-F5344CB8AC3E}">
        <p14:creationId xmlns:p14="http://schemas.microsoft.com/office/powerpoint/2010/main" val="134437750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Speech Production</a:t>
            </a:r>
            <a:br>
              <a:rPr lang="en-US" dirty="0" smtClean="0"/>
            </a:br>
            <a:r>
              <a:rPr lang="en-US" dirty="0" smtClean="0"/>
              <a:t>Intra-subject Correlation (Results)</a:t>
            </a:r>
            <a:endParaRPr lang="en-US" dirty="0"/>
          </a:p>
        </p:txBody>
      </p:sp>
      <p:pic>
        <p:nvPicPr>
          <p:cNvPr id="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43678"/>
          <a:stretch/>
        </p:blipFill>
        <p:spPr bwMode="auto">
          <a:xfrm>
            <a:off x="1682808" y="2561091"/>
            <a:ext cx="5765024" cy="258208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44539488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Speech Production</a:t>
            </a:r>
            <a:br>
              <a:rPr lang="en-US" dirty="0" smtClean="0"/>
            </a:br>
            <a:r>
              <a:rPr lang="en-US" dirty="0" smtClean="0"/>
              <a:t>Inter-subject Correlation (Results)</a:t>
            </a:r>
            <a:endParaRPr lang="en-US" dirty="0"/>
          </a:p>
        </p:txBody>
      </p:sp>
      <p:pic>
        <p:nvPicPr>
          <p:cNvPr id="4"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55635"/>
          <a:stretch/>
        </p:blipFill>
        <p:spPr bwMode="auto">
          <a:xfrm>
            <a:off x="1682808" y="2917961"/>
            <a:ext cx="5765024" cy="203390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281852980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Speech Production</a:t>
            </a:r>
            <a:br>
              <a:rPr lang="en-US" dirty="0" smtClean="0"/>
            </a:br>
            <a:r>
              <a:rPr lang="en-US" dirty="0" smtClean="0"/>
              <a:t>“Spontaneous” vs. Rehearsed (Results)</a:t>
            </a:r>
            <a:endParaRPr lang="en-US" dirty="0"/>
          </a:p>
        </p:txBody>
      </p:sp>
      <p:pic>
        <p:nvPicPr>
          <p:cNvPr id="5" name="Picture 4"/>
          <p:cNvPicPr>
            <a:picLocks noChangeAspect="1"/>
          </p:cNvPicPr>
          <p:nvPr/>
        </p:nvPicPr>
        <p:blipFill>
          <a:blip r:embed="rId3"/>
          <a:stretch>
            <a:fillRect/>
          </a:stretch>
        </p:blipFill>
        <p:spPr>
          <a:xfrm>
            <a:off x="1348136" y="2088758"/>
            <a:ext cx="6469141" cy="3105950"/>
          </a:xfrm>
          <a:prstGeom prst="rect">
            <a:avLst/>
          </a:prstGeom>
        </p:spPr>
      </p:pic>
      <p:sp>
        <p:nvSpPr>
          <p:cNvPr id="6" name="TextBox 5"/>
          <p:cNvSpPr txBox="1"/>
          <p:nvPr/>
        </p:nvSpPr>
        <p:spPr>
          <a:xfrm>
            <a:off x="1106744" y="5451830"/>
            <a:ext cx="8122736" cy="923330"/>
          </a:xfrm>
          <a:prstGeom prst="rect">
            <a:avLst/>
          </a:prstGeom>
          <a:noFill/>
        </p:spPr>
        <p:txBody>
          <a:bodyPr wrap="none" rtlCol="0">
            <a:spAutoFit/>
          </a:bodyPr>
          <a:lstStyle/>
          <a:p>
            <a:pPr marL="285750" indent="-285750">
              <a:buFont typeface="Arial"/>
              <a:buChar char="•"/>
            </a:pPr>
            <a:r>
              <a:rPr lang="en-US" dirty="0" smtClean="0"/>
              <a:t>Of the same story. </a:t>
            </a:r>
          </a:p>
          <a:p>
            <a:pPr marL="285750" indent="-285750">
              <a:buFont typeface="Arial"/>
              <a:buChar char="•"/>
            </a:pPr>
            <a:r>
              <a:rPr lang="en-US" dirty="0" smtClean="0"/>
              <a:t>When comparing original story (repeated 12 times) to a new, spontaneous story…</a:t>
            </a:r>
          </a:p>
          <a:p>
            <a:r>
              <a:rPr lang="en-US" dirty="0"/>
              <a:t>	</a:t>
            </a:r>
            <a:r>
              <a:rPr lang="en-US" dirty="0" smtClean="0"/>
              <a:t>	they get no significant reliable results from intra-correlations.</a:t>
            </a:r>
            <a:endParaRPr lang="en-US" dirty="0"/>
          </a:p>
        </p:txBody>
      </p:sp>
    </p:spTree>
    <p:extLst>
      <p:ext uri="{BB962C8B-B14F-4D97-AF65-F5344CB8AC3E}">
        <p14:creationId xmlns:p14="http://schemas.microsoft.com/office/powerpoint/2010/main" val="283001889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Nonsense Speech Production</a:t>
            </a:r>
            <a:br>
              <a:rPr lang="en-US" dirty="0" smtClean="0"/>
            </a:br>
            <a:r>
              <a:rPr lang="en-US" dirty="0" smtClean="0"/>
              <a:t>Intra-subject Correlation (Results)</a:t>
            </a:r>
            <a:endParaRPr lang="en-US" dirty="0"/>
          </a:p>
        </p:txBody>
      </p:sp>
      <p:pic>
        <p:nvPicPr>
          <p:cNvPr id="4" name="Picture 3"/>
          <p:cNvPicPr>
            <a:picLocks noChangeAspect="1"/>
          </p:cNvPicPr>
          <p:nvPr/>
        </p:nvPicPr>
        <p:blipFill rotWithShape="1">
          <a:blip r:embed="rId3"/>
          <a:srcRect b="49493"/>
          <a:stretch/>
        </p:blipFill>
        <p:spPr>
          <a:xfrm>
            <a:off x="1143000" y="1941810"/>
            <a:ext cx="6858000" cy="3463769"/>
          </a:xfrm>
          <a:prstGeom prst="rect">
            <a:avLst/>
          </a:prstGeom>
        </p:spPr>
      </p:pic>
    </p:spTree>
    <p:extLst>
      <p:ext uri="{BB962C8B-B14F-4D97-AF65-F5344CB8AC3E}">
        <p14:creationId xmlns:p14="http://schemas.microsoft.com/office/powerpoint/2010/main" val="56490534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Speech </a:t>
            </a:r>
            <a:r>
              <a:rPr lang="en-US" smtClean="0"/>
              <a:t>Production Network</a:t>
            </a:r>
            <a:endParaRPr lang="en-US" dirty="0"/>
          </a:p>
        </p:txBody>
      </p:sp>
      <p:pic>
        <p:nvPicPr>
          <p:cNvPr id="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43678"/>
          <a:stretch/>
        </p:blipFill>
        <p:spPr bwMode="auto">
          <a:xfrm>
            <a:off x="1682808" y="2561091"/>
            <a:ext cx="5765024" cy="258208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99434702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Speech Comprehension</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11 subjects listened to original, spontaneous story</a:t>
            </a:r>
            <a:endParaRPr lang="en-US" dirty="0"/>
          </a:p>
          <a:p>
            <a:endParaRPr lang="en-US" dirty="0"/>
          </a:p>
          <a:p>
            <a:r>
              <a:rPr lang="en-US" dirty="0" smtClean="0"/>
              <a:t>Used TTL pulse to synchronize story and fMRI acquisition across subjects (basically each TR mapped across time across subjects)</a:t>
            </a:r>
            <a:endParaRPr lang="en-US" dirty="0"/>
          </a:p>
          <a:p>
            <a:pPr marL="0" indent="0">
              <a:buNone/>
            </a:pPr>
            <a:endParaRPr lang="en-US" dirty="0"/>
          </a:p>
          <a:p>
            <a:r>
              <a:rPr lang="en-US" dirty="0" smtClean="0"/>
              <a:t>Listened to nonsense phrases</a:t>
            </a:r>
            <a:endParaRPr lang="en-US" dirty="0"/>
          </a:p>
          <a:p>
            <a:endParaRPr lang="en-US" dirty="0"/>
          </a:p>
          <a:p>
            <a:r>
              <a:rPr lang="en-US" dirty="0" smtClean="0"/>
              <a:t>Asked to freely recall story after the scan</a:t>
            </a:r>
          </a:p>
          <a:p>
            <a:pPr lvl="1"/>
            <a:r>
              <a:rPr lang="en-US" dirty="0" smtClean="0"/>
              <a:t>These were evaluated by independent raters</a:t>
            </a:r>
            <a:endParaRPr lang="en-US" dirty="0"/>
          </a:p>
          <a:p>
            <a:endParaRPr lang="en-US" dirty="0"/>
          </a:p>
        </p:txBody>
      </p:sp>
    </p:spTree>
    <p:extLst>
      <p:ext uri="{BB962C8B-B14F-4D97-AF65-F5344CB8AC3E}">
        <p14:creationId xmlns:p14="http://schemas.microsoft.com/office/powerpoint/2010/main" val="122287879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Nonsense Speech Comprehension</a:t>
            </a:r>
            <a:br>
              <a:rPr lang="en-US" dirty="0" smtClean="0"/>
            </a:br>
            <a:r>
              <a:rPr lang="en-US" dirty="0" smtClean="0"/>
              <a:t>Intra-subject Correlation (Results)</a:t>
            </a:r>
            <a:endParaRPr lang="en-US" dirty="0"/>
          </a:p>
        </p:txBody>
      </p:sp>
      <p:pic>
        <p:nvPicPr>
          <p:cNvPr id="4" name="Picture 3"/>
          <p:cNvPicPr>
            <a:picLocks noChangeAspect="1"/>
          </p:cNvPicPr>
          <p:nvPr/>
        </p:nvPicPr>
        <p:blipFill rotWithShape="1">
          <a:blip r:embed="rId3"/>
          <a:srcRect t="49493"/>
          <a:stretch/>
        </p:blipFill>
        <p:spPr>
          <a:xfrm>
            <a:off x="1143000" y="1941810"/>
            <a:ext cx="6858000" cy="3463769"/>
          </a:xfrm>
          <a:prstGeom prst="rect">
            <a:avLst/>
          </a:prstGeom>
        </p:spPr>
      </p:pic>
    </p:spTree>
    <p:extLst>
      <p:ext uri="{BB962C8B-B14F-4D97-AF65-F5344CB8AC3E}">
        <p14:creationId xmlns:p14="http://schemas.microsoft.com/office/powerpoint/2010/main" val="102227356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6165" t="4860" r="5054" b="4110"/>
          <a:stretch/>
        </p:blipFill>
        <p:spPr>
          <a:xfrm>
            <a:off x="1435768" y="1933074"/>
            <a:ext cx="6352674" cy="3328738"/>
          </a:xfrm>
          <a:prstGeom prst="rect">
            <a:avLst/>
          </a:prstGeom>
        </p:spPr>
      </p:pic>
      <p:sp>
        <p:nvSpPr>
          <p:cNvPr id="3" name="Title 2"/>
          <p:cNvSpPr>
            <a:spLocks noGrp="1"/>
          </p:cNvSpPr>
          <p:nvPr>
            <p:ph type="title"/>
          </p:nvPr>
        </p:nvSpPr>
        <p:spPr/>
        <p:txBody>
          <a:bodyPr/>
          <a:lstStyle/>
          <a:p>
            <a:r>
              <a:rPr lang="en-US" dirty="0" smtClean="0"/>
              <a:t>Intra-Subject Correlation maps</a:t>
            </a:r>
            <a:endParaRPr lang="en-US" dirty="0"/>
          </a:p>
        </p:txBody>
      </p:sp>
    </p:spTree>
    <p:extLst>
      <p:ext uri="{BB962C8B-B14F-4D97-AF65-F5344CB8AC3E}">
        <p14:creationId xmlns:p14="http://schemas.microsoft.com/office/powerpoint/2010/main" val="32945073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430277" y="2754550"/>
            <a:ext cx="6144907" cy="1512298"/>
          </a:xfrm>
          <a:prstGeom prst="rect">
            <a:avLst/>
          </a:prstGeom>
        </p:spPr>
      </p:pic>
      <p:sp>
        <p:nvSpPr>
          <p:cNvPr id="3" name="Title 2"/>
          <p:cNvSpPr>
            <a:spLocks noGrp="1"/>
          </p:cNvSpPr>
          <p:nvPr>
            <p:ph type="title"/>
          </p:nvPr>
        </p:nvSpPr>
        <p:spPr/>
        <p:txBody>
          <a:bodyPr/>
          <a:lstStyle/>
          <a:p>
            <a:r>
              <a:rPr lang="en-US" dirty="0" smtClean="0"/>
              <a:t>Neural Coupling procedure</a:t>
            </a:r>
            <a:endParaRPr lang="en-US" dirty="0"/>
          </a:p>
        </p:txBody>
      </p:sp>
      <p:sp>
        <p:nvSpPr>
          <p:cNvPr id="5" name="Content Placeholder 4"/>
          <p:cNvSpPr>
            <a:spLocks noGrp="1"/>
          </p:cNvSpPr>
          <p:nvPr>
            <p:ph idx="1"/>
          </p:nvPr>
        </p:nvSpPr>
        <p:spPr>
          <a:xfrm>
            <a:off x="457200" y="1600201"/>
            <a:ext cx="8229600" cy="1910498"/>
          </a:xfrm>
        </p:spPr>
        <p:txBody>
          <a:bodyPr/>
          <a:lstStyle/>
          <a:p>
            <a:r>
              <a:rPr lang="en-US" dirty="0" smtClean="0"/>
              <a:t>GLM of the form:</a:t>
            </a:r>
          </a:p>
        </p:txBody>
      </p:sp>
    </p:spTree>
    <p:extLst>
      <p:ext uri="{BB962C8B-B14F-4D97-AF65-F5344CB8AC3E}">
        <p14:creationId xmlns:p14="http://schemas.microsoft.com/office/powerpoint/2010/main" val="207719655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705" y="1896191"/>
            <a:ext cx="7019150" cy="344388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 name="Title 1"/>
          <p:cNvSpPr>
            <a:spLocks noGrp="1"/>
          </p:cNvSpPr>
          <p:nvPr>
            <p:ph type="title"/>
          </p:nvPr>
        </p:nvSpPr>
        <p:spPr/>
        <p:txBody>
          <a:bodyPr>
            <a:normAutofit/>
          </a:bodyPr>
          <a:lstStyle/>
          <a:p>
            <a:r>
              <a:rPr lang="en-GB" sz="3200" b="1" dirty="0" smtClean="0">
                <a:latin typeface="Arial" charset="0"/>
              </a:rPr>
              <a:t>Production-Comprehension areas using Neural Coupling</a:t>
            </a:r>
            <a:endParaRPr lang="en-US" sz="3200"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6165" t="4860" r="5054" b="4110"/>
          <a:stretch/>
        </p:blipFill>
        <p:spPr>
          <a:xfrm>
            <a:off x="2295322" y="3851291"/>
            <a:ext cx="4640405" cy="2431526"/>
          </a:xfrm>
          <a:prstGeom prst="rect">
            <a:avLst/>
          </a:prstGeom>
        </p:spPr>
      </p:pic>
      <p:sp>
        <p:nvSpPr>
          <p:cNvPr id="3" name="Title 2"/>
          <p:cNvSpPr>
            <a:spLocks noGrp="1"/>
          </p:cNvSpPr>
          <p:nvPr>
            <p:ph type="title"/>
          </p:nvPr>
        </p:nvSpPr>
        <p:spPr/>
        <p:txBody>
          <a:bodyPr>
            <a:normAutofit fontScale="90000"/>
          </a:bodyPr>
          <a:lstStyle/>
          <a:p>
            <a:r>
              <a:rPr lang="en-US" dirty="0" smtClean="0"/>
              <a:t>Neural coupling compared to overlay</a:t>
            </a:r>
            <a:endParaRPr lang="en-US" dirty="0"/>
          </a:p>
        </p:txBody>
      </p:sp>
      <p:pic>
        <p:nvPicPr>
          <p:cNvPr id="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95322" y="1574514"/>
            <a:ext cx="4640405" cy="227677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11653804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040" y="1720981"/>
            <a:ext cx="7804800" cy="34088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 name="Title 1"/>
          <p:cNvSpPr>
            <a:spLocks noGrp="1"/>
          </p:cNvSpPr>
          <p:nvPr>
            <p:ph type="title"/>
          </p:nvPr>
        </p:nvSpPr>
        <p:spPr/>
        <p:txBody>
          <a:bodyPr>
            <a:normAutofit/>
          </a:bodyPr>
          <a:lstStyle/>
          <a:p>
            <a:r>
              <a:rPr lang="en-GB" b="1" dirty="0">
                <a:latin typeface="Arial" charset="0"/>
              </a:rPr>
              <a:t>Results </a:t>
            </a:r>
            <a:r>
              <a:rPr lang="en-GB" b="1" dirty="0" smtClean="0">
                <a:latin typeface="Arial" charset="0"/>
              </a:rPr>
              <a:t>Summary</a:t>
            </a:r>
            <a:endParaRPr lang="en-US" dirty="0"/>
          </a:p>
        </p:txBody>
      </p:sp>
    </p:spTree>
    <p:extLst>
      <p:ext uri="{BB962C8B-B14F-4D97-AF65-F5344CB8AC3E}">
        <p14:creationId xmlns:p14="http://schemas.microsoft.com/office/powerpoint/2010/main" val="1165269098"/>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Discussion</a:t>
            </a:r>
            <a:endParaRPr lang="en-US" dirty="0"/>
          </a:p>
        </p:txBody>
      </p:sp>
      <p:sp>
        <p:nvSpPr>
          <p:cNvPr id="5" name="Content Placeholder 2"/>
          <p:cNvSpPr>
            <a:spLocks noGrp="1"/>
          </p:cNvSpPr>
          <p:nvPr>
            <p:ph idx="1"/>
          </p:nvPr>
        </p:nvSpPr>
        <p:spPr>
          <a:xfrm>
            <a:off x="457200" y="1776247"/>
            <a:ext cx="8229600" cy="4525963"/>
          </a:xfrm>
        </p:spPr>
        <p:txBody>
          <a:bodyPr>
            <a:normAutofit/>
          </a:bodyPr>
          <a:lstStyle/>
          <a:p>
            <a:r>
              <a:rPr lang="en-US" dirty="0" smtClean="0"/>
              <a:t>PNAS Direct Submission </a:t>
            </a:r>
          </a:p>
          <a:p>
            <a:endParaRPr lang="en-US" dirty="0"/>
          </a:p>
          <a:p>
            <a:r>
              <a:rPr lang="en-US" dirty="0" smtClean="0"/>
              <a:t>Spontaneous Listening Only?</a:t>
            </a:r>
          </a:p>
          <a:p>
            <a:pPr lvl="1"/>
            <a:r>
              <a:rPr lang="en-US" dirty="0" smtClean="0"/>
              <a:t>Rote/boredom effects may have drowned out true “listening” signal.</a:t>
            </a:r>
            <a:endParaRPr lang="en-US" dirty="0"/>
          </a:p>
          <a:p>
            <a:r>
              <a:rPr lang="en-US" dirty="0" smtClean="0"/>
              <a:t>Neural Coupling of Nonsense?</a:t>
            </a:r>
          </a:p>
          <a:p>
            <a:r>
              <a:rPr lang="en-US" dirty="0" smtClean="0"/>
              <a:t>Include future TR in neural coupling equation?</a:t>
            </a:r>
          </a:p>
          <a:p>
            <a:endParaRPr lang="en-US" dirty="0"/>
          </a:p>
          <a:p>
            <a:endParaRPr lang="en-US" dirty="0" smtClean="0"/>
          </a:p>
          <a:p>
            <a:endParaRPr lang="en-US" dirty="0"/>
          </a:p>
          <a:p>
            <a:endParaRPr lang="en-US" dirty="0" smtClean="0"/>
          </a:p>
        </p:txBody>
      </p:sp>
      <p:pic>
        <p:nvPicPr>
          <p:cNvPr id="3" name="Picture 2"/>
          <p:cNvPicPr>
            <a:picLocks noChangeAspect="1"/>
          </p:cNvPicPr>
          <p:nvPr/>
        </p:nvPicPr>
        <p:blipFill rotWithShape="1">
          <a:blip r:embed="rId3"/>
          <a:srcRect l="17998" t="10406" r="19064" b="18984"/>
          <a:stretch/>
        </p:blipFill>
        <p:spPr>
          <a:xfrm>
            <a:off x="6118566" y="1417638"/>
            <a:ext cx="1669125" cy="1498065"/>
          </a:xfrm>
          <a:prstGeom prst="rect">
            <a:avLst/>
          </a:prstGeom>
        </p:spPr>
      </p:pic>
    </p:spTree>
    <p:extLst>
      <p:ext uri="{BB962C8B-B14F-4D97-AF65-F5344CB8AC3E}">
        <p14:creationId xmlns:p14="http://schemas.microsoft.com/office/powerpoint/2010/main" val="426001978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Discussion</a:t>
            </a:r>
            <a:endParaRPr lang="en-US" dirty="0"/>
          </a:p>
        </p:txBody>
      </p:sp>
      <p:sp>
        <p:nvSpPr>
          <p:cNvPr id="5" name="Content Placeholder 2"/>
          <p:cNvSpPr>
            <a:spLocks noGrp="1"/>
          </p:cNvSpPr>
          <p:nvPr>
            <p:ph idx="1"/>
          </p:nvPr>
        </p:nvSpPr>
        <p:spPr>
          <a:xfrm>
            <a:off x="457200" y="1776247"/>
            <a:ext cx="8229600" cy="4525963"/>
          </a:xfrm>
        </p:spPr>
        <p:txBody>
          <a:bodyPr>
            <a:normAutofit/>
          </a:bodyPr>
          <a:lstStyle/>
          <a:p>
            <a:r>
              <a:rPr lang="en-US" dirty="0" smtClean="0"/>
              <a:t>They try to directly tackle the problem of “natural speech”</a:t>
            </a:r>
          </a:p>
          <a:p>
            <a:endParaRPr lang="en-US" dirty="0"/>
          </a:p>
          <a:p>
            <a:r>
              <a:rPr lang="en-US" dirty="0" smtClean="0"/>
              <a:t>Alternate methods to existing ones (Phase randomized bootstrap, neural coupling)</a:t>
            </a:r>
          </a:p>
          <a:p>
            <a:pPr lvl="1"/>
            <a:r>
              <a:rPr lang="en-US" dirty="0" smtClean="0"/>
              <a:t>Though they might be reinventing the wheel…</a:t>
            </a:r>
          </a:p>
          <a:p>
            <a:pPr marL="0" indent="0">
              <a:buNone/>
            </a:pPr>
            <a:endParaRPr lang="en-US" dirty="0"/>
          </a:p>
          <a:p>
            <a:endParaRPr lang="en-US" dirty="0" smtClean="0"/>
          </a:p>
          <a:p>
            <a:endParaRPr lang="en-US" dirty="0"/>
          </a:p>
          <a:p>
            <a:endParaRPr lang="en-US" dirty="0" smtClean="0"/>
          </a:p>
        </p:txBody>
      </p:sp>
    </p:spTree>
    <p:extLst>
      <p:ext uri="{BB962C8B-B14F-4D97-AF65-F5344CB8AC3E}">
        <p14:creationId xmlns:p14="http://schemas.microsoft.com/office/powerpoint/2010/main" val="2615074924"/>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Speech Production</a:t>
            </a:r>
            <a:br>
              <a:rPr lang="en-US" sz="4000" dirty="0" smtClean="0"/>
            </a:br>
            <a:r>
              <a:rPr lang="en-US" sz="4000" dirty="0" smtClean="0"/>
              <a:t>Intra-SC Lateralization Index</a:t>
            </a:r>
            <a:endParaRPr lang="en-US" sz="4000" dirty="0"/>
          </a:p>
        </p:txBody>
      </p:sp>
      <p:sp>
        <p:nvSpPr>
          <p:cNvPr id="9" name="Content Placeholder 8"/>
          <p:cNvSpPr>
            <a:spLocks noGrp="1"/>
          </p:cNvSpPr>
          <p:nvPr>
            <p:ph idx="1"/>
          </p:nvPr>
        </p:nvSpPr>
        <p:spPr/>
        <p:txBody>
          <a:bodyPr/>
          <a:lstStyle/>
          <a:p>
            <a:r>
              <a:rPr lang="en-US" dirty="0"/>
              <a:t>A way to quantify reliability of a hemisphere in an exploratory analysis.</a:t>
            </a:r>
          </a:p>
          <a:p>
            <a:pPr marL="0" indent="0">
              <a:buNone/>
            </a:pPr>
            <a:endParaRPr lang="en-US" dirty="0"/>
          </a:p>
        </p:txBody>
      </p:sp>
      <p:graphicFrame>
        <p:nvGraphicFramePr>
          <p:cNvPr id="10" name="Object 9"/>
          <p:cNvGraphicFramePr>
            <a:graphicFrameLocks noChangeAspect="1"/>
          </p:cNvGraphicFramePr>
          <p:nvPr>
            <p:extLst>
              <p:ext uri="{D42A27DB-BD31-4B8C-83A1-F6EECF244321}">
                <p14:modId xmlns:p14="http://schemas.microsoft.com/office/powerpoint/2010/main" val="1976351945"/>
              </p:ext>
            </p:extLst>
          </p:nvPr>
        </p:nvGraphicFramePr>
        <p:xfrm>
          <a:off x="1828800" y="3366187"/>
          <a:ext cx="5486400" cy="889000"/>
        </p:xfrm>
        <a:graphic>
          <a:graphicData uri="http://schemas.openxmlformats.org/presentationml/2006/ole">
            <mc:AlternateContent xmlns:mc="http://schemas.openxmlformats.org/markup-compatibility/2006">
              <mc:Choice xmlns:v="urn:schemas-microsoft-com:vml" Requires="v">
                <p:oleObj spid="_x0000_s1063" name="Document" r:id="rId4" imgW="5486198" imgH="888967" progId="Word.Document.12">
                  <p:embed/>
                </p:oleObj>
              </mc:Choice>
              <mc:Fallback>
                <p:oleObj name="Document" r:id="rId4" imgW="5486198" imgH="888967" progId="Word.Document.12">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3366187"/>
                        <a:ext cx="5486400" cy="889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87544483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Lateralization Index</a:t>
            </a:r>
            <a:endParaRPr lang="en-US" sz="4000" dirty="0"/>
          </a:p>
        </p:txBody>
      </p:sp>
      <p:sp>
        <p:nvSpPr>
          <p:cNvPr id="9" name="Content Placeholder 8"/>
          <p:cNvSpPr>
            <a:spLocks noGrp="1"/>
          </p:cNvSpPr>
          <p:nvPr>
            <p:ph idx="1"/>
          </p:nvPr>
        </p:nvSpPr>
        <p:spPr/>
        <p:txBody>
          <a:bodyPr/>
          <a:lstStyle/>
          <a:p>
            <a:r>
              <a:rPr lang="en-US" dirty="0" smtClean="0"/>
              <a:t>“Reliability” = average reliable responses (correlations) in ROIs.</a:t>
            </a:r>
          </a:p>
          <a:p>
            <a:r>
              <a:rPr lang="en-US" dirty="0" smtClean="0"/>
              <a:t>What exactly is an average correlation?</a:t>
            </a:r>
            <a:endParaRPr lang="en-US" dirty="0"/>
          </a:p>
          <a:p>
            <a:pPr marL="0" indent="0">
              <a:buNone/>
            </a:pPr>
            <a:endParaRPr lang="en-US" dirty="0"/>
          </a:p>
        </p:txBody>
      </p:sp>
      <p:graphicFrame>
        <p:nvGraphicFramePr>
          <p:cNvPr id="10" name="Object 9"/>
          <p:cNvGraphicFramePr>
            <a:graphicFrameLocks noChangeAspect="1"/>
          </p:cNvGraphicFramePr>
          <p:nvPr>
            <p:extLst>
              <p:ext uri="{D42A27DB-BD31-4B8C-83A1-F6EECF244321}">
                <p14:modId xmlns:p14="http://schemas.microsoft.com/office/powerpoint/2010/main" val="1976351945"/>
              </p:ext>
            </p:extLst>
          </p:nvPr>
        </p:nvGraphicFramePr>
        <p:xfrm>
          <a:off x="1828800" y="3366187"/>
          <a:ext cx="5486400" cy="889000"/>
        </p:xfrm>
        <a:graphic>
          <a:graphicData uri="http://schemas.openxmlformats.org/presentationml/2006/ole">
            <mc:AlternateContent xmlns:mc="http://schemas.openxmlformats.org/markup-compatibility/2006">
              <mc:Choice xmlns:v="urn:schemas-microsoft-com:vml" Requires="v">
                <p:oleObj spid="_x0000_s38947" name="Document" r:id="rId4" imgW="5486198" imgH="888967" progId="Word.Document.12">
                  <p:embed/>
                </p:oleObj>
              </mc:Choice>
              <mc:Fallback>
                <p:oleObj name="Document" r:id="rId4" imgW="5486198" imgH="888967" progId="Word.Document.12">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3366187"/>
                        <a:ext cx="5486400" cy="889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87544483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1265</TotalTime>
  <Words>2514</Words>
  <Application>Microsoft Macintosh PowerPoint</Application>
  <PresentationFormat>On-screen Show (4:3)</PresentationFormat>
  <Paragraphs>321</Paragraphs>
  <Slides>25</Slides>
  <Notes>25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27" baseType="lpstr">
      <vt:lpstr>Office Theme</vt:lpstr>
      <vt:lpstr>Document</vt:lpstr>
      <vt:lpstr>PowerPoint Presentation</vt:lpstr>
      <vt:lpstr>Speech Production Experimental Setup / Design</vt:lpstr>
      <vt:lpstr>Speech Production Experimental Setup / Design</vt:lpstr>
      <vt:lpstr>Speech Production Preprocessing</vt:lpstr>
      <vt:lpstr>Speech Production Time-Warp Analysis</vt:lpstr>
      <vt:lpstr>Speech Production Time-Warp Analysis</vt:lpstr>
      <vt:lpstr>Speech Production Intra-subject Correlation</vt:lpstr>
      <vt:lpstr>Speech Production Inter-subject Correlation</vt:lpstr>
      <vt:lpstr>Phase-Randomized Bootstrapping</vt:lpstr>
      <vt:lpstr>Speech Production Intra-subject Correlation (Results)</vt:lpstr>
      <vt:lpstr>Speech Production Inter-subject Correlation (Results)</vt:lpstr>
      <vt:lpstr>Speech Production “Spontaneous” vs. Rehearsed (Results)</vt:lpstr>
      <vt:lpstr>Nonsense Speech Production Intra-subject Correlation (Results)</vt:lpstr>
      <vt:lpstr>Speech Production Network</vt:lpstr>
      <vt:lpstr>Speech Comprehension</vt:lpstr>
      <vt:lpstr>Nonsense Speech Comprehension Intra-subject Correlation (Results)</vt:lpstr>
      <vt:lpstr>Intra-Subject Correlation maps</vt:lpstr>
      <vt:lpstr>Neural Coupling procedure</vt:lpstr>
      <vt:lpstr>Production-Comprehension areas using Neural Coupling</vt:lpstr>
      <vt:lpstr>Neural coupling compared to overlay</vt:lpstr>
      <vt:lpstr>Results Summary</vt:lpstr>
      <vt:lpstr>Discussion</vt:lpstr>
      <vt:lpstr>Discussion</vt:lpstr>
      <vt:lpstr>Speech Production Intra-SC Lateralization Index</vt:lpstr>
      <vt:lpstr>Lateralization Index</vt:lpstr>
    </vt:vector>
  </TitlesOfParts>
  <Company>UCLA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Jesse Rissman</dc:creator>
  <cp:lastModifiedBy>Nicco Reggente</cp:lastModifiedBy>
  <cp:revision>87</cp:revision>
  <dcterms:created xsi:type="dcterms:W3CDTF">2014-12-02T20:38:03Z</dcterms:created>
  <dcterms:modified xsi:type="dcterms:W3CDTF">2014-12-04T21:00:16Z</dcterms:modified>
</cp:coreProperties>
</file>