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mp4" ContentType="video/unknown"/>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87" r:id="rId5"/>
    <p:sldId id="288" r:id="rId6"/>
    <p:sldId id="259" r:id="rId7"/>
    <p:sldId id="261" r:id="rId8"/>
    <p:sldId id="275" r:id="rId9"/>
    <p:sldId id="276" r:id="rId10"/>
    <p:sldId id="291" r:id="rId11"/>
    <p:sldId id="262" r:id="rId12"/>
    <p:sldId id="292" r:id="rId13"/>
    <p:sldId id="270" r:id="rId14"/>
    <p:sldId id="283" r:id="rId15"/>
    <p:sldId id="296" r:id="rId16"/>
    <p:sldId id="264" r:id="rId17"/>
    <p:sldId id="266" r:id="rId18"/>
    <p:sldId id="267" r:id="rId19"/>
    <p:sldId id="268" r:id="rId20"/>
    <p:sldId id="289" r:id="rId21"/>
    <p:sldId id="294" r:id="rId22"/>
    <p:sldId id="297" r:id="rId23"/>
    <p:sldId id="298" r:id="rId24"/>
    <p:sldId id="299" r:id="rId25"/>
    <p:sldId id="300" r:id="rId26"/>
    <p:sldId id="301" r:id="rId27"/>
    <p:sldId id="269" r:id="rId28"/>
    <p:sldId id="26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DBF2"/>
    <a:srgbClr val="E2DCF2"/>
    <a:srgbClr val="4273B5"/>
    <a:srgbClr val="88C9D4"/>
    <a:srgbClr val="D4ADA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64" autoAdjust="0"/>
    <p:restoredTop sz="76241" autoAdjust="0"/>
  </p:normalViewPr>
  <p:slideViewPr>
    <p:cSldViewPr snapToGrid="0" snapToObjects="1">
      <p:cViewPr>
        <p:scale>
          <a:sx n="63" d="100"/>
          <a:sy n="63" d="100"/>
        </p:scale>
        <p:origin x="-472" y="-5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1" d="100"/>
        <a:sy n="111" d="100"/>
      </p:scale>
      <p:origin x="0" y="2731"/>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obiuscydonia:Downloads:MoL%20Scoring%20collaboration-1.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mobiuscydonia:Dropbox:Neuro%20Personal:Projects:LIVE%20(Memory%20Palace):Memory_Palace_Behavioral_Pilot:Results:MoL3%20Recall%20Data%20Scored%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Scoring!$B$40</c:f>
              <c:strCache>
                <c:ptCount val="1"/>
                <c:pt idx="0">
                  <c:v>Control</c:v>
                </c:pt>
              </c:strCache>
            </c:strRef>
          </c:tx>
          <c:invertIfNegative val="0"/>
          <c:cat>
            <c:strRef>
              <c:f>Scoring!$C$39:$E$39</c:f>
              <c:strCache>
                <c:ptCount val="3"/>
                <c:pt idx="0">
                  <c:v>Words Recalled</c:v>
                </c:pt>
                <c:pt idx="1">
                  <c:v>Before Error</c:v>
                </c:pt>
                <c:pt idx="2">
                  <c:v>Correct Order</c:v>
                </c:pt>
              </c:strCache>
            </c:strRef>
          </c:cat>
          <c:val>
            <c:numRef>
              <c:f>Scoring!$C$40:$E$40</c:f>
              <c:numCache>
                <c:formatCode>General</c:formatCode>
                <c:ptCount val="3"/>
                <c:pt idx="0">
                  <c:v>11.25</c:v>
                </c:pt>
                <c:pt idx="1">
                  <c:v>4.958333333333333</c:v>
                </c:pt>
                <c:pt idx="2">
                  <c:v>6.458333333333333</c:v>
                </c:pt>
              </c:numCache>
            </c:numRef>
          </c:val>
        </c:ser>
        <c:ser>
          <c:idx val="1"/>
          <c:order val="1"/>
          <c:tx>
            <c:strRef>
              <c:f>Scoring!$B$41</c:f>
              <c:strCache>
                <c:ptCount val="1"/>
                <c:pt idx="0">
                  <c:v>MoL</c:v>
                </c:pt>
              </c:strCache>
            </c:strRef>
          </c:tx>
          <c:invertIfNegative val="0"/>
          <c:cat>
            <c:strRef>
              <c:f>Scoring!$C$39:$E$39</c:f>
              <c:strCache>
                <c:ptCount val="3"/>
                <c:pt idx="0">
                  <c:v>Words Recalled</c:v>
                </c:pt>
                <c:pt idx="1">
                  <c:v>Before Error</c:v>
                </c:pt>
                <c:pt idx="2">
                  <c:v>Correct Order</c:v>
                </c:pt>
              </c:strCache>
            </c:strRef>
          </c:cat>
          <c:val>
            <c:numRef>
              <c:f>Scoring!$C$41:$E$41</c:f>
              <c:numCache>
                <c:formatCode>General</c:formatCode>
                <c:ptCount val="3"/>
                <c:pt idx="0">
                  <c:v>14.45454545454545</c:v>
                </c:pt>
                <c:pt idx="1">
                  <c:v>9.954545454545454</c:v>
                </c:pt>
                <c:pt idx="2">
                  <c:v>11.5909090909091</c:v>
                </c:pt>
              </c:numCache>
            </c:numRef>
          </c:val>
        </c:ser>
        <c:dLbls>
          <c:showLegendKey val="0"/>
          <c:showVal val="0"/>
          <c:showCatName val="0"/>
          <c:showSerName val="0"/>
          <c:showPercent val="0"/>
          <c:showBubbleSize val="0"/>
        </c:dLbls>
        <c:gapWidth val="150"/>
        <c:axId val="-2096619256"/>
        <c:axId val="-2096569832"/>
      </c:barChart>
      <c:catAx>
        <c:axId val="-2096619256"/>
        <c:scaling>
          <c:orientation val="minMax"/>
        </c:scaling>
        <c:delete val="0"/>
        <c:axPos val="b"/>
        <c:majorTickMark val="out"/>
        <c:minorTickMark val="none"/>
        <c:tickLblPos val="nextTo"/>
        <c:crossAx val="-2096569832"/>
        <c:crosses val="autoZero"/>
        <c:auto val="1"/>
        <c:lblAlgn val="ctr"/>
        <c:lblOffset val="100"/>
        <c:noMultiLvlLbl val="0"/>
      </c:catAx>
      <c:valAx>
        <c:axId val="-2096569832"/>
        <c:scaling>
          <c:orientation val="minMax"/>
        </c:scaling>
        <c:delete val="0"/>
        <c:axPos val="l"/>
        <c:numFmt formatCode="General" sourceLinked="1"/>
        <c:majorTickMark val="out"/>
        <c:minorTickMark val="none"/>
        <c:tickLblPos val="nextTo"/>
        <c:crossAx val="-209661925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4"/>
    </mc:Choice>
    <mc:Fallback>
      <c:style val="14"/>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Scoring!$D$44</c:f>
              <c:strCache>
                <c:ptCount val="1"/>
                <c:pt idx="0">
                  <c:v>Control</c:v>
                </c:pt>
              </c:strCache>
            </c:strRef>
          </c:tx>
          <c:invertIfNegative val="0"/>
          <c:cat>
            <c:strRef>
              <c:f>Scoring!$C$45:$C$47</c:f>
              <c:strCache>
                <c:ptCount val="3"/>
                <c:pt idx="0">
                  <c:v>Words Recalled</c:v>
                </c:pt>
                <c:pt idx="1">
                  <c:v>Before Error</c:v>
                </c:pt>
                <c:pt idx="2">
                  <c:v>Correct Order</c:v>
                </c:pt>
              </c:strCache>
            </c:strRef>
          </c:cat>
          <c:val>
            <c:numRef>
              <c:f>Scoring!$D$45:$D$47</c:f>
              <c:numCache>
                <c:formatCode>General</c:formatCode>
                <c:ptCount val="3"/>
                <c:pt idx="0">
                  <c:v>10.26666666666667</c:v>
                </c:pt>
                <c:pt idx="1">
                  <c:v>3.933333333333334</c:v>
                </c:pt>
                <c:pt idx="2">
                  <c:v>5.266666666666666</c:v>
                </c:pt>
              </c:numCache>
            </c:numRef>
          </c:val>
        </c:ser>
        <c:ser>
          <c:idx val="1"/>
          <c:order val="1"/>
          <c:tx>
            <c:strRef>
              <c:f>Scoring!$E$44</c:f>
              <c:strCache>
                <c:ptCount val="1"/>
                <c:pt idx="0">
                  <c:v>MoL</c:v>
                </c:pt>
              </c:strCache>
            </c:strRef>
          </c:tx>
          <c:invertIfNegative val="0"/>
          <c:cat>
            <c:strRef>
              <c:f>Scoring!$C$45:$C$47</c:f>
              <c:strCache>
                <c:ptCount val="3"/>
                <c:pt idx="0">
                  <c:v>Words Recalled</c:v>
                </c:pt>
                <c:pt idx="1">
                  <c:v>Before Error</c:v>
                </c:pt>
                <c:pt idx="2">
                  <c:v>Correct Order</c:v>
                </c:pt>
              </c:strCache>
            </c:strRef>
          </c:cat>
          <c:val>
            <c:numRef>
              <c:f>Scoring!$E$45:$E$47</c:f>
              <c:numCache>
                <c:formatCode>0</c:formatCode>
                <c:ptCount val="3"/>
                <c:pt idx="0">
                  <c:v>12.75</c:v>
                </c:pt>
                <c:pt idx="1">
                  <c:v>6.041666666666666</c:v>
                </c:pt>
                <c:pt idx="2">
                  <c:v>7.166666666666667</c:v>
                </c:pt>
              </c:numCache>
            </c:numRef>
          </c:val>
        </c:ser>
        <c:dLbls>
          <c:showLegendKey val="0"/>
          <c:showVal val="0"/>
          <c:showCatName val="0"/>
          <c:showSerName val="0"/>
          <c:showPercent val="0"/>
          <c:showBubbleSize val="0"/>
        </c:dLbls>
        <c:gapWidth val="150"/>
        <c:axId val="-2113991688"/>
        <c:axId val="-2113988712"/>
      </c:barChart>
      <c:catAx>
        <c:axId val="-2113991688"/>
        <c:scaling>
          <c:orientation val="minMax"/>
        </c:scaling>
        <c:delete val="0"/>
        <c:axPos val="b"/>
        <c:majorTickMark val="out"/>
        <c:minorTickMark val="none"/>
        <c:tickLblPos val="nextTo"/>
        <c:txPr>
          <a:bodyPr/>
          <a:lstStyle/>
          <a:p>
            <a:pPr>
              <a:defRPr sz="1800"/>
            </a:pPr>
            <a:endParaRPr lang="en-US"/>
          </a:p>
        </c:txPr>
        <c:crossAx val="-2113988712"/>
        <c:crosses val="autoZero"/>
        <c:auto val="1"/>
        <c:lblAlgn val="ctr"/>
        <c:lblOffset val="100"/>
        <c:noMultiLvlLbl val="0"/>
      </c:catAx>
      <c:valAx>
        <c:axId val="-2113988712"/>
        <c:scaling>
          <c:orientation val="minMax"/>
        </c:scaling>
        <c:delete val="0"/>
        <c:axPos val="l"/>
        <c:numFmt formatCode="General" sourceLinked="1"/>
        <c:majorTickMark val="out"/>
        <c:minorTickMark val="none"/>
        <c:tickLblPos val="nextTo"/>
        <c:txPr>
          <a:bodyPr/>
          <a:lstStyle/>
          <a:p>
            <a:pPr>
              <a:defRPr sz="1800"/>
            </a:pPr>
            <a:endParaRPr lang="en-US"/>
          </a:p>
        </c:txPr>
        <c:crossAx val="-2113991688"/>
        <c:crosses val="autoZero"/>
        <c:crossBetween val="between"/>
      </c:valAx>
    </c:plotArea>
    <c:legend>
      <c:legendPos val="r"/>
      <c:layout/>
      <c:overlay val="0"/>
      <c:txPr>
        <a:bodyPr/>
        <a:lstStyle/>
        <a:p>
          <a:pPr>
            <a:defRPr sz="1800"/>
          </a:pPr>
          <a:endParaRPr lang="en-US"/>
        </a:p>
      </c:txPr>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8B70E9-DE2D-C044-A248-FCFA4E93CC68}" type="datetimeFigureOut">
              <a:rPr lang="en-US" smtClean="0"/>
              <a:pPr/>
              <a:t>4/22/16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E061D-EF00-9543-801B-ADADB231B801}" type="slidenum">
              <a:rPr lang="en-US" smtClean="0"/>
              <a:pPr/>
              <a:t>‹#›</a:t>
            </a:fld>
            <a:endParaRPr lang="en-US"/>
          </a:p>
        </p:txBody>
      </p:sp>
    </p:spTree>
    <p:extLst>
      <p:ext uri="{BB962C8B-B14F-4D97-AF65-F5344CB8AC3E}">
        <p14:creationId xmlns:p14="http://schemas.microsoft.com/office/powerpoint/2010/main" val="13720132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3</a:t>
            </a:fld>
            <a:endParaRPr lang="en-US"/>
          </a:p>
        </p:txBody>
      </p:sp>
    </p:spTree>
    <p:extLst>
      <p:ext uri="{BB962C8B-B14F-4D97-AF65-F5344CB8AC3E}">
        <p14:creationId xmlns:p14="http://schemas.microsoft.com/office/powerpoint/2010/main" val="3269388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effectiveness of the Method of Loci is driven by a conscious exploitation of the remarkable vividness of our </a:t>
            </a:r>
            <a:r>
              <a:rPr lang="en-US" dirty="0" err="1" smtClean="0"/>
              <a:t>visuospatial</a:t>
            </a:r>
            <a:r>
              <a:rPr lang="en-US" dirty="0" smtClean="0"/>
              <a:t> memories by using spatial environments as scaffolding for memorizing non-spatial content. </a:t>
            </a:r>
          </a:p>
          <a:p>
            <a:endParaRPr lang="en-US" baseline="0" dirty="0" smtClean="0"/>
          </a:p>
          <a:p>
            <a:endParaRPr lang="en-US" baseline="0" dirty="0" smtClean="0"/>
          </a:p>
          <a:p>
            <a:r>
              <a:rPr lang="en-US" baseline="0" dirty="0" smtClean="0"/>
              <a:t>However, a formal confirmation of such hypotheses is not without…--click-</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4</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I give instructions to implement  the MoL in the classic manner that I just described, people will naturally vary in their ability to conjure up memory palaces. Some may be large and rich with fantastical elements, others small, dull, or boring.</a:t>
            </a:r>
          </a:p>
          <a:p>
            <a:endParaRPr lang="en-US" baseline="0" dirty="0" smtClean="0"/>
          </a:p>
          <a:p>
            <a:r>
              <a:rPr lang="en-US" baseline="0" dirty="0" smtClean="0"/>
              <a:t>Second, if we had controls that were just instructed to memorize items, its hard to say that spatiotemporal binding is the crux of the effect. The effect could just be drive by picturing the object or thinking about it in an abstract way…</a:t>
            </a:r>
          </a:p>
          <a:p>
            <a:endParaRPr lang="en-US" baseline="0" dirty="0" smtClean="0"/>
          </a:p>
          <a:p>
            <a:r>
              <a:rPr lang="en-US" baseline="0" dirty="0" smtClean="0"/>
              <a:t>Furthermore, we’d have no way of objectively addressing the degree to which subjects, during recall,  would be bringing back to mind the spatial context of the list of items they encoded. That is….we can’t directly test our hypothesis.</a:t>
            </a:r>
          </a:p>
          <a:p>
            <a:endParaRPr lang="en-US" baseline="0" dirty="0" smtClean="0"/>
          </a:p>
          <a:p>
            <a:r>
              <a:rPr lang="en-US" baseline="0" dirty="0" smtClean="0"/>
              <a:t>Lastly, if we want to allow for this technique to impact society or education in some capacity, it needs to a makeover. Many people are aware of its capabilities, but still don’t use it. If we made it easier to approach, perhaps more people would take advantage of it!</a:t>
            </a:r>
          </a:p>
          <a:p>
            <a:endParaRPr lang="en-US" baseline="0" dirty="0" smtClean="0"/>
          </a:p>
          <a:p>
            <a:r>
              <a:rPr lang="en-US" baseline="0" dirty="0" smtClean="0"/>
              <a:t>Fortunately, there is a methodology that has a solution to all of these….</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5</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Virtual reality, a technique being used by rodent researchers for quite some time to reveal profound insights into the spatial</a:t>
            </a:r>
            <a:r>
              <a:rPr lang="en-US" baseline="0" dirty="0" smtClean="0"/>
              <a:t> </a:t>
            </a:r>
            <a:r>
              <a:rPr lang="en-US" baseline="0" dirty="0" err="1" smtClean="0"/>
              <a:t>menominc</a:t>
            </a:r>
            <a:r>
              <a:rPr lang="en-US" baseline="0" dirty="0" smtClean="0"/>
              <a:t> processes in the brain….allows us to:</a:t>
            </a:r>
          </a:p>
          <a:p>
            <a:endParaRPr lang="en-US" dirty="0" smtClean="0"/>
          </a:p>
          <a:p>
            <a:r>
              <a:rPr lang="en-US" dirty="0" smtClean="0"/>
              <a:t>Operationalize the MoL by creating “virtual</a:t>
            </a:r>
            <a:r>
              <a:rPr lang="en-US" baseline="0" dirty="0" smtClean="0"/>
              <a:t> memory palaces” </a:t>
            </a:r>
          </a:p>
          <a:p>
            <a:endParaRPr lang="en-US" baseline="0" dirty="0" smtClean="0"/>
          </a:p>
          <a:p>
            <a:r>
              <a:rPr lang="en-US" baseline="0" dirty="0" smtClean="0"/>
              <a:t>All the same size, all varying in context, all with fantastical elements that allow for interaction.</a:t>
            </a:r>
          </a:p>
          <a:p>
            <a:endParaRPr lang="en-US" baseline="0" dirty="0" smtClean="0"/>
          </a:p>
          <a:p>
            <a:r>
              <a:rPr lang="en-US" baseline="0" dirty="0" smtClean="0"/>
              <a:t>Now…we know the memory palaces and provide the same ones to each subject.</a:t>
            </a:r>
          </a:p>
          <a:p>
            <a:endParaRPr lang="en-US" baseline="0" dirty="0" smtClean="0"/>
          </a:p>
          <a:p>
            <a:r>
              <a:rPr lang="en-US" baseline="0" dirty="0" smtClean="0"/>
              <a:t>The subjects get to feel in control, but the experimenters put limits.</a:t>
            </a:r>
          </a:p>
          <a:p>
            <a:endParaRPr lang="en-US" baseline="0" dirty="0" smtClean="0"/>
          </a:p>
        </p:txBody>
      </p:sp>
      <p:sp>
        <p:nvSpPr>
          <p:cNvPr id="4" name="Slide Number Placeholder 3"/>
          <p:cNvSpPr>
            <a:spLocks noGrp="1"/>
          </p:cNvSpPr>
          <p:nvPr>
            <p:ph type="sldNum" sz="quarter" idx="10"/>
          </p:nvPr>
        </p:nvSpPr>
        <p:spPr/>
        <p:txBody>
          <a:bodyPr/>
          <a:lstStyle/>
          <a:p>
            <a:fld id="{388E061D-EF00-9543-801B-ADADB231B801}" type="slidenum">
              <a:rPr lang="en-US" smtClean="0"/>
              <a:pPr/>
              <a:t>6</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88E061D-EF00-9543-801B-ADADB231B801}" type="slidenum">
              <a:rPr lang="en-US" smtClean="0"/>
              <a:pPr/>
              <a:t>7</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88E061D-EF00-9543-801B-ADADB231B801}" type="slidenum">
              <a:rPr lang="en-US" smtClean="0"/>
              <a:pPr/>
              <a:t>8</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88E061D-EF00-9543-801B-ADADB231B801}" type="slidenum">
              <a:rPr lang="en-US" smtClean="0"/>
              <a:pPr/>
              <a:t>9</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Explain what controls would do.</a:t>
            </a:r>
          </a:p>
        </p:txBody>
      </p:sp>
      <p:sp>
        <p:nvSpPr>
          <p:cNvPr id="4" name="Slide Number Placeholder 3"/>
          <p:cNvSpPr>
            <a:spLocks noGrp="1"/>
          </p:cNvSpPr>
          <p:nvPr>
            <p:ph type="sldNum" sz="quarter" idx="10"/>
          </p:nvPr>
        </p:nvSpPr>
        <p:spPr/>
        <p:txBody>
          <a:bodyPr/>
          <a:lstStyle/>
          <a:p>
            <a:fld id="{388E061D-EF00-9543-801B-ADADB231B801}" type="slidenum">
              <a:rPr lang="en-US" smtClean="0"/>
              <a:pPr/>
              <a:t>10</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Explain what controls would do.</a:t>
            </a:r>
          </a:p>
        </p:txBody>
      </p:sp>
      <p:sp>
        <p:nvSpPr>
          <p:cNvPr id="4" name="Slide Number Placeholder 3"/>
          <p:cNvSpPr>
            <a:spLocks noGrp="1"/>
          </p:cNvSpPr>
          <p:nvPr>
            <p:ph type="sldNum" sz="quarter" idx="10"/>
          </p:nvPr>
        </p:nvSpPr>
        <p:spPr/>
        <p:txBody>
          <a:bodyPr/>
          <a:lstStyle/>
          <a:p>
            <a:fld id="{388E061D-EF00-9543-801B-ADADB231B801}" type="slidenum">
              <a:rPr lang="en-US" smtClean="0"/>
              <a:pPr/>
              <a:t>11</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Never get to see. Infer </a:t>
            </a:r>
            <a:r>
              <a:rPr lang="en-US" baseline="0" dirty="0" err="1" smtClean="0"/>
              <a:t>allocentric</a:t>
            </a:r>
            <a:r>
              <a:rPr lang="en-US" baseline="0" dirty="0" smtClean="0"/>
              <a:t> from ego</a:t>
            </a:r>
          </a:p>
        </p:txBody>
      </p:sp>
      <p:sp>
        <p:nvSpPr>
          <p:cNvPr id="4" name="Slide Number Placeholder 3"/>
          <p:cNvSpPr>
            <a:spLocks noGrp="1"/>
          </p:cNvSpPr>
          <p:nvPr>
            <p:ph type="sldNum" sz="quarter" idx="10"/>
          </p:nvPr>
        </p:nvSpPr>
        <p:spPr/>
        <p:txBody>
          <a:bodyPr/>
          <a:lstStyle/>
          <a:p>
            <a:fld id="{388E061D-EF00-9543-801B-ADADB231B801}" type="slidenum">
              <a:rPr lang="en-US" smtClean="0"/>
              <a:pPr/>
              <a:t>12</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study design was just to make sure that it works before we go on to test our more direct hypotheses. </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13</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a:t>
            </a:r>
            <a:r>
              <a:rPr lang="en-US" baseline="0" dirty="0" smtClean="0"/>
              <a:t> wanted to make sure it replicates the classic technique…..</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14</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a:t>
            </a:r>
            <a:r>
              <a:rPr lang="en-US" baseline="0" dirty="0" smtClean="0"/>
              <a:t> wanted to make sure it replicates the classic technique…..</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15</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a:t>
            </a:r>
            <a:r>
              <a:rPr lang="en-US" baseline="0" dirty="0" smtClean="0"/>
              <a:t> know from classic experiments that the MoL works. What we are concerned with here is testing our particular hypothesis regarding how it works.</a:t>
            </a:r>
          </a:p>
          <a:p>
            <a:endParaRPr lang="en-US" baseline="0" dirty="0" smtClean="0"/>
          </a:p>
          <a:p>
            <a:r>
              <a:rPr lang="en-US" baseline="0" dirty="0" smtClean="0"/>
              <a:t>The idea is that if subjects are recalling information that they learned in virtual environments while outside of those environments, can we predict, from their brain activity, which of the environments they were in when they encoded that information? And if so…does the degree of that decoding ability scale with their memory strength?</a:t>
            </a:r>
          </a:p>
          <a:p>
            <a:endParaRPr lang="en-US" baseline="0" dirty="0" smtClean="0"/>
          </a:p>
          <a:p>
            <a:r>
              <a:rPr lang="en-US" baseline="0" dirty="0" smtClean="0"/>
              <a:t>So, first we needed to establish if we could decode which environment a subject was imagining themselves in in order to establish an “upper bound” of sorts for when we attempt to decode, during recall, which world they encoded the information in. </a:t>
            </a:r>
          </a:p>
          <a:p>
            <a:endParaRPr lang="en-US" baseline="0" dirty="0" smtClean="0"/>
          </a:p>
          <a:p>
            <a:r>
              <a:rPr lang="en-US" baseline="0" dirty="0" smtClean="0"/>
              <a:t>--click—</a:t>
            </a:r>
          </a:p>
          <a:p>
            <a:endParaRPr lang="en-US" baseline="0" dirty="0" smtClean="0"/>
          </a:p>
          <a:p>
            <a:r>
              <a:rPr lang="en-US" baseline="0" dirty="0" smtClean="0"/>
              <a:t>So, we started out with a pilot to answer exactly that question.</a:t>
            </a:r>
          </a:p>
        </p:txBody>
      </p:sp>
      <p:sp>
        <p:nvSpPr>
          <p:cNvPr id="4" name="Slide Number Placeholder 3"/>
          <p:cNvSpPr>
            <a:spLocks noGrp="1"/>
          </p:cNvSpPr>
          <p:nvPr>
            <p:ph type="sldNum" sz="quarter" idx="10"/>
          </p:nvPr>
        </p:nvSpPr>
        <p:spPr/>
        <p:txBody>
          <a:bodyPr/>
          <a:lstStyle/>
          <a:p>
            <a:fld id="{388E061D-EF00-9543-801B-ADADB231B801}" type="slidenum">
              <a:rPr lang="en-US" smtClean="0"/>
              <a:pPr/>
              <a:t>16</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err="1" smtClean="0"/>
              <a:t>Menmonics</a:t>
            </a:r>
            <a:r>
              <a:rPr lang="en-US" baseline="0" dirty="0" smtClean="0"/>
              <a:t> like memory palace WORK, people just don’t use them. Compliance is the major issue</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17</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18</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19</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RSA we can show areas that are maximally dissimilar when viewing one world vs. another or when viewing one direction as opposed to another. </a:t>
            </a:r>
          </a:p>
          <a:p>
            <a:endParaRPr lang="en-US" baseline="0" dirty="0" smtClean="0"/>
          </a:p>
          <a:p>
            <a:r>
              <a:rPr lang="en-US" baseline="0" dirty="0" smtClean="0"/>
              <a:t>It assumes that the the pattern of BOLD activity within a set of voxels should be dissimilar </a:t>
            </a:r>
          </a:p>
          <a:p>
            <a:endParaRPr lang="en-US" baseline="0" dirty="0" smtClean="0"/>
          </a:p>
          <a:p>
            <a:r>
              <a:rPr lang="en-US" baseline="0" dirty="0" smtClean="0"/>
              <a:t>With SVM we can see which set of voxels provide the most predictive power in being able to predict in an unseen brain state what world the subject is viewing or imagining and what direction they are heading.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88E061D-EF00-9543-801B-ADADB231B801}" type="slidenum">
              <a:rPr lang="en-US" smtClean="0"/>
              <a:pPr/>
              <a:t>20</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21</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22</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23</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24</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25</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26</a:t>
            </a:fld>
            <a:endParaRPr lang="en-US"/>
          </a:p>
        </p:txBody>
      </p:sp>
    </p:spTree>
    <p:extLst>
      <p:ext uri="{BB962C8B-B14F-4D97-AF65-F5344CB8AC3E}">
        <p14:creationId xmlns:p14="http://schemas.microsoft.com/office/powerpoint/2010/main" val="155494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pilot answered the question that we can in fact decode the contents of</a:t>
            </a:r>
            <a:r>
              <a:rPr lang="en-US" baseline="0" dirty="0" smtClean="0"/>
              <a:t> a mental imagery, so we can now test the degree to which we can decode environmental context as subjects recall information that was encoded within these </a:t>
            </a:r>
          </a:p>
          <a:p>
            <a:endParaRPr lang="en-US" baseline="0" dirty="0" smtClean="0"/>
          </a:p>
          <a:p>
            <a:r>
              <a:rPr lang="en-US" baseline="0" dirty="0" smtClean="0"/>
              <a:t>That is…. Identify the neural correlates of implementation of the MoL technique.</a:t>
            </a:r>
            <a:endParaRPr lang="en-US" dirty="0"/>
          </a:p>
        </p:txBody>
      </p:sp>
      <p:sp>
        <p:nvSpPr>
          <p:cNvPr id="4" name="Slide Number Placeholder 3"/>
          <p:cNvSpPr>
            <a:spLocks noGrp="1"/>
          </p:cNvSpPr>
          <p:nvPr>
            <p:ph type="sldNum" sz="quarter" idx="10"/>
          </p:nvPr>
        </p:nvSpPr>
        <p:spPr/>
        <p:txBody>
          <a:bodyPr/>
          <a:lstStyle/>
          <a:p>
            <a:fld id="{388E061D-EF00-9543-801B-ADADB231B801}" type="slidenum">
              <a:rPr lang="en-US" smtClean="0"/>
              <a:pPr/>
              <a:t>27</a:t>
            </a:fld>
            <a:endParaRPr lang="en-US"/>
          </a:p>
        </p:txBody>
      </p:sp>
    </p:spTree>
    <p:extLst>
      <p:ext uri="{BB962C8B-B14F-4D97-AF65-F5344CB8AC3E}">
        <p14:creationId xmlns:p14="http://schemas.microsoft.com/office/powerpoint/2010/main" val="155494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A5CFA1-65EC-884E-9C15-B2794EE1408E}" type="datetimeFigureOut">
              <a:rPr lang="en-US" smtClean="0"/>
              <a:pPr/>
              <a:t>4/22/16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1364469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A5CFA1-65EC-884E-9C15-B2794EE1408E}" type="datetimeFigureOut">
              <a:rPr lang="en-US" smtClean="0"/>
              <a:pPr/>
              <a:t>4/22/16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2552371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5CFA1-65EC-884E-9C15-B2794EE1408E}" type="datetimeFigureOut">
              <a:rPr lang="en-US" smtClean="0"/>
              <a:pPr/>
              <a:t>4/22/16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1836991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A5CFA1-65EC-884E-9C15-B2794EE1408E}" type="datetimeFigureOut">
              <a:rPr lang="en-US" smtClean="0"/>
              <a:pPr/>
              <a:t>4/22/16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394241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A5CFA1-65EC-884E-9C15-B2794EE1408E}" type="datetimeFigureOut">
              <a:rPr lang="en-US" smtClean="0"/>
              <a:pPr/>
              <a:t>4/22/16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90273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A5CFA1-65EC-884E-9C15-B2794EE1408E}" type="datetimeFigureOut">
              <a:rPr lang="en-US" smtClean="0"/>
              <a:pPr/>
              <a:t>4/22/16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2516303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5CFA1-65EC-884E-9C15-B2794EE1408E}" type="datetimeFigureOut">
              <a:rPr lang="en-US" smtClean="0"/>
              <a:pPr/>
              <a:t>4/22/16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324413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5CFA1-65EC-884E-9C15-B2794EE1408E}" type="datetimeFigureOut">
              <a:rPr lang="en-US" smtClean="0"/>
              <a:pPr/>
              <a:t>4/22/16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1495644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5CFA1-65EC-884E-9C15-B2794EE1408E}" type="datetimeFigureOut">
              <a:rPr lang="en-US" smtClean="0"/>
              <a:pPr/>
              <a:t>4/22/16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20918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A5CFA1-65EC-884E-9C15-B2794EE1408E}" type="datetimeFigureOut">
              <a:rPr lang="en-US" smtClean="0"/>
              <a:pPr/>
              <a:t>4/22/16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119970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A5CFA1-65EC-884E-9C15-B2794EE1408E}" type="datetimeFigureOut">
              <a:rPr lang="en-US" smtClean="0"/>
              <a:pPr/>
              <a:t>4/22/16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E004D-CD3D-504A-B922-47159E2D1D5F}" type="slidenum">
              <a:rPr lang="en-US" smtClean="0"/>
              <a:pPr/>
              <a:t>‹#›</a:t>
            </a:fld>
            <a:endParaRPr lang="en-US"/>
          </a:p>
        </p:txBody>
      </p:sp>
    </p:spTree>
    <p:extLst>
      <p:ext uri="{BB962C8B-B14F-4D97-AF65-F5344CB8AC3E}">
        <p14:creationId xmlns:p14="http://schemas.microsoft.com/office/powerpoint/2010/main" val="37291618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5CFA1-65EC-884E-9C15-B2794EE1408E}" type="datetimeFigureOut">
              <a:rPr lang="en-US" smtClean="0"/>
              <a:pPr/>
              <a:t>4/22/16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BE004D-CD3D-504A-B922-47159E2D1D5F}" type="slidenum">
              <a:rPr lang="en-US" smtClean="0"/>
              <a:pPr/>
              <a:t>‹#›</a:t>
            </a:fld>
            <a:endParaRPr lang="en-US"/>
          </a:p>
        </p:txBody>
      </p:sp>
    </p:spTree>
    <p:extLst>
      <p:ext uri="{BB962C8B-B14F-4D97-AF65-F5344CB8AC3E}">
        <p14:creationId xmlns:p14="http://schemas.microsoft.com/office/powerpoint/2010/main" val="3926316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2.xml"/><Relationship Id="rId4" Type="http://schemas.openxmlformats.org/officeDocument/2006/relationships/notesSlide" Target="../notesSlides/notesSlide1.xml"/><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1" Type="http://schemas.openxmlformats.org/officeDocument/2006/relationships/image" Target="../media/image30.jpeg"/><Relationship Id="rId12" Type="http://schemas.openxmlformats.org/officeDocument/2006/relationships/image" Target="../media/image31.jpeg"/><Relationship Id="rId13" Type="http://schemas.openxmlformats.org/officeDocument/2006/relationships/image" Target="../media/image32.jpeg"/><Relationship Id="rId14" Type="http://schemas.openxmlformats.org/officeDocument/2006/relationships/image" Target="../media/image33.jpeg"/><Relationship Id="rId15" Type="http://schemas.openxmlformats.org/officeDocument/2006/relationships/image" Target="../media/image34.jpeg"/><Relationship Id="rId16" Type="http://schemas.openxmlformats.org/officeDocument/2006/relationships/image" Target="../media/image35.jpeg"/><Relationship Id="rId17" Type="http://schemas.openxmlformats.org/officeDocument/2006/relationships/image" Target="../media/image36.jpeg"/><Relationship Id="rId18"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8" Type="http://schemas.openxmlformats.org/officeDocument/2006/relationships/image" Target="../media/image27.jpeg"/><Relationship Id="rId9" Type="http://schemas.openxmlformats.org/officeDocument/2006/relationships/image" Target="../media/image28.jpeg"/><Relationship Id="rId10" Type="http://schemas.openxmlformats.org/officeDocument/2006/relationships/image" Target="../media/image29.jpeg"/></Relationships>
</file>

<file path=ppt/slides/_rels/slide9.xml.rels><?xml version="1.0" encoding="UTF-8" standalone="yes"?>
<Relationships xmlns="http://schemas.openxmlformats.org/package/2006/relationships"><Relationship Id="rId11" Type="http://schemas.openxmlformats.org/officeDocument/2006/relationships/image" Target="../media/image46.jpeg"/><Relationship Id="rId12" Type="http://schemas.openxmlformats.org/officeDocument/2006/relationships/image" Target="../media/image47.jpeg"/><Relationship Id="rId13" Type="http://schemas.openxmlformats.org/officeDocument/2006/relationships/image" Target="../media/image48.jpeg"/><Relationship Id="rId14" Type="http://schemas.openxmlformats.org/officeDocument/2006/relationships/image" Target="../media/image49.jpeg"/><Relationship Id="rId15" Type="http://schemas.openxmlformats.org/officeDocument/2006/relationships/image" Target="../media/image50.jpeg"/><Relationship Id="rId16" Type="http://schemas.openxmlformats.org/officeDocument/2006/relationships/image" Target="../media/image51.jpeg"/><Relationship Id="rId17" Type="http://schemas.openxmlformats.org/officeDocument/2006/relationships/image" Target="../media/image52.jpeg"/><Relationship Id="rId18" Type="http://schemas.openxmlformats.org/officeDocument/2006/relationships/image" Target="../media/image53.jpe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6" Type="http://schemas.openxmlformats.org/officeDocument/2006/relationships/image" Target="../media/image41.jpeg"/><Relationship Id="rId7" Type="http://schemas.openxmlformats.org/officeDocument/2006/relationships/image" Target="../media/image42.jpeg"/><Relationship Id="rId8" Type="http://schemas.openxmlformats.org/officeDocument/2006/relationships/image" Target="../media/image43.jpeg"/><Relationship Id="rId9" Type="http://schemas.openxmlformats.org/officeDocument/2006/relationships/image" Target="../media/image44.jpeg"/><Relationship Id="rId10" Type="http://schemas.openxmlformats.org/officeDocument/2006/relationships/image" Target="../media/image4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5" Type="http://schemas.openxmlformats.org/officeDocument/2006/relationships/image" Target="../media/image55.png"/><Relationship Id="rId1" Type="http://schemas.microsoft.com/office/2007/relationships/media" Target="../media/media2.mp4"/><Relationship Id="rId2" Type="http://schemas.openxmlformats.org/officeDocument/2006/relationships/video" Target="../media/media2.mp4"/></Relationships>
</file>

<file path=ppt/slides/_rels/slide12.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57.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58.jpeg"/><Relationship Id="rId5" Type="http://schemas.microsoft.com/office/2007/relationships/hdphoto" Target="../media/hdphoto1.wdp"/><Relationship Id="rId6"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58.jpeg"/><Relationship Id="rId5" Type="http://schemas.microsoft.com/office/2007/relationships/hdphoto" Target="../media/hdphoto2.wdp"/><Relationship Id="rId6"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4" Type="http://schemas.microsoft.com/office/2007/relationships/hdphoto" Target="../media/hdphoto3.wdp"/><Relationship Id="rId5" Type="http://schemas.openxmlformats.org/officeDocument/2006/relationships/image" Target="../media/image62.png"/><Relationship Id="rId6" Type="http://schemas.microsoft.com/office/2007/relationships/hdphoto" Target="../media/hdphoto4.wdp"/><Relationship Id="rId7"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 Id="rId3"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9755" y="1953557"/>
            <a:ext cx="8720245" cy="1470025"/>
          </a:xfrm>
        </p:spPr>
        <p:txBody>
          <a:bodyPr>
            <a:normAutofit fontScale="90000"/>
          </a:bodyPr>
          <a:lstStyle/>
          <a:p>
            <a:pPr algn="r"/>
            <a:r>
              <a:rPr lang="en-US" dirty="0" smtClean="0"/>
              <a:t>Using virtual reality and fMRI to unveil the neural correlates of enhanced mnemonic retrieval</a:t>
            </a:r>
            <a:endParaRPr lang="en-US" sz="2800" dirty="0"/>
          </a:p>
        </p:txBody>
      </p:sp>
      <p:pic>
        <p:nvPicPr>
          <p:cNvPr id="4" name="Picture 4" descr="Ucla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57423" y="5853227"/>
            <a:ext cx="919186" cy="92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enter_for_cognitive_neuroscienc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44102" y="5878479"/>
            <a:ext cx="1679659" cy="82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Rissman lab logo (croppe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4040" y="5917442"/>
            <a:ext cx="745386" cy="786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5791300" y="3630998"/>
            <a:ext cx="3098700" cy="923330"/>
          </a:xfrm>
          <a:prstGeom prst="rect">
            <a:avLst/>
          </a:prstGeom>
          <a:noFill/>
        </p:spPr>
        <p:txBody>
          <a:bodyPr wrap="none" rtlCol="0">
            <a:spAutoFit/>
          </a:bodyPr>
          <a:lstStyle/>
          <a:p>
            <a:pPr algn="r"/>
            <a:r>
              <a:rPr lang="en-US" dirty="0" smtClean="0"/>
              <a:t>UCLA Cognitive Science Society</a:t>
            </a:r>
          </a:p>
          <a:p>
            <a:pPr algn="r"/>
            <a:r>
              <a:rPr lang="en-US" dirty="0" smtClean="0"/>
              <a:t>November 17, 2015</a:t>
            </a:r>
            <a:endParaRPr lang="en-US" dirty="0"/>
          </a:p>
          <a:p>
            <a:pPr algn="r"/>
            <a:r>
              <a:rPr lang="en-US" dirty="0" smtClean="0"/>
              <a:t> Nicco Reggente</a:t>
            </a:r>
            <a:endParaRPr lang="en-US" dirty="0"/>
          </a:p>
        </p:txBody>
      </p:sp>
      <p:pic>
        <p:nvPicPr>
          <p:cNvPr id="3" name="Picture 2"/>
          <p:cNvPicPr>
            <a:picLocks noChangeAspect="1"/>
          </p:cNvPicPr>
          <p:nvPr/>
        </p:nvPicPr>
        <p:blipFill>
          <a:blip r:embed="rId5"/>
          <a:stretch>
            <a:fillRect/>
          </a:stretch>
        </p:blipFill>
        <p:spPr>
          <a:xfrm>
            <a:off x="7003496" y="5917442"/>
            <a:ext cx="1886504" cy="786043"/>
          </a:xfrm>
          <a:prstGeom prst="rect">
            <a:avLst/>
          </a:prstGeom>
        </p:spPr>
      </p:pic>
      <p:pic>
        <p:nvPicPr>
          <p:cNvPr id="9" name="Picture 8"/>
          <p:cNvPicPr>
            <a:picLocks noChangeAspect="1"/>
          </p:cNvPicPr>
          <p:nvPr/>
        </p:nvPicPr>
        <p:blipFill>
          <a:blip r:embed="rId6"/>
          <a:stretch>
            <a:fillRect/>
          </a:stretch>
        </p:blipFill>
        <p:spPr>
          <a:xfrm>
            <a:off x="169755" y="5987339"/>
            <a:ext cx="1303620" cy="716146"/>
          </a:xfrm>
          <a:prstGeom prst="rect">
            <a:avLst/>
          </a:prstGeom>
        </p:spPr>
      </p:pic>
    </p:spTree>
    <p:extLst>
      <p:ext uri="{BB962C8B-B14F-4D97-AF65-F5344CB8AC3E}">
        <p14:creationId xmlns:p14="http://schemas.microsoft.com/office/powerpoint/2010/main" val="35993017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Overarching Concept</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9" name="TextBox 8"/>
          <p:cNvSpPr txBox="1"/>
          <p:nvPr/>
        </p:nvSpPr>
        <p:spPr>
          <a:xfrm>
            <a:off x="1459994" y="2010325"/>
            <a:ext cx="7112983" cy="4524315"/>
          </a:xfrm>
          <a:prstGeom prst="rect">
            <a:avLst/>
          </a:prstGeom>
          <a:noFill/>
        </p:spPr>
        <p:txBody>
          <a:bodyPr wrap="square" rtlCol="0">
            <a:spAutoFit/>
          </a:bodyPr>
          <a:lstStyle/>
          <a:p>
            <a:pPr marL="342900" indent="-342900">
              <a:buFont typeface="Wingdings" charset="2"/>
              <a:buAutoNum type="arabicPlain"/>
            </a:pPr>
            <a:r>
              <a:rPr lang="en-US" sz="2400" dirty="0" smtClean="0"/>
              <a:t>Individuals vary in their mnemonic abilities.</a:t>
            </a:r>
          </a:p>
          <a:p>
            <a:pPr marL="342900" indent="-342900">
              <a:buFont typeface="Wingdings" charset="2"/>
              <a:buAutoNum type="arabicPlain"/>
            </a:pPr>
            <a:endParaRPr lang="en-US" sz="2400" dirty="0" smtClean="0"/>
          </a:p>
          <a:p>
            <a:pPr marL="342900" indent="-342900">
              <a:buFont typeface="Wingdings" charset="2"/>
              <a:buAutoNum type="arabicPlain"/>
            </a:pPr>
            <a:endParaRPr lang="en-US" sz="2400" dirty="0"/>
          </a:p>
          <a:p>
            <a:pPr marL="342900" indent="-342900">
              <a:buFont typeface="Wingdings" charset="2"/>
              <a:buAutoNum type="arabicPlain"/>
            </a:pPr>
            <a:r>
              <a:rPr lang="en-US" sz="2400" dirty="0" smtClean="0"/>
              <a:t>What are the neural correlates responsible for this variability?</a:t>
            </a:r>
          </a:p>
          <a:p>
            <a:pPr marL="342900" indent="-342900">
              <a:buFont typeface="Wingdings" charset="2"/>
              <a:buAutoNum type="arabicPlain"/>
            </a:pPr>
            <a:endParaRPr lang="en-US" sz="2400" dirty="0" smtClean="0"/>
          </a:p>
          <a:p>
            <a:pPr marL="342900" indent="-342900">
              <a:buFont typeface="Wingdings" charset="2"/>
              <a:buAutoNum type="arabicPlain"/>
            </a:pPr>
            <a:endParaRPr lang="en-US" sz="2400" dirty="0"/>
          </a:p>
          <a:p>
            <a:pPr marL="342900" indent="-342900">
              <a:buFont typeface="Wingdings" charset="2"/>
              <a:buAutoNum type="arabicPlain"/>
            </a:pPr>
            <a:r>
              <a:rPr lang="en-US" sz="2400" dirty="0" smtClean="0"/>
              <a:t>Can we use these insights to unveil fundamental principles of encoding in the human brain?  </a:t>
            </a:r>
          </a:p>
          <a:p>
            <a:pPr marL="285750" indent="-285750">
              <a:buFont typeface="Arial"/>
              <a:buChar char="•"/>
            </a:pPr>
            <a:endParaRPr lang="en-US" dirty="0"/>
          </a:p>
          <a:p>
            <a:pPr marL="285750" indent="-285750">
              <a:buFont typeface="Arial"/>
              <a:buChar char="•"/>
            </a:pPr>
            <a:endParaRPr lang="en-US" dirty="0" smtClean="0"/>
          </a:p>
          <a:p>
            <a:pPr marL="285750" indent="-285750">
              <a:buFont typeface="Arial"/>
              <a:buChar char="•"/>
            </a:pPr>
            <a:endParaRPr lang="en-US" dirty="0"/>
          </a:p>
          <a:p>
            <a:pPr marL="285750" indent="-285750">
              <a:buFont typeface="Arial"/>
              <a:buChar char="•"/>
            </a:pPr>
            <a:endParaRPr lang="en-US" dirty="0"/>
          </a:p>
        </p:txBody>
      </p:sp>
    </p:spTree>
    <p:extLst>
      <p:ext uri="{BB962C8B-B14F-4D97-AF65-F5344CB8AC3E}">
        <p14:creationId xmlns:p14="http://schemas.microsoft.com/office/powerpoint/2010/main" val="41694377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Overarching Approach</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6" name="TextBox 5"/>
          <p:cNvSpPr txBox="1"/>
          <p:nvPr/>
        </p:nvSpPr>
        <p:spPr>
          <a:xfrm>
            <a:off x="-1" y="2030355"/>
            <a:ext cx="4133197" cy="369332"/>
          </a:xfrm>
          <a:prstGeom prst="rect">
            <a:avLst/>
          </a:prstGeom>
          <a:noFill/>
        </p:spPr>
        <p:txBody>
          <a:bodyPr wrap="square" rtlCol="0">
            <a:spAutoFit/>
          </a:bodyPr>
          <a:lstStyle/>
          <a:p>
            <a:pPr algn="ctr"/>
            <a:r>
              <a:rPr lang="en-US" dirty="0" smtClean="0"/>
              <a:t> - Systematically enhance memory</a:t>
            </a:r>
            <a:endParaRPr lang="en-US" dirty="0"/>
          </a:p>
        </p:txBody>
      </p:sp>
      <p:sp>
        <p:nvSpPr>
          <p:cNvPr id="7" name="TextBox 6"/>
          <p:cNvSpPr txBox="1"/>
          <p:nvPr/>
        </p:nvSpPr>
        <p:spPr>
          <a:xfrm>
            <a:off x="4133196" y="3799413"/>
            <a:ext cx="5010804" cy="369332"/>
          </a:xfrm>
          <a:prstGeom prst="rect">
            <a:avLst/>
          </a:prstGeom>
          <a:noFill/>
        </p:spPr>
        <p:txBody>
          <a:bodyPr wrap="square" rtlCol="0">
            <a:spAutoFit/>
          </a:bodyPr>
          <a:lstStyle/>
          <a:p>
            <a:pPr algn="ctr"/>
            <a:r>
              <a:rPr lang="en-US" dirty="0" smtClean="0"/>
              <a:t> - Identify neural correlates of this enhancement</a:t>
            </a:r>
            <a:endParaRPr lang="en-US" dirty="0"/>
          </a:p>
        </p:txBody>
      </p:sp>
      <p:sp>
        <p:nvSpPr>
          <p:cNvPr id="8" name="TextBox 7"/>
          <p:cNvSpPr txBox="1"/>
          <p:nvPr/>
        </p:nvSpPr>
        <p:spPr>
          <a:xfrm>
            <a:off x="0" y="5338982"/>
            <a:ext cx="3831849" cy="923330"/>
          </a:xfrm>
          <a:prstGeom prst="rect">
            <a:avLst/>
          </a:prstGeom>
          <a:noFill/>
        </p:spPr>
        <p:txBody>
          <a:bodyPr wrap="square" rtlCol="0">
            <a:spAutoFit/>
          </a:bodyPr>
          <a:lstStyle/>
          <a:p>
            <a:pPr algn="ctr"/>
            <a:r>
              <a:rPr lang="en-US" dirty="0" smtClean="0"/>
              <a:t>- Postulate as to how common neural mechanisms permit spatial and </a:t>
            </a:r>
          </a:p>
          <a:p>
            <a:pPr algn="ctr"/>
            <a:r>
              <a:rPr lang="en-US" dirty="0" smtClean="0"/>
              <a:t>non-spatial memory</a:t>
            </a:r>
            <a:endParaRPr lang="en-US" dirty="0"/>
          </a:p>
        </p:txBody>
      </p:sp>
      <p:pic>
        <p:nvPicPr>
          <p:cNvPr id="10" name="Picture 9"/>
          <p:cNvPicPr>
            <a:picLocks noChangeAspect="1"/>
          </p:cNvPicPr>
          <p:nvPr/>
        </p:nvPicPr>
        <p:blipFill>
          <a:blip r:embed="rId5"/>
          <a:stretch>
            <a:fillRect/>
          </a:stretch>
        </p:blipFill>
        <p:spPr>
          <a:xfrm rot="20857346">
            <a:off x="4490200" y="1218477"/>
            <a:ext cx="2462550" cy="1477530"/>
          </a:xfrm>
          <a:prstGeom prst="rect">
            <a:avLst/>
          </a:prstGeom>
        </p:spPr>
      </p:pic>
      <p:pic>
        <p:nvPicPr>
          <p:cNvPr id="11" name="Picture 10"/>
          <p:cNvPicPr>
            <a:picLocks noChangeAspect="1"/>
          </p:cNvPicPr>
          <p:nvPr/>
        </p:nvPicPr>
        <p:blipFill>
          <a:blip r:embed="rId6"/>
          <a:stretch>
            <a:fillRect/>
          </a:stretch>
        </p:blipFill>
        <p:spPr>
          <a:xfrm rot="976156">
            <a:off x="5501862" y="1286420"/>
            <a:ext cx="2462551" cy="1510575"/>
          </a:xfrm>
          <a:prstGeom prst="rect">
            <a:avLst/>
          </a:prstGeom>
        </p:spPr>
      </p:pic>
      <p:pic>
        <p:nvPicPr>
          <p:cNvPr id="12" name="Picture 11"/>
          <p:cNvPicPr>
            <a:picLocks noChangeAspect="1"/>
          </p:cNvPicPr>
          <p:nvPr/>
        </p:nvPicPr>
        <p:blipFill>
          <a:blip r:embed="rId7"/>
          <a:stretch>
            <a:fillRect/>
          </a:stretch>
        </p:blipFill>
        <p:spPr>
          <a:xfrm>
            <a:off x="4133197" y="982276"/>
            <a:ext cx="2949291" cy="2287527"/>
          </a:xfrm>
          <a:prstGeom prst="rect">
            <a:avLst/>
          </a:prstGeom>
        </p:spPr>
      </p:pic>
      <p:pic>
        <p:nvPicPr>
          <p:cNvPr id="14" name="Picture 13"/>
          <p:cNvPicPr>
            <a:picLocks noChangeAspect="1"/>
          </p:cNvPicPr>
          <p:nvPr/>
        </p:nvPicPr>
        <p:blipFill>
          <a:blip r:embed="rId8"/>
          <a:stretch>
            <a:fillRect/>
          </a:stretch>
        </p:blipFill>
        <p:spPr>
          <a:xfrm>
            <a:off x="6986035" y="982279"/>
            <a:ext cx="1809012" cy="2287524"/>
          </a:xfrm>
          <a:prstGeom prst="rect">
            <a:avLst/>
          </a:prstGeom>
        </p:spPr>
      </p:pic>
      <p:pic>
        <p:nvPicPr>
          <p:cNvPr id="15" name="Picture 14"/>
          <p:cNvPicPr>
            <a:picLocks noChangeAspect="1"/>
          </p:cNvPicPr>
          <p:nvPr/>
        </p:nvPicPr>
        <p:blipFill rotWithShape="1">
          <a:blip r:embed="rId9"/>
          <a:srcRect t="2470"/>
          <a:stretch/>
        </p:blipFill>
        <p:spPr>
          <a:xfrm>
            <a:off x="5887767" y="982279"/>
            <a:ext cx="1542141" cy="2287527"/>
          </a:xfrm>
          <a:prstGeom prst="rect">
            <a:avLst/>
          </a:prstGeom>
        </p:spPr>
      </p:pic>
      <p:pic>
        <p:nvPicPr>
          <p:cNvPr id="18" name="real_time_fmri.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18368" y="3262603"/>
            <a:ext cx="2538844" cy="1428100"/>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pic>
        <p:nvPicPr>
          <p:cNvPr id="3" name="Picture 2"/>
          <p:cNvPicPr>
            <a:picLocks noChangeAspect="1"/>
          </p:cNvPicPr>
          <p:nvPr/>
        </p:nvPicPr>
        <p:blipFill>
          <a:blip r:embed="rId11"/>
          <a:stretch>
            <a:fillRect/>
          </a:stretch>
        </p:blipFill>
        <p:spPr>
          <a:xfrm>
            <a:off x="2757212" y="3262603"/>
            <a:ext cx="1375984" cy="1602199"/>
          </a:xfrm>
          <a:prstGeom prst="rect">
            <a:avLst/>
          </a:prstGeom>
        </p:spPr>
      </p:pic>
      <p:pic>
        <p:nvPicPr>
          <p:cNvPr id="9" name="Picture 8"/>
          <p:cNvPicPr>
            <a:picLocks noChangeAspect="1"/>
          </p:cNvPicPr>
          <p:nvPr/>
        </p:nvPicPr>
        <p:blipFill>
          <a:blip r:embed="rId12"/>
          <a:stretch>
            <a:fillRect/>
          </a:stretch>
        </p:blipFill>
        <p:spPr>
          <a:xfrm>
            <a:off x="3831849" y="5082654"/>
            <a:ext cx="1586612" cy="1586612"/>
          </a:xfrm>
          <a:prstGeom prst="rect">
            <a:avLst/>
          </a:prstGeom>
        </p:spPr>
      </p:pic>
      <p:pic>
        <p:nvPicPr>
          <p:cNvPr id="13" name="Picture 12"/>
          <p:cNvPicPr>
            <a:picLocks noChangeAspect="1"/>
          </p:cNvPicPr>
          <p:nvPr/>
        </p:nvPicPr>
        <p:blipFill>
          <a:blip r:embed="rId13"/>
          <a:stretch>
            <a:fillRect/>
          </a:stretch>
        </p:blipFill>
        <p:spPr>
          <a:xfrm>
            <a:off x="6308903" y="5099198"/>
            <a:ext cx="2486144" cy="1586612"/>
          </a:xfrm>
          <a:prstGeom prst="rect">
            <a:avLst/>
          </a:prstGeom>
        </p:spPr>
      </p:pic>
      <p:sp>
        <p:nvSpPr>
          <p:cNvPr id="16" name="TextBox 15"/>
          <p:cNvSpPr txBox="1"/>
          <p:nvPr/>
        </p:nvSpPr>
        <p:spPr>
          <a:xfrm>
            <a:off x="5719808" y="5108238"/>
            <a:ext cx="589095" cy="430887"/>
          </a:xfrm>
          <a:prstGeom prst="rect">
            <a:avLst/>
          </a:prstGeom>
          <a:noFill/>
        </p:spPr>
        <p:txBody>
          <a:bodyPr wrap="square" rtlCol="0">
            <a:spAutoFit/>
          </a:bodyPr>
          <a:lstStyle/>
          <a:p>
            <a:pPr algn="ctr"/>
            <a:r>
              <a:rPr lang="en-US" sz="2200" b="1" dirty="0" smtClean="0"/>
              <a:t>?</a:t>
            </a:r>
            <a:endParaRPr lang="en-US" sz="2200" b="1" dirty="0"/>
          </a:p>
        </p:txBody>
      </p:sp>
      <p:sp>
        <p:nvSpPr>
          <p:cNvPr id="17" name="Right Arrow 16"/>
          <p:cNvSpPr/>
          <p:nvPr/>
        </p:nvSpPr>
        <p:spPr>
          <a:xfrm>
            <a:off x="5876268" y="5800647"/>
            <a:ext cx="234374" cy="204475"/>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14"/>
          <a:stretch>
            <a:fillRect/>
          </a:stretch>
        </p:blipFill>
        <p:spPr>
          <a:xfrm>
            <a:off x="5221497" y="5044693"/>
            <a:ext cx="2431286" cy="1641117"/>
          </a:xfrm>
          <a:prstGeom prst="rect">
            <a:avLst/>
          </a:prstGeom>
        </p:spPr>
      </p:pic>
    </p:spTree>
    <p:extLst>
      <p:ext uri="{BB962C8B-B14F-4D97-AF65-F5344CB8AC3E}">
        <p14:creationId xmlns:p14="http://schemas.microsoft.com/office/powerpoint/2010/main" val="3616966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mediacall" presetSubtype="0" fill="hold" nodeType="withEffect">
                                  <p:stCondLst>
                                    <p:cond delay="0"/>
                                  </p:stCondLst>
                                  <p:childTnLst>
                                    <p:cmd type="call" cmd="playFrom(0.0)">
                                      <p:cBhvr>
                                        <p:cTn id="38" dur="54720" fill="hold"/>
                                        <p:tgtEl>
                                          <p:spTgt spid="18"/>
                                        </p:tgtEl>
                                      </p:cBhvr>
                                    </p:cmd>
                                  </p:childTnLst>
                                </p:cTn>
                              </p:par>
                              <p:par>
                                <p:cTn id="39" presetID="1" presetClass="entr" presetSubtype="0" fill="hold" nodeType="withEffect">
                                  <p:stCondLst>
                                    <p:cond delay="300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9"/>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65" fill="hold" display="0">
                  <p:stCondLst>
                    <p:cond delay="indefinite"/>
                  </p:stCondLst>
                </p:cTn>
                <p:tgtEl>
                  <p:spTgt spid="18"/>
                </p:tgtEl>
              </p:cMediaNode>
            </p:video>
            <p:seq concurrent="1" nextAc="seek">
              <p:cTn id="66" restart="whenNotActive" fill="hold" evtFilter="cancelBubble" nodeType="interactiveSeq">
                <p:stCondLst>
                  <p:cond evt="onClick" delay="0">
                    <p:tgtEl>
                      <p:spTgt spid="18"/>
                    </p:tgtEl>
                  </p:cond>
                </p:stCondLst>
                <p:endSync evt="end" delay="0">
                  <p:rtn val="all"/>
                </p:endSync>
                <p:childTnLst>
                  <p:par>
                    <p:cTn id="67" fill="hold">
                      <p:stCondLst>
                        <p:cond delay="0"/>
                      </p:stCondLst>
                      <p:childTnLst>
                        <p:par>
                          <p:cTn id="68" fill="hold">
                            <p:stCondLst>
                              <p:cond delay="0"/>
                            </p:stCondLst>
                            <p:childTnLst>
                              <p:par>
                                <p:cTn id="69" presetID="2" presetClass="mediacall" presetSubtype="0" fill="hold" nodeType="clickEffect">
                                  <p:stCondLst>
                                    <p:cond delay="0"/>
                                  </p:stCondLst>
                                  <p:childTnLst>
                                    <p:cmd type="call" cmd="togglePause">
                                      <p:cBhvr>
                                        <p:cTn id="70" dur="1" fill="hold"/>
                                        <p:tgtEl>
                                          <p:spTgt spid="18"/>
                                        </p:tgtEl>
                                      </p:cBhvr>
                                    </p:cmd>
                                  </p:childTnLst>
                                </p:cTn>
                              </p:par>
                            </p:childTnLst>
                          </p:cTn>
                        </p:par>
                      </p:childTnLst>
                    </p:cTn>
                  </p:par>
                </p:childTnLst>
              </p:cTn>
              <p:nextCondLst>
                <p:cond evt="onClick" delay="0">
                  <p:tgtEl>
                    <p:spTgt spid="18"/>
                  </p:tgtEl>
                </p:cond>
              </p:nextCondLst>
            </p:seq>
          </p:childTnLst>
        </p:cTn>
      </p:par>
    </p:tnLst>
    <p:bldLst>
      <p:bldP spid="6" grpId="0"/>
      <p:bldP spid="7" grpId="0"/>
      <p:bldP spid="8" grpId="0"/>
      <p:bldP spid="16"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Hypothesis</a:t>
            </a:r>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2" name="TextBox 11"/>
          <p:cNvSpPr txBox="1"/>
          <p:nvPr/>
        </p:nvSpPr>
        <p:spPr>
          <a:xfrm>
            <a:off x="1007295" y="2284956"/>
            <a:ext cx="7359763" cy="2308324"/>
          </a:xfrm>
          <a:prstGeom prst="rect">
            <a:avLst/>
          </a:prstGeom>
          <a:noFill/>
        </p:spPr>
        <p:txBody>
          <a:bodyPr wrap="square" rtlCol="0">
            <a:spAutoFit/>
          </a:bodyPr>
          <a:lstStyle/>
          <a:p>
            <a:endParaRPr lang="en-US" dirty="0" smtClean="0"/>
          </a:p>
          <a:p>
            <a:endParaRPr lang="en-US" dirty="0"/>
          </a:p>
          <a:p>
            <a:pPr marL="285750" indent="-285750">
              <a:buFont typeface="Arial"/>
              <a:buChar char="•"/>
            </a:pPr>
            <a:r>
              <a:rPr lang="en-US" dirty="0" smtClean="0"/>
              <a:t>If </a:t>
            </a:r>
            <a:r>
              <a:rPr lang="en-US" dirty="0"/>
              <a:t>the binding of items to their spatial context is </a:t>
            </a:r>
            <a:r>
              <a:rPr lang="en-US" dirty="0" smtClean="0"/>
              <a:t>responsible for the </a:t>
            </a:r>
            <a:r>
              <a:rPr lang="en-US" dirty="0"/>
              <a:t>effectiveness of the MoL, then an individual’s ability to “bring back” the appropriate encoding </a:t>
            </a:r>
            <a:r>
              <a:rPr lang="en-US" dirty="0" smtClean="0"/>
              <a:t>environment during </a:t>
            </a:r>
            <a:r>
              <a:rPr lang="en-US" dirty="0"/>
              <a:t>recall should serve as a predictor for memory strength.</a:t>
            </a:r>
          </a:p>
          <a:p>
            <a:pPr marL="285750" indent="-285750">
              <a:buFont typeface="Arial"/>
              <a:buChar char="•"/>
            </a:pPr>
            <a:endParaRPr lang="en-US" dirty="0" smtClean="0"/>
          </a:p>
          <a:p>
            <a:endParaRPr lang="en-US" dirty="0"/>
          </a:p>
        </p:txBody>
      </p:sp>
    </p:spTree>
    <p:extLst>
      <p:ext uri="{BB962C8B-B14F-4D97-AF65-F5344CB8AC3E}">
        <p14:creationId xmlns:p14="http://schemas.microsoft.com/office/powerpoint/2010/main" val="196934642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Method of Loci Limitations</a:t>
            </a:r>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2" name="TextBox 11"/>
          <p:cNvSpPr txBox="1"/>
          <p:nvPr/>
        </p:nvSpPr>
        <p:spPr>
          <a:xfrm>
            <a:off x="1395766" y="2071414"/>
            <a:ext cx="6956352" cy="2585323"/>
          </a:xfrm>
          <a:prstGeom prst="rect">
            <a:avLst/>
          </a:prstGeom>
          <a:noFill/>
        </p:spPr>
        <p:txBody>
          <a:bodyPr wrap="square" rtlCol="0">
            <a:spAutoFit/>
          </a:bodyPr>
          <a:lstStyle/>
          <a:p>
            <a:pPr marL="285750" indent="-285750">
              <a:buFont typeface="Arial"/>
              <a:buChar char="•"/>
            </a:pPr>
            <a:r>
              <a:rPr lang="en-US" dirty="0" smtClean="0"/>
              <a:t>Individuals vary in their ability to conjure up vivid memory palaces</a:t>
            </a:r>
          </a:p>
          <a:p>
            <a:pPr marL="285750" indent="-285750">
              <a:buFont typeface="Arial"/>
              <a:buChar char="•"/>
            </a:pPr>
            <a:endParaRPr lang="en-US" dirty="0"/>
          </a:p>
          <a:p>
            <a:pPr marL="285750" indent="-285750">
              <a:buFont typeface="Arial"/>
              <a:buChar char="•"/>
            </a:pPr>
            <a:r>
              <a:rPr lang="en-US" dirty="0" smtClean="0"/>
              <a:t>Confounded controls</a:t>
            </a:r>
            <a:endParaRPr lang="en-US" dirty="0"/>
          </a:p>
          <a:p>
            <a:pPr marL="285750" indent="-285750">
              <a:buFont typeface="Arial"/>
              <a:buChar char="•"/>
            </a:pPr>
            <a:endParaRPr lang="en-US" dirty="0"/>
          </a:p>
          <a:p>
            <a:pPr marL="285750" indent="-285750">
              <a:buFont typeface="Arial"/>
              <a:buChar char="•"/>
            </a:pPr>
            <a:r>
              <a:rPr lang="en-US" dirty="0" smtClean="0"/>
              <a:t>No objective measure of </a:t>
            </a:r>
            <a:r>
              <a:rPr lang="en-US" dirty="0" err="1" smtClean="0"/>
              <a:t>spatio</a:t>
            </a:r>
            <a:r>
              <a:rPr lang="en-US" dirty="0" smtClean="0"/>
              <a:t>-temporal contextual reinstatement.</a:t>
            </a:r>
          </a:p>
          <a:p>
            <a:pPr marL="285750" indent="-285750">
              <a:buFont typeface="Arial"/>
              <a:buChar char="•"/>
            </a:pPr>
            <a:endParaRPr lang="en-US" dirty="0"/>
          </a:p>
          <a:p>
            <a:pPr marL="285750" indent="-285750">
              <a:buFont typeface="Arial"/>
              <a:buChar char="•"/>
            </a:pPr>
            <a:r>
              <a:rPr lang="en-US" dirty="0" smtClean="0"/>
              <a:t>Compliance</a:t>
            </a:r>
          </a:p>
          <a:p>
            <a:endParaRPr lang="en-US" dirty="0" smtClean="0"/>
          </a:p>
          <a:p>
            <a:endParaRPr lang="en-US" dirty="0"/>
          </a:p>
        </p:txBody>
      </p:sp>
    </p:spTree>
    <p:extLst>
      <p:ext uri="{BB962C8B-B14F-4D97-AF65-F5344CB8AC3E}">
        <p14:creationId xmlns:p14="http://schemas.microsoft.com/office/powerpoint/2010/main" val="1396204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Virtual Reality</a:t>
            </a:r>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pic>
        <p:nvPicPr>
          <p:cNvPr id="9" name="Picture 8"/>
          <p:cNvPicPr>
            <a:picLocks noChangeAspect="1"/>
          </p:cNvPicPr>
          <p:nvPr/>
        </p:nvPicPr>
        <p:blipFill>
          <a:blip r:embed="rId3"/>
          <a:stretch>
            <a:fillRect/>
          </a:stretch>
        </p:blipFill>
        <p:spPr>
          <a:xfrm>
            <a:off x="5805648" y="1762016"/>
            <a:ext cx="2439429" cy="3252571"/>
          </a:xfrm>
          <a:prstGeom prst="rect">
            <a:avLst/>
          </a:prstGeom>
        </p:spPr>
      </p:pic>
      <p:sp>
        <p:nvSpPr>
          <p:cNvPr id="12" name="TextBox 11"/>
          <p:cNvSpPr txBox="1"/>
          <p:nvPr/>
        </p:nvSpPr>
        <p:spPr>
          <a:xfrm>
            <a:off x="798120" y="2165428"/>
            <a:ext cx="4339650" cy="2585323"/>
          </a:xfrm>
          <a:prstGeom prst="rect">
            <a:avLst/>
          </a:prstGeom>
          <a:noFill/>
        </p:spPr>
        <p:txBody>
          <a:bodyPr wrap="none" rtlCol="0">
            <a:spAutoFit/>
          </a:bodyPr>
          <a:lstStyle/>
          <a:p>
            <a:endParaRPr lang="en-US" dirty="0" smtClean="0"/>
          </a:p>
          <a:p>
            <a:pPr marL="285750" indent="-285750">
              <a:buFont typeface="Arial"/>
              <a:buChar char="•"/>
            </a:pPr>
            <a:r>
              <a:rPr lang="en-US" dirty="0" smtClean="0"/>
              <a:t>Operationalization</a:t>
            </a:r>
          </a:p>
          <a:p>
            <a:pPr marL="285750" indent="-285750">
              <a:buFont typeface="Arial"/>
              <a:buChar char="•"/>
            </a:pPr>
            <a:endParaRPr lang="en-US" dirty="0"/>
          </a:p>
          <a:p>
            <a:pPr marL="285750" indent="-285750">
              <a:buFont typeface="Arial"/>
              <a:buChar char="•"/>
            </a:pPr>
            <a:r>
              <a:rPr lang="en-US" dirty="0" smtClean="0"/>
              <a:t>Fantastical Elements</a:t>
            </a:r>
          </a:p>
          <a:p>
            <a:pPr marL="285750" indent="-285750">
              <a:buFont typeface="Arial"/>
              <a:buChar char="•"/>
            </a:pPr>
            <a:endParaRPr lang="en-US" dirty="0"/>
          </a:p>
          <a:p>
            <a:pPr marL="285750" indent="-285750">
              <a:buFont typeface="Arial"/>
              <a:buChar char="•"/>
            </a:pPr>
            <a:r>
              <a:rPr lang="en-US" dirty="0" smtClean="0"/>
              <a:t>Subject / Experimenter Control Trade-Off</a:t>
            </a:r>
          </a:p>
          <a:p>
            <a:endParaRPr lang="en-US" dirty="0"/>
          </a:p>
          <a:p>
            <a:pPr marL="285750" indent="-285750">
              <a:buFont typeface="Arial"/>
              <a:buChar char="•"/>
            </a:pPr>
            <a:r>
              <a:rPr lang="en-US" dirty="0" smtClean="0"/>
              <a:t>Ease of Use</a:t>
            </a:r>
          </a:p>
          <a:p>
            <a:endParaRPr lang="en-US" dirty="0"/>
          </a:p>
        </p:txBody>
      </p:sp>
      <p:pic>
        <p:nvPicPr>
          <p:cNvPr id="2" name="Picture 1"/>
          <p:cNvPicPr>
            <a:picLocks noChangeAspect="1"/>
          </p:cNvPicPr>
          <p:nvPr/>
        </p:nvPicPr>
        <p:blipFill>
          <a:blip r:embed="rId4"/>
          <a:stretch>
            <a:fillRect/>
          </a:stretch>
        </p:blipFill>
        <p:spPr>
          <a:xfrm>
            <a:off x="5137770" y="2495176"/>
            <a:ext cx="3510223" cy="1935690"/>
          </a:xfrm>
          <a:prstGeom prst="rect">
            <a:avLst/>
          </a:prstGeom>
        </p:spPr>
      </p:pic>
    </p:spTree>
    <p:extLst>
      <p:ext uri="{BB962C8B-B14F-4D97-AF65-F5344CB8AC3E}">
        <p14:creationId xmlns:p14="http://schemas.microsoft.com/office/powerpoint/2010/main" val="10425795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Systematically Enhance Memory</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3" name="TextBox 2"/>
          <p:cNvSpPr txBox="1"/>
          <p:nvPr/>
        </p:nvSpPr>
        <p:spPr>
          <a:xfrm>
            <a:off x="0" y="1162281"/>
            <a:ext cx="9144000" cy="369332"/>
          </a:xfrm>
          <a:prstGeom prst="rect">
            <a:avLst/>
          </a:prstGeom>
          <a:noFill/>
        </p:spPr>
        <p:txBody>
          <a:bodyPr wrap="square" rtlCol="0">
            <a:spAutoFit/>
          </a:bodyPr>
          <a:lstStyle/>
          <a:p>
            <a:pPr algn="ctr"/>
            <a:r>
              <a:rPr lang="en-US" dirty="0" smtClean="0"/>
              <a:t>Create virtual environments</a:t>
            </a:r>
            <a:endParaRPr lang="en-US" dirty="0"/>
          </a:p>
        </p:txBody>
      </p:sp>
      <p:grpSp>
        <p:nvGrpSpPr>
          <p:cNvPr id="10" name="Group 9"/>
          <p:cNvGrpSpPr/>
          <p:nvPr/>
        </p:nvGrpSpPr>
        <p:grpSpPr>
          <a:xfrm>
            <a:off x="1230898" y="1766226"/>
            <a:ext cx="6657937" cy="3870832"/>
            <a:chOff x="2726872" y="1477816"/>
            <a:chExt cx="5553696" cy="303026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6872" y="2993792"/>
              <a:ext cx="2776848" cy="1512592"/>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3720" y="2993792"/>
              <a:ext cx="2776848" cy="1514284"/>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6872" y="1477816"/>
              <a:ext cx="2776849" cy="1514284"/>
            </a:xfrm>
            <a:prstGeom prst="rect">
              <a:avLst/>
            </a:prstGeom>
          </p:spPr>
        </p:pic>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t="4306"/>
            <a:stretch/>
          </p:blipFill>
          <p:spPr>
            <a:xfrm>
              <a:off x="5503719" y="1477816"/>
              <a:ext cx="2776849" cy="1515129"/>
            </a:xfrm>
            <a:prstGeom prst="rect">
              <a:avLst/>
            </a:prstGeom>
          </p:spPr>
        </p:pic>
      </p:grpSp>
    </p:spTree>
    <p:extLst>
      <p:ext uri="{BB962C8B-B14F-4D97-AF65-F5344CB8AC3E}">
        <p14:creationId xmlns:p14="http://schemas.microsoft.com/office/powerpoint/2010/main" val="266002860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Systematically Enhance Memory</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3" name="TextBox 2"/>
          <p:cNvSpPr txBox="1"/>
          <p:nvPr/>
        </p:nvSpPr>
        <p:spPr>
          <a:xfrm>
            <a:off x="0" y="1162281"/>
            <a:ext cx="9144000" cy="369332"/>
          </a:xfrm>
          <a:prstGeom prst="rect">
            <a:avLst/>
          </a:prstGeom>
          <a:noFill/>
        </p:spPr>
        <p:txBody>
          <a:bodyPr wrap="square" rtlCol="0">
            <a:spAutoFit/>
          </a:bodyPr>
          <a:lstStyle/>
          <a:p>
            <a:pPr algn="ctr"/>
            <a:r>
              <a:rPr lang="en-US" dirty="0" smtClean="0"/>
              <a:t>Embed Landmarks</a:t>
            </a:r>
            <a:endParaRPr lang="en-US" dirty="0"/>
          </a:p>
        </p:txBody>
      </p:sp>
      <p:pic>
        <p:nvPicPr>
          <p:cNvPr id="2" name="Picture 1" descr="Dog Hou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406" y="3101211"/>
            <a:ext cx="895191" cy="895191"/>
          </a:xfrm>
          <a:prstGeom prst="rect">
            <a:avLst/>
          </a:prstGeom>
        </p:spPr>
      </p:pic>
      <p:pic>
        <p:nvPicPr>
          <p:cNvPr id="6" name="Picture 5" descr="Flamingo Poo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406" y="3969237"/>
            <a:ext cx="920663" cy="920663"/>
          </a:xfrm>
          <a:prstGeom prst="rect">
            <a:avLst/>
          </a:prstGeom>
        </p:spPr>
      </p:pic>
      <p:pic>
        <p:nvPicPr>
          <p:cNvPr id="7" name="Picture 6" descr="Lollipop Tree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4159" y="3101211"/>
            <a:ext cx="895191" cy="895191"/>
          </a:xfrm>
          <a:prstGeom prst="rect">
            <a:avLst/>
          </a:prstGeom>
        </p:spPr>
      </p:pic>
      <p:pic>
        <p:nvPicPr>
          <p:cNvPr id="8" name="Picture 7" descr="Mario Mushroom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8083" y="2218350"/>
            <a:ext cx="895190" cy="895190"/>
          </a:xfrm>
          <a:prstGeom prst="rect">
            <a:avLst/>
          </a:prstGeom>
        </p:spPr>
      </p:pic>
      <p:pic>
        <p:nvPicPr>
          <p:cNvPr id="9" name="Picture 8" descr="Mario Pipe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25597" y="3993106"/>
            <a:ext cx="896794" cy="896794"/>
          </a:xfrm>
          <a:prstGeom prst="rect">
            <a:avLst/>
          </a:prstGeom>
        </p:spPr>
      </p:pic>
      <p:pic>
        <p:nvPicPr>
          <p:cNvPr id="12" name="Picture 11" descr="Penguin Pool.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07366" y="2218349"/>
            <a:ext cx="896793" cy="896793"/>
          </a:xfrm>
          <a:prstGeom prst="rect">
            <a:avLst/>
          </a:prstGeom>
        </p:spPr>
      </p:pic>
      <p:pic>
        <p:nvPicPr>
          <p:cNvPr id="16" name="Picture 15" descr="Slide.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0406" y="2218349"/>
            <a:ext cx="895191" cy="895191"/>
          </a:xfrm>
          <a:prstGeom prst="rect">
            <a:avLst/>
          </a:prstGeom>
        </p:spPr>
      </p:pic>
      <p:pic>
        <p:nvPicPr>
          <p:cNvPr id="17" name="Picture 16" descr="Tetris Blocks.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flipV="1">
            <a:off x="2600866" y="3990326"/>
            <a:ext cx="899139" cy="899139"/>
          </a:xfrm>
          <a:prstGeom prst="rect">
            <a:avLst/>
          </a:prstGeom>
        </p:spPr>
      </p:pic>
      <p:pic>
        <p:nvPicPr>
          <p:cNvPr id="19" name="Picture 18" descr="Amillary Sphere.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93225" y="3127322"/>
            <a:ext cx="920228" cy="920228"/>
          </a:xfrm>
          <a:prstGeom prst="rect">
            <a:avLst/>
          </a:prstGeom>
        </p:spPr>
      </p:pic>
      <p:pic>
        <p:nvPicPr>
          <p:cNvPr id="21" name="Picture 20" descr="Fish Fountain.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38054" y="2255716"/>
            <a:ext cx="920228" cy="920228"/>
          </a:xfrm>
          <a:prstGeom prst="rect">
            <a:avLst/>
          </a:prstGeom>
        </p:spPr>
      </p:pic>
      <p:pic>
        <p:nvPicPr>
          <p:cNvPr id="22" name="Picture 21" descr="Giant Telescope.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93225" y="2255716"/>
            <a:ext cx="920228" cy="920228"/>
          </a:xfrm>
          <a:prstGeom prst="rect">
            <a:avLst/>
          </a:prstGeom>
        </p:spPr>
      </p:pic>
      <p:pic>
        <p:nvPicPr>
          <p:cNvPr id="23" name="Picture 22" descr="Large Bell.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93225" y="4043970"/>
            <a:ext cx="920228" cy="920228"/>
          </a:xfrm>
          <a:prstGeom prst="rect">
            <a:avLst/>
          </a:prstGeom>
        </p:spPr>
      </p:pic>
      <p:pic>
        <p:nvPicPr>
          <p:cNvPr id="24" name="Picture 23" descr="Red Flags.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59180" y="4043970"/>
            <a:ext cx="920228" cy="920228"/>
          </a:xfrm>
          <a:prstGeom prst="rect">
            <a:avLst/>
          </a:prstGeom>
        </p:spPr>
      </p:pic>
      <p:pic>
        <p:nvPicPr>
          <p:cNvPr id="25" name="Picture 24" descr="Sun Plaque.jp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738054" y="4043970"/>
            <a:ext cx="920228" cy="920228"/>
          </a:xfrm>
          <a:prstGeom prst="rect">
            <a:avLst/>
          </a:prstGeom>
        </p:spPr>
      </p:pic>
      <p:pic>
        <p:nvPicPr>
          <p:cNvPr id="26" name="Picture 25" descr="Treasure Chests.jp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612057" y="2255716"/>
            <a:ext cx="920228" cy="920228"/>
          </a:xfrm>
          <a:prstGeom prst="rect">
            <a:avLst/>
          </a:prstGeom>
        </p:spPr>
      </p:pic>
      <p:pic>
        <p:nvPicPr>
          <p:cNvPr id="27" name="Picture 26" descr="Bubbling Cauldron.jp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738054" y="3129818"/>
            <a:ext cx="920228" cy="920228"/>
          </a:xfrm>
          <a:prstGeom prst="rect">
            <a:avLst/>
          </a:prstGeom>
        </p:spPr>
      </p:pic>
      <p:sp>
        <p:nvSpPr>
          <p:cNvPr id="28" name="TextBox 27"/>
          <p:cNvSpPr txBox="1"/>
          <p:nvPr/>
        </p:nvSpPr>
        <p:spPr>
          <a:xfrm>
            <a:off x="830406" y="5153517"/>
            <a:ext cx="2662867" cy="369332"/>
          </a:xfrm>
          <a:prstGeom prst="rect">
            <a:avLst/>
          </a:prstGeom>
          <a:noFill/>
        </p:spPr>
        <p:txBody>
          <a:bodyPr wrap="square" rtlCol="0">
            <a:spAutoFit/>
          </a:bodyPr>
          <a:lstStyle/>
          <a:p>
            <a:pPr algn="ctr"/>
            <a:r>
              <a:rPr lang="en-US" b="1" dirty="0" err="1" smtClean="0"/>
              <a:t>Toon</a:t>
            </a:r>
            <a:r>
              <a:rPr lang="en-US" b="1" dirty="0" smtClean="0"/>
              <a:t> Landmarks</a:t>
            </a:r>
            <a:endParaRPr lang="en-US" b="1" dirty="0"/>
          </a:p>
        </p:txBody>
      </p:sp>
      <p:sp>
        <p:nvSpPr>
          <p:cNvPr id="29" name="TextBox 28"/>
          <p:cNvSpPr txBox="1"/>
          <p:nvPr/>
        </p:nvSpPr>
        <p:spPr>
          <a:xfrm>
            <a:off x="5738054" y="5305917"/>
            <a:ext cx="2662867" cy="369332"/>
          </a:xfrm>
          <a:prstGeom prst="rect">
            <a:avLst/>
          </a:prstGeom>
          <a:noFill/>
        </p:spPr>
        <p:txBody>
          <a:bodyPr wrap="square" rtlCol="0">
            <a:spAutoFit/>
          </a:bodyPr>
          <a:lstStyle/>
          <a:p>
            <a:pPr algn="ctr"/>
            <a:r>
              <a:rPr lang="en-US" b="1" dirty="0" smtClean="0"/>
              <a:t>Rune Landmarks</a:t>
            </a:r>
            <a:endParaRPr lang="en-US" b="1" dirty="0"/>
          </a:p>
        </p:txBody>
      </p:sp>
    </p:spTree>
    <p:extLst>
      <p:ext uri="{BB962C8B-B14F-4D97-AF65-F5344CB8AC3E}">
        <p14:creationId xmlns:p14="http://schemas.microsoft.com/office/powerpoint/2010/main" val="15061723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Systematically Enhance Memory</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3" name="TextBox 2"/>
          <p:cNvSpPr txBox="1"/>
          <p:nvPr/>
        </p:nvSpPr>
        <p:spPr>
          <a:xfrm>
            <a:off x="0" y="1162281"/>
            <a:ext cx="9144000" cy="369332"/>
          </a:xfrm>
          <a:prstGeom prst="rect">
            <a:avLst/>
          </a:prstGeom>
          <a:noFill/>
        </p:spPr>
        <p:txBody>
          <a:bodyPr wrap="square" rtlCol="0">
            <a:spAutoFit/>
          </a:bodyPr>
          <a:lstStyle/>
          <a:p>
            <a:pPr algn="ctr"/>
            <a:r>
              <a:rPr lang="en-US" dirty="0" smtClean="0"/>
              <a:t>Embed Landmarks</a:t>
            </a:r>
            <a:endParaRPr lang="en-US" dirty="0"/>
          </a:p>
        </p:txBody>
      </p:sp>
      <p:sp>
        <p:nvSpPr>
          <p:cNvPr id="28" name="TextBox 27"/>
          <p:cNvSpPr txBox="1"/>
          <p:nvPr/>
        </p:nvSpPr>
        <p:spPr>
          <a:xfrm>
            <a:off x="830406" y="5153517"/>
            <a:ext cx="2662867" cy="369332"/>
          </a:xfrm>
          <a:prstGeom prst="rect">
            <a:avLst/>
          </a:prstGeom>
          <a:noFill/>
        </p:spPr>
        <p:txBody>
          <a:bodyPr wrap="square" rtlCol="0">
            <a:spAutoFit/>
          </a:bodyPr>
          <a:lstStyle/>
          <a:p>
            <a:pPr algn="ctr"/>
            <a:r>
              <a:rPr lang="en-US" b="1" dirty="0" smtClean="0"/>
              <a:t>Lagoon Landmarks</a:t>
            </a:r>
            <a:endParaRPr lang="en-US" b="1" dirty="0"/>
          </a:p>
        </p:txBody>
      </p:sp>
      <p:sp>
        <p:nvSpPr>
          <p:cNvPr id="29" name="TextBox 28"/>
          <p:cNvSpPr txBox="1"/>
          <p:nvPr/>
        </p:nvSpPr>
        <p:spPr>
          <a:xfrm>
            <a:off x="5738054" y="5305917"/>
            <a:ext cx="2662867" cy="369332"/>
          </a:xfrm>
          <a:prstGeom prst="rect">
            <a:avLst/>
          </a:prstGeom>
          <a:noFill/>
        </p:spPr>
        <p:txBody>
          <a:bodyPr wrap="square" rtlCol="0">
            <a:spAutoFit/>
          </a:bodyPr>
          <a:lstStyle/>
          <a:p>
            <a:pPr algn="ctr"/>
            <a:r>
              <a:rPr lang="en-US" b="1" dirty="0" smtClean="0"/>
              <a:t>Moon Landmarks</a:t>
            </a:r>
            <a:endParaRPr lang="en-US" b="1" dirty="0"/>
          </a:p>
        </p:txBody>
      </p:sp>
      <p:pic>
        <p:nvPicPr>
          <p:cNvPr id="10" name="Picture 9" descr="2 Curvy Chai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7067" y="3898048"/>
            <a:ext cx="903877" cy="903877"/>
          </a:xfrm>
          <a:prstGeom prst="rect">
            <a:avLst/>
          </a:prstGeom>
        </p:spPr>
      </p:pic>
      <p:pic>
        <p:nvPicPr>
          <p:cNvPr id="11" name="Picture 10" descr="Barbecu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407" y="3915697"/>
            <a:ext cx="872974" cy="872974"/>
          </a:xfrm>
          <a:prstGeom prst="rect">
            <a:avLst/>
          </a:prstGeom>
        </p:spPr>
      </p:pic>
      <p:pic>
        <p:nvPicPr>
          <p:cNvPr id="13" name="Picture 12" descr="Fern Statu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674" y="2218351"/>
            <a:ext cx="882861" cy="882861"/>
          </a:xfrm>
          <a:prstGeom prst="rect">
            <a:avLst/>
          </a:prstGeom>
        </p:spPr>
      </p:pic>
      <p:pic>
        <p:nvPicPr>
          <p:cNvPr id="14" name="Picture 13" descr="Giant Cactu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7067" y="2218351"/>
            <a:ext cx="903877" cy="903876"/>
          </a:xfrm>
          <a:prstGeom prst="rect">
            <a:avLst/>
          </a:prstGeom>
        </p:spPr>
      </p:pic>
      <p:pic>
        <p:nvPicPr>
          <p:cNvPr id="15" name="Picture 14" descr="Horse Saddle.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4205" y="2218350"/>
            <a:ext cx="890624" cy="882862"/>
          </a:xfrm>
          <a:prstGeom prst="rect">
            <a:avLst/>
          </a:prstGeom>
        </p:spPr>
      </p:pic>
      <p:pic>
        <p:nvPicPr>
          <p:cNvPr id="18" name="Picture 17" descr="Kayak.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84829" y="3109899"/>
            <a:ext cx="896116" cy="896116"/>
          </a:xfrm>
          <a:prstGeom prst="rect">
            <a:avLst/>
          </a:prstGeom>
        </p:spPr>
      </p:pic>
      <p:pic>
        <p:nvPicPr>
          <p:cNvPr id="20" name="Picture 19" descr="Ridged Planters.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0406" y="3076554"/>
            <a:ext cx="876129" cy="876129"/>
          </a:xfrm>
          <a:prstGeom prst="rect">
            <a:avLst/>
          </a:prstGeom>
        </p:spPr>
      </p:pic>
      <p:pic>
        <p:nvPicPr>
          <p:cNvPr id="30" name="Picture 29" descr="Surfboard.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94205" y="3898048"/>
            <a:ext cx="890623" cy="890623"/>
          </a:xfrm>
          <a:prstGeom prst="rect">
            <a:avLst/>
          </a:prstGeom>
        </p:spPr>
      </p:pic>
      <p:pic>
        <p:nvPicPr>
          <p:cNvPr id="49" name="Picture 48" descr="Antenna Tower.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38054" y="2218350"/>
            <a:ext cx="858203" cy="858203"/>
          </a:xfrm>
          <a:prstGeom prst="rect">
            <a:avLst/>
          </a:prstGeom>
        </p:spPr>
      </p:pic>
      <p:pic>
        <p:nvPicPr>
          <p:cNvPr id="50" name="Picture 49" descr="Decom Unit.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46061" y="3962883"/>
            <a:ext cx="840819" cy="840819"/>
          </a:xfrm>
          <a:prstGeom prst="rect">
            <a:avLst/>
          </a:prstGeom>
        </p:spPr>
      </p:pic>
      <p:pic>
        <p:nvPicPr>
          <p:cNvPr id="51" name="Picture 50" descr="Escape Rocket.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69231" y="2218351"/>
            <a:ext cx="858203" cy="882861"/>
          </a:xfrm>
          <a:prstGeom prst="rect">
            <a:avLst/>
          </a:prstGeom>
        </p:spPr>
      </p:pic>
      <p:pic>
        <p:nvPicPr>
          <p:cNvPr id="52" name="Picture 51" descr="Large Tanks.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38054" y="3893917"/>
            <a:ext cx="908007" cy="908007"/>
          </a:xfrm>
          <a:prstGeom prst="rect">
            <a:avLst/>
          </a:prstGeom>
        </p:spPr>
      </p:pic>
      <p:pic>
        <p:nvPicPr>
          <p:cNvPr id="53" name="Picture 52" descr="Moon Buggy.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738054" y="3039845"/>
            <a:ext cx="908007" cy="858203"/>
          </a:xfrm>
          <a:prstGeom prst="rect">
            <a:avLst/>
          </a:prstGeom>
        </p:spPr>
      </p:pic>
      <p:pic>
        <p:nvPicPr>
          <p:cNvPr id="54" name="Picture 53" descr="Sofas Table.jp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469230" y="3962883"/>
            <a:ext cx="858203" cy="839041"/>
          </a:xfrm>
          <a:prstGeom prst="rect">
            <a:avLst/>
          </a:prstGeom>
        </p:spPr>
      </p:pic>
      <p:pic>
        <p:nvPicPr>
          <p:cNvPr id="55" name="Picture 54" descr="Treadmill.jp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469231" y="3076553"/>
            <a:ext cx="858203" cy="903877"/>
          </a:xfrm>
          <a:prstGeom prst="rect">
            <a:avLst/>
          </a:prstGeom>
        </p:spPr>
      </p:pic>
      <p:pic>
        <p:nvPicPr>
          <p:cNvPr id="56" name="Picture 55" descr="Wimp Detector.jp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559299" y="2218350"/>
            <a:ext cx="927581" cy="890623"/>
          </a:xfrm>
          <a:prstGeom prst="rect">
            <a:avLst/>
          </a:prstGeom>
        </p:spPr>
      </p:pic>
    </p:spTree>
    <p:extLst>
      <p:ext uri="{BB962C8B-B14F-4D97-AF65-F5344CB8AC3E}">
        <p14:creationId xmlns:p14="http://schemas.microsoft.com/office/powerpoint/2010/main" val="17206598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Systematically Enhance Memory</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3" name="TextBox 2"/>
          <p:cNvSpPr txBox="1"/>
          <p:nvPr/>
        </p:nvSpPr>
        <p:spPr>
          <a:xfrm>
            <a:off x="2066380" y="1162281"/>
            <a:ext cx="5241285" cy="369332"/>
          </a:xfrm>
          <a:prstGeom prst="rect">
            <a:avLst/>
          </a:prstGeom>
          <a:noFill/>
        </p:spPr>
        <p:txBody>
          <a:bodyPr wrap="square" rtlCol="0">
            <a:spAutoFit/>
          </a:bodyPr>
          <a:lstStyle/>
          <a:p>
            <a:pPr algn="ctr"/>
            <a:r>
              <a:rPr lang="en-US" dirty="0" smtClean="0"/>
              <a:t>Ensure Even Exploration: Token-Collection Task</a:t>
            </a:r>
            <a:endParaRPr lang="en-US" dirty="0"/>
          </a:p>
        </p:txBody>
      </p:sp>
      <p:pic>
        <p:nvPicPr>
          <p:cNvPr id="8" name="Picture 7"/>
          <p:cNvPicPr>
            <a:picLocks noChangeAspect="1"/>
          </p:cNvPicPr>
          <p:nvPr/>
        </p:nvPicPr>
        <p:blipFill>
          <a:blip r:embed="rId3"/>
          <a:stretch>
            <a:fillRect/>
          </a:stretch>
        </p:blipFill>
        <p:spPr>
          <a:xfrm>
            <a:off x="1313636" y="2338115"/>
            <a:ext cx="6654783" cy="3274960"/>
          </a:xfrm>
          <a:prstGeom prst="rect">
            <a:avLst/>
          </a:prstGeom>
        </p:spPr>
      </p:pic>
    </p:spTree>
    <p:extLst>
      <p:ext uri="{BB962C8B-B14F-4D97-AF65-F5344CB8AC3E}">
        <p14:creationId xmlns:p14="http://schemas.microsoft.com/office/powerpoint/2010/main" val="6090358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Systematically Enhance Memory</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3" name="TextBox 2"/>
          <p:cNvSpPr txBox="1"/>
          <p:nvPr/>
        </p:nvSpPr>
        <p:spPr>
          <a:xfrm>
            <a:off x="2066380" y="1162281"/>
            <a:ext cx="5241285" cy="369332"/>
          </a:xfrm>
          <a:prstGeom prst="rect">
            <a:avLst/>
          </a:prstGeom>
          <a:noFill/>
        </p:spPr>
        <p:txBody>
          <a:bodyPr wrap="square" rtlCol="0">
            <a:spAutoFit/>
          </a:bodyPr>
          <a:lstStyle/>
          <a:p>
            <a:pPr algn="ctr"/>
            <a:r>
              <a:rPr lang="en-US" dirty="0" smtClean="0"/>
              <a:t>Create “placement” software</a:t>
            </a:r>
            <a:endParaRPr lang="en-US" dirty="0"/>
          </a:p>
        </p:txBody>
      </p:sp>
      <p:pic>
        <p:nvPicPr>
          <p:cNvPr id="10" name="Placement_Example_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6498" y="1898480"/>
            <a:ext cx="7595069" cy="4272226"/>
          </a:xfrm>
          <a:prstGeom prst="rect">
            <a:avLst/>
          </a:prstGeom>
        </p:spPr>
      </p:pic>
    </p:spTree>
    <p:extLst>
      <p:ext uri="{BB962C8B-B14F-4D97-AF65-F5344CB8AC3E}">
        <p14:creationId xmlns:p14="http://schemas.microsoft.com/office/powerpoint/2010/main" val="21730400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42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10"/>
                                        </p:tgtEl>
                                      </p:cBhvr>
                                    </p:cmd>
                                  </p:childTnLst>
                                </p:cTn>
                              </p:par>
                            </p:childTnLst>
                          </p:cTn>
                        </p:par>
                      </p:childTnLst>
                    </p:cTn>
                  </p:par>
                </p:childTnLst>
              </p:cTn>
              <p:nextCondLst>
                <p:cond evt="onClick" delay="0">
                  <p:tgtEl>
                    <p:spTgt spid="10"/>
                  </p:tgtEl>
                </p:cond>
              </p:nextCondLst>
            </p:seq>
            <p:video>
              <p:cMediaNode vol="80000">
                <p:cTn id="14" fill="hold" display="0">
                  <p:stCondLst>
                    <p:cond delay="indefinite"/>
                  </p:stCondLst>
                </p:cTn>
                <p:tgtEl>
                  <p:spTgt spid="10"/>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Systematically Enhance Memory</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3" name="TextBox 2"/>
          <p:cNvSpPr txBox="1"/>
          <p:nvPr/>
        </p:nvSpPr>
        <p:spPr>
          <a:xfrm>
            <a:off x="2066380" y="1162281"/>
            <a:ext cx="5241285" cy="369332"/>
          </a:xfrm>
          <a:prstGeom prst="rect">
            <a:avLst/>
          </a:prstGeom>
          <a:noFill/>
        </p:spPr>
        <p:txBody>
          <a:bodyPr wrap="square" rtlCol="0">
            <a:spAutoFit/>
          </a:bodyPr>
          <a:lstStyle/>
          <a:p>
            <a:pPr algn="ctr"/>
            <a:r>
              <a:rPr lang="en-US" dirty="0" smtClean="0"/>
              <a:t>Assess </a:t>
            </a:r>
            <a:r>
              <a:rPr lang="en-US" dirty="0" err="1" smtClean="0"/>
              <a:t>Allocentric</a:t>
            </a:r>
            <a:r>
              <a:rPr lang="en-US" dirty="0" smtClean="0"/>
              <a:t> Spatial Memory</a:t>
            </a:r>
            <a:endParaRPr lang="en-US" dirty="0"/>
          </a:p>
        </p:txBody>
      </p:sp>
      <p:pic>
        <p:nvPicPr>
          <p:cNvPr id="6" name="Picture 5" descr="Toon_Ma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256" y="1949110"/>
            <a:ext cx="3888137" cy="3888137"/>
          </a:xfrm>
          <a:prstGeom prst="rect">
            <a:avLst/>
          </a:prstGeom>
        </p:spPr>
      </p:pic>
      <p:pic>
        <p:nvPicPr>
          <p:cNvPr id="7" name="Picture 6" descr="Toon_Map_withLandmarksAndGri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3393" y="1949109"/>
            <a:ext cx="3888137" cy="3888137"/>
          </a:xfrm>
          <a:prstGeom prst="rect">
            <a:avLst/>
          </a:prstGeom>
        </p:spPr>
      </p:pic>
      <p:sp>
        <p:nvSpPr>
          <p:cNvPr id="9" name="Rectangle 8"/>
          <p:cNvSpPr/>
          <p:nvPr/>
        </p:nvSpPr>
        <p:spPr>
          <a:xfrm>
            <a:off x="2363583" y="6169042"/>
            <a:ext cx="406075" cy="246105"/>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491090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0" presetClass="path" presetSubtype="0" accel="50000" decel="50000" fill="hold" grpId="1" nodeType="withEffect">
                                  <p:stCondLst>
                                    <p:cond delay="0"/>
                                  </p:stCondLst>
                                  <p:childTnLst>
                                    <p:animMotion origin="layout" path="M 0 0 C 0.07326 -0.05255 0.1467 -0.10509 0.14861 -0.12407 C 0.15052 -0.14329 0.05816 -0.11667 0.01128 -0.11551 C -0.03559 -0.11389 -0.15608 -0.08958 -0.13247 -0.11551 C -0.10886 -0.14097 0.10416 -0.19537 0.15347 -0.27014 C 0.20277 -0.34491 0.21232 -0.51482 0.16336 -0.56412 C 0.11441 -0.61343 -0.08855 -0.56343 -0.14063 -0.56644 C -0.19271 -0.56944 -0.1474 -0.58287 -0.14879 -0.58171 C -0.15018 -0.58056 -0.14966 -0.56111 -0.14879 -0.55972 C -0.14792 -0.55833 -0.14601 -0.57107 -0.14393 -0.57292 " pathEditMode="relative" ptsTypes="aaaaaaaaaA">
                                      <p:cBhvr>
                                        <p:cTn id="12" dur="2000" fill="hold"/>
                                        <p:tgtEl>
                                          <p:spTgt spid="9"/>
                                        </p:tgtEl>
                                        <p:attrNameLst>
                                          <p:attrName>ppt_x</p:attrName>
                                          <p:attrName>ppt_y</p:attrName>
                                        </p:attrNameLst>
                                      </p:cBhvr>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Generalized Study Design</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9" name="TextBox 8"/>
          <p:cNvSpPr txBox="1"/>
          <p:nvPr/>
        </p:nvSpPr>
        <p:spPr>
          <a:xfrm>
            <a:off x="176026" y="1323741"/>
            <a:ext cx="1781670" cy="369332"/>
          </a:xfrm>
          <a:prstGeom prst="rect">
            <a:avLst/>
          </a:prstGeom>
          <a:noFill/>
        </p:spPr>
        <p:txBody>
          <a:bodyPr wrap="none" rtlCol="0">
            <a:spAutoFit/>
          </a:bodyPr>
          <a:lstStyle/>
          <a:p>
            <a:r>
              <a:rPr lang="en-US" b="1" dirty="0" smtClean="0"/>
              <a:t>Token Collection</a:t>
            </a:r>
            <a:endParaRPr lang="en-US" b="1" dirty="0"/>
          </a:p>
        </p:txBody>
      </p:sp>
      <p:sp>
        <p:nvSpPr>
          <p:cNvPr id="14" name="TextBox 13"/>
          <p:cNvSpPr txBox="1"/>
          <p:nvPr/>
        </p:nvSpPr>
        <p:spPr>
          <a:xfrm>
            <a:off x="3236487" y="3483206"/>
            <a:ext cx="2944060" cy="646331"/>
          </a:xfrm>
          <a:prstGeom prst="rect">
            <a:avLst/>
          </a:prstGeom>
          <a:noFill/>
        </p:spPr>
        <p:txBody>
          <a:bodyPr wrap="none" rtlCol="0">
            <a:spAutoFit/>
          </a:bodyPr>
          <a:lstStyle/>
          <a:p>
            <a:r>
              <a:rPr lang="en-US" b="1" dirty="0" smtClean="0"/>
              <a:t>Rehearsal by Screen-Capture</a:t>
            </a:r>
          </a:p>
          <a:p>
            <a:r>
              <a:rPr lang="en-US" b="1" dirty="0"/>
              <a:t>	</a:t>
            </a:r>
          </a:p>
        </p:txBody>
      </p:sp>
      <p:sp>
        <p:nvSpPr>
          <p:cNvPr id="15" name="TextBox 14"/>
          <p:cNvSpPr txBox="1"/>
          <p:nvPr/>
        </p:nvSpPr>
        <p:spPr>
          <a:xfrm>
            <a:off x="1731050" y="1890437"/>
            <a:ext cx="7046958" cy="1200329"/>
          </a:xfrm>
          <a:prstGeom prst="rect">
            <a:avLst/>
          </a:prstGeom>
          <a:noFill/>
        </p:spPr>
        <p:txBody>
          <a:bodyPr wrap="square" rtlCol="0">
            <a:spAutoFit/>
          </a:bodyPr>
          <a:lstStyle/>
          <a:p>
            <a:r>
              <a:rPr lang="en-US" b="1" dirty="0" smtClean="0"/>
              <a:t>Memorization</a:t>
            </a:r>
            <a:endParaRPr lang="en-US" b="1" dirty="0"/>
          </a:p>
          <a:p>
            <a:r>
              <a:rPr lang="en-US" b="1" dirty="0" smtClean="0"/>
              <a:t>	</a:t>
            </a:r>
            <a:r>
              <a:rPr lang="en-US" i="1" dirty="0" smtClean="0"/>
              <a:t>MoL Group</a:t>
            </a:r>
            <a:r>
              <a:rPr lang="en-US" dirty="0" smtClean="0"/>
              <a:t>: instructed on MoL and to use the environment as 		their “</a:t>
            </a:r>
            <a:r>
              <a:rPr lang="en-US" dirty="0" err="1" smtClean="0"/>
              <a:t>vritual</a:t>
            </a:r>
            <a:r>
              <a:rPr lang="en-US" dirty="0" smtClean="0"/>
              <a:t> memory palace and “place” objects</a:t>
            </a:r>
          </a:p>
          <a:p>
            <a:r>
              <a:rPr lang="en-US" dirty="0" smtClean="0"/>
              <a:t>	</a:t>
            </a:r>
            <a:r>
              <a:rPr lang="en-US" i="1" dirty="0" smtClean="0"/>
              <a:t>Control Group</a:t>
            </a:r>
            <a:r>
              <a:rPr lang="en-US" dirty="0" smtClean="0"/>
              <a:t>: instructed to implement a “walk and learn” strategy</a:t>
            </a:r>
          </a:p>
        </p:txBody>
      </p:sp>
      <p:sp>
        <p:nvSpPr>
          <p:cNvPr id="2" name="TextBox 1"/>
          <p:cNvSpPr txBox="1"/>
          <p:nvPr/>
        </p:nvSpPr>
        <p:spPr>
          <a:xfrm>
            <a:off x="6180547" y="4129537"/>
            <a:ext cx="1582484" cy="369332"/>
          </a:xfrm>
          <a:prstGeom prst="rect">
            <a:avLst/>
          </a:prstGeom>
          <a:noFill/>
        </p:spPr>
        <p:txBody>
          <a:bodyPr wrap="none" rtlCol="0">
            <a:spAutoFit/>
          </a:bodyPr>
          <a:lstStyle/>
          <a:p>
            <a:r>
              <a:rPr lang="en-US" b="1" dirty="0" smtClean="0"/>
              <a:t>Spatial Testing</a:t>
            </a:r>
            <a:endParaRPr lang="en-US" b="1" dirty="0"/>
          </a:p>
        </p:txBody>
      </p:sp>
      <p:sp>
        <p:nvSpPr>
          <p:cNvPr id="3" name="Right Arrow 2"/>
          <p:cNvSpPr/>
          <p:nvPr/>
        </p:nvSpPr>
        <p:spPr>
          <a:xfrm rot="2328887">
            <a:off x="320144" y="4030037"/>
            <a:ext cx="3285017" cy="252868"/>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763031" y="4915186"/>
            <a:ext cx="1227357" cy="369332"/>
          </a:xfrm>
          <a:prstGeom prst="rect">
            <a:avLst/>
          </a:prstGeom>
          <a:noFill/>
        </p:spPr>
        <p:txBody>
          <a:bodyPr wrap="none" rtlCol="0">
            <a:spAutoFit/>
          </a:bodyPr>
          <a:lstStyle/>
          <a:p>
            <a:r>
              <a:rPr lang="en-US" b="1" dirty="0" smtClean="0"/>
              <a:t>Free Recall</a:t>
            </a:r>
            <a:endParaRPr lang="en-US" b="1" dirty="0"/>
          </a:p>
        </p:txBody>
      </p:sp>
    </p:spTree>
    <p:extLst>
      <p:ext uri="{BB962C8B-B14F-4D97-AF65-F5344CB8AC3E}">
        <p14:creationId xmlns:p14="http://schemas.microsoft.com/office/powerpoint/2010/main" val="5856548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2 Worlds Behavioral Results (n=22)</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2" name="TextBox 1"/>
          <p:cNvSpPr txBox="1"/>
          <p:nvPr/>
        </p:nvSpPr>
        <p:spPr>
          <a:xfrm>
            <a:off x="1592834" y="2755038"/>
            <a:ext cx="184666" cy="369332"/>
          </a:xfrm>
          <a:prstGeom prst="rect">
            <a:avLst/>
          </a:prstGeom>
          <a:noFill/>
        </p:spPr>
        <p:txBody>
          <a:bodyPr wrap="none" rtlCol="0">
            <a:spAutoFit/>
          </a:bodyPr>
          <a:lstStyle/>
          <a:p>
            <a:endParaRPr lang="en-US" dirty="0"/>
          </a:p>
        </p:txBody>
      </p:sp>
      <p:sp>
        <p:nvSpPr>
          <p:cNvPr id="8" name="TextBox 7"/>
          <p:cNvSpPr txBox="1"/>
          <p:nvPr/>
        </p:nvSpPr>
        <p:spPr>
          <a:xfrm>
            <a:off x="2098667" y="2701229"/>
            <a:ext cx="184666" cy="369332"/>
          </a:xfrm>
          <a:prstGeom prst="rect">
            <a:avLst/>
          </a:prstGeom>
          <a:noFill/>
        </p:spPr>
        <p:txBody>
          <a:bodyPr wrap="none" rtlCol="0">
            <a:spAutoFit/>
          </a:bodyPr>
          <a:lstStyle/>
          <a:p>
            <a:endParaRPr lang="en-US" dirty="0"/>
          </a:p>
        </p:txBody>
      </p:sp>
      <p:graphicFrame>
        <p:nvGraphicFramePr>
          <p:cNvPr id="12" name="Chart 11"/>
          <p:cNvGraphicFramePr>
            <a:graphicFrameLocks/>
          </p:cNvGraphicFramePr>
          <p:nvPr>
            <p:extLst>
              <p:ext uri="{D42A27DB-BD31-4B8C-83A1-F6EECF244321}">
                <p14:modId xmlns:p14="http://schemas.microsoft.com/office/powerpoint/2010/main" val="3633853562"/>
              </p:ext>
            </p:extLst>
          </p:nvPr>
        </p:nvGraphicFramePr>
        <p:xfrm>
          <a:off x="463176" y="1478831"/>
          <a:ext cx="7993530" cy="4456804"/>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descr="Screenshot 2014-12-12 00.52.29.png"/>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b="18166"/>
          <a:stretch/>
        </p:blipFill>
        <p:spPr>
          <a:xfrm>
            <a:off x="2009021" y="1615633"/>
            <a:ext cx="1162644" cy="3806027"/>
          </a:xfrm>
          <a:prstGeom prst="rect">
            <a:avLst/>
          </a:prstGeom>
        </p:spPr>
      </p:pic>
      <p:pic>
        <p:nvPicPr>
          <p:cNvPr id="11" name="Picture 10" descr="Screenshot 2014-12-12 00.52.29.png"/>
          <p:cNvPicPr>
            <a:picLocks noChangeAspect="1"/>
          </p:cNvPicPr>
          <p:nvPr/>
        </p:nvPicPr>
        <p:blipFill rotWithShape="1">
          <a:blip r:embed="rId6">
            <a:extLst>
              <a:ext uri="{28A0092B-C50C-407E-A947-70E740481C1C}">
                <a14:useLocalDpi xmlns:a14="http://schemas.microsoft.com/office/drawing/2010/main" val="0"/>
              </a:ext>
            </a:extLst>
          </a:blip>
          <a:srcRect b="18166"/>
          <a:stretch/>
        </p:blipFill>
        <p:spPr>
          <a:xfrm>
            <a:off x="4064000" y="1830785"/>
            <a:ext cx="908102" cy="3590875"/>
          </a:xfrm>
          <a:prstGeom prst="rect">
            <a:avLst/>
          </a:prstGeom>
        </p:spPr>
      </p:pic>
      <p:pic>
        <p:nvPicPr>
          <p:cNvPr id="10" name="Picture 9" descr="Screenshot 2014-12-12 00.52.29.png"/>
          <p:cNvPicPr>
            <a:picLocks noChangeAspect="1"/>
          </p:cNvPicPr>
          <p:nvPr/>
        </p:nvPicPr>
        <p:blipFill rotWithShape="1">
          <a:blip r:embed="rId6">
            <a:extLst>
              <a:ext uri="{28A0092B-C50C-407E-A947-70E740481C1C}">
                <a14:useLocalDpi xmlns:a14="http://schemas.microsoft.com/office/drawing/2010/main" val="0"/>
              </a:ext>
            </a:extLst>
          </a:blip>
          <a:srcRect b="18166"/>
          <a:stretch/>
        </p:blipFill>
        <p:spPr>
          <a:xfrm>
            <a:off x="6113708" y="1615633"/>
            <a:ext cx="908645" cy="3806027"/>
          </a:xfrm>
          <a:prstGeom prst="rect">
            <a:avLst/>
          </a:prstGeom>
        </p:spPr>
      </p:pic>
    </p:spTree>
    <p:extLst>
      <p:ext uri="{BB962C8B-B14F-4D97-AF65-F5344CB8AC3E}">
        <p14:creationId xmlns:p14="http://schemas.microsoft.com/office/powerpoint/2010/main" val="17861102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3 Worlds Behavioral Results (n=11)</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graphicFrame>
        <p:nvGraphicFramePr>
          <p:cNvPr id="14" name="Chart 13"/>
          <p:cNvGraphicFramePr>
            <a:graphicFrameLocks/>
          </p:cNvGraphicFramePr>
          <p:nvPr>
            <p:extLst>
              <p:ext uri="{D42A27DB-BD31-4B8C-83A1-F6EECF244321}">
                <p14:modId xmlns:p14="http://schemas.microsoft.com/office/powerpoint/2010/main" val="3238154616"/>
              </p:ext>
            </p:extLst>
          </p:nvPr>
        </p:nvGraphicFramePr>
        <p:xfrm>
          <a:off x="914400" y="1606176"/>
          <a:ext cx="7543800" cy="4800600"/>
        </p:xfrm>
        <a:graphic>
          <a:graphicData uri="http://schemas.openxmlformats.org/drawingml/2006/chart">
            <c:chart xmlns:c="http://schemas.openxmlformats.org/drawingml/2006/chart" xmlns:r="http://schemas.openxmlformats.org/officeDocument/2006/relationships" r:id="rId3"/>
          </a:graphicData>
        </a:graphic>
      </p:graphicFrame>
      <p:pic>
        <p:nvPicPr>
          <p:cNvPr id="15" name="Picture 14" descr="Screenshot 2014-12-12 00.52.29.png"/>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b="18166"/>
          <a:stretch/>
        </p:blipFill>
        <p:spPr>
          <a:xfrm>
            <a:off x="2394742" y="2093751"/>
            <a:ext cx="1162644" cy="3806027"/>
          </a:xfrm>
          <a:prstGeom prst="rect">
            <a:avLst/>
          </a:prstGeom>
        </p:spPr>
      </p:pic>
      <p:pic>
        <p:nvPicPr>
          <p:cNvPr id="16" name="Picture 15" descr="Screenshot 2014-12-12 00.52.29.png"/>
          <p:cNvPicPr>
            <a:picLocks noChangeAspect="1"/>
          </p:cNvPicPr>
          <p:nvPr/>
        </p:nvPicPr>
        <p:blipFill rotWithShape="1">
          <a:blip r:embed="rId6">
            <a:extLst>
              <a:ext uri="{28A0092B-C50C-407E-A947-70E740481C1C}">
                <a14:useLocalDpi xmlns:a14="http://schemas.microsoft.com/office/drawing/2010/main" val="0"/>
              </a:ext>
            </a:extLst>
          </a:blip>
          <a:srcRect b="18166"/>
          <a:stretch/>
        </p:blipFill>
        <p:spPr>
          <a:xfrm>
            <a:off x="4273178" y="2308903"/>
            <a:ext cx="908102" cy="3590875"/>
          </a:xfrm>
          <a:prstGeom prst="rect">
            <a:avLst/>
          </a:prstGeom>
        </p:spPr>
      </p:pic>
      <p:pic>
        <p:nvPicPr>
          <p:cNvPr id="17" name="Picture 16" descr="Screenshot 2014-12-12 00.52.29.png"/>
          <p:cNvPicPr>
            <a:picLocks noChangeAspect="1"/>
          </p:cNvPicPr>
          <p:nvPr/>
        </p:nvPicPr>
        <p:blipFill rotWithShape="1">
          <a:blip r:embed="rId6">
            <a:extLst>
              <a:ext uri="{28A0092B-C50C-407E-A947-70E740481C1C}">
                <a14:useLocalDpi xmlns:a14="http://schemas.microsoft.com/office/drawing/2010/main" val="0"/>
              </a:ext>
            </a:extLst>
          </a:blip>
          <a:srcRect b="18166"/>
          <a:stretch/>
        </p:blipFill>
        <p:spPr>
          <a:xfrm>
            <a:off x="6173476" y="2093751"/>
            <a:ext cx="908645" cy="3806027"/>
          </a:xfrm>
          <a:prstGeom prst="rect">
            <a:avLst/>
          </a:prstGeom>
        </p:spPr>
      </p:pic>
    </p:spTree>
    <p:extLst>
      <p:ext uri="{BB962C8B-B14F-4D97-AF65-F5344CB8AC3E}">
        <p14:creationId xmlns:p14="http://schemas.microsoft.com/office/powerpoint/2010/main" val="1553146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Hypothesis</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7" name="TextBox 6"/>
          <p:cNvSpPr txBox="1"/>
          <p:nvPr/>
        </p:nvSpPr>
        <p:spPr>
          <a:xfrm>
            <a:off x="1127841" y="1551028"/>
            <a:ext cx="6887933" cy="1477328"/>
          </a:xfrm>
          <a:prstGeom prst="rect">
            <a:avLst/>
          </a:prstGeom>
          <a:noFill/>
        </p:spPr>
        <p:txBody>
          <a:bodyPr wrap="square" rtlCol="0">
            <a:spAutoFit/>
          </a:bodyPr>
          <a:lstStyle/>
          <a:p>
            <a:pPr marL="285750" indent="-285750">
              <a:buFont typeface="Arial"/>
              <a:buChar char="•"/>
            </a:pPr>
            <a:r>
              <a:rPr lang="en-US" dirty="0" smtClean="0"/>
              <a:t>If the binding of items to their spatial context is the driving force behind the effectiveness of the MoL, then an individual’s ability to “bring back” the appropriate encoding environment during recall should serve as a predictor for memory strength.</a:t>
            </a:r>
          </a:p>
          <a:p>
            <a:pPr marL="285750" indent="-285750">
              <a:buFont typeface="Arial"/>
              <a:buChar char="•"/>
            </a:pPr>
            <a:endParaRPr lang="en-US" dirty="0"/>
          </a:p>
        </p:txBody>
      </p:sp>
      <p:sp>
        <p:nvSpPr>
          <p:cNvPr id="6" name="TextBox 5"/>
          <p:cNvSpPr txBox="1"/>
          <p:nvPr/>
        </p:nvSpPr>
        <p:spPr>
          <a:xfrm>
            <a:off x="1127841" y="3267415"/>
            <a:ext cx="7463335" cy="1200329"/>
          </a:xfrm>
          <a:prstGeom prst="rect">
            <a:avLst/>
          </a:prstGeom>
          <a:noFill/>
        </p:spPr>
        <p:txBody>
          <a:bodyPr wrap="square" rtlCol="0">
            <a:spAutoFit/>
          </a:bodyPr>
          <a:lstStyle/>
          <a:p>
            <a:r>
              <a:rPr lang="en-US" b="1" dirty="0" smtClean="0"/>
              <a:t>Pilot</a:t>
            </a:r>
            <a:endParaRPr lang="en-US" dirty="0"/>
          </a:p>
          <a:p>
            <a:endParaRPr lang="en-US" dirty="0" smtClean="0"/>
          </a:p>
          <a:p>
            <a:endParaRPr lang="en-US" dirty="0"/>
          </a:p>
          <a:p>
            <a:pPr marL="285750" indent="-285750">
              <a:buFont typeface="Arial"/>
              <a:buChar char="•"/>
            </a:pPr>
            <a:r>
              <a:rPr lang="en-US" dirty="0" smtClean="0"/>
              <a:t>Question: Can we decode the contents of an individual’s mental imagery?</a:t>
            </a:r>
          </a:p>
        </p:txBody>
      </p:sp>
    </p:spTree>
    <p:extLst>
      <p:ext uri="{BB962C8B-B14F-4D97-AF65-F5344CB8AC3E}">
        <p14:creationId xmlns:p14="http://schemas.microsoft.com/office/powerpoint/2010/main" val="16889344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Pilot</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7" name="TextBox 6"/>
          <p:cNvSpPr txBox="1"/>
          <p:nvPr/>
        </p:nvSpPr>
        <p:spPr>
          <a:xfrm>
            <a:off x="0" y="1062471"/>
            <a:ext cx="9143999" cy="369332"/>
          </a:xfrm>
          <a:prstGeom prst="rect">
            <a:avLst/>
          </a:prstGeom>
          <a:noFill/>
        </p:spPr>
        <p:txBody>
          <a:bodyPr wrap="square" rtlCol="0">
            <a:spAutoFit/>
          </a:bodyPr>
          <a:lstStyle/>
          <a:p>
            <a:pPr algn="ctr"/>
            <a:r>
              <a:rPr lang="en-US" b="1" dirty="0" smtClean="0"/>
              <a:t>Day 1 Design</a:t>
            </a:r>
          </a:p>
        </p:txBody>
      </p:sp>
      <p:sp>
        <p:nvSpPr>
          <p:cNvPr id="9" name="TextBox 8"/>
          <p:cNvSpPr txBox="1"/>
          <p:nvPr/>
        </p:nvSpPr>
        <p:spPr>
          <a:xfrm>
            <a:off x="1121952" y="5537346"/>
            <a:ext cx="1966855" cy="369332"/>
          </a:xfrm>
          <a:prstGeom prst="rect">
            <a:avLst/>
          </a:prstGeom>
          <a:noFill/>
        </p:spPr>
        <p:txBody>
          <a:bodyPr wrap="none" rtlCol="0">
            <a:spAutoFit/>
          </a:bodyPr>
          <a:lstStyle/>
          <a:p>
            <a:r>
              <a:rPr lang="en-US" b="1" dirty="0" smtClean="0"/>
              <a:t>Guided Navigation </a:t>
            </a:r>
            <a:endParaRPr lang="en-US" b="1" dirty="0"/>
          </a:p>
        </p:txBody>
      </p:sp>
      <p:sp>
        <p:nvSpPr>
          <p:cNvPr id="2" name="TextBox 1"/>
          <p:cNvSpPr txBox="1"/>
          <p:nvPr/>
        </p:nvSpPr>
        <p:spPr>
          <a:xfrm>
            <a:off x="3689283" y="5168014"/>
            <a:ext cx="5172043" cy="1477328"/>
          </a:xfrm>
          <a:prstGeom prst="rect">
            <a:avLst/>
          </a:prstGeom>
          <a:noFill/>
        </p:spPr>
        <p:txBody>
          <a:bodyPr wrap="square" rtlCol="0">
            <a:spAutoFit/>
          </a:bodyPr>
          <a:lstStyle/>
          <a:p>
            <a:r>
              <a:rPr lang="en-US" i="1" dirty="0"/>
              <a:t>Please head over to the </a:t>
            </a:r>
            <a:r>
              <a:rPr lang="en-US" b="1" i="1" dirty="0"/>
              <a:t>Treasure Chests </a:t>
            </a:r>
            <a:r>
              <a:rPr lang="en-US" i="1" dirty="0"/>
              <a:t>landmark. </a:t>
            </a:r>
          </a:p>
          <a:p>
            <a:r>
              <a:rPr lang="en-US" i="1" dirty="0"/>
              <a:t> </a:t>
            </a:r>
          </a:p>
          <a:p>
            <a:r>
              <a:rPr lang="en-US" i="1" dirty="0"/>
              <a:t>Now go to the </a:t>
            </a:r>
            <a:r>
              <a:rPr lang="en-US" b="1" i="1" dirty="0"/>
              <a:t>Red Flags</a:t>
            </a:r>
            <a:r>
              <a:rPr lang="en-US" i="1" dirty="0"/>
              <a:t> landmark, and make sure that you pass the </a:t>
            </a:r>
            <a:r>
              <a:rPr lang="en-US" b="1" i="1" dirty="0"/>
              <a:t>Sun Plaque </a:t>
            </a:r>
            <a:r>
              <a:rPr lang="en-US" i="1" dirty="0"/>
              <a:t>landmark on the way.</a:t>
            </a:r>
          </a:p>
          <a:p>
            <a:endParaRPr lang="en-US" dirty="0"/>
          </a:p>
        </p:txBody>
      </p:sp>
      <p:pic>
        <p:nvPicPr>
          <p:cNvPr id="3" name="Picture 2"/>
          <p:cNvPicPr>
            <a:picLocks noChangeAspect="1"/>
          </p:cNvPicPr>
          <p:nvPr/>
        </p:nvPicPr>
        <p:blipFill>
          <a:blip r:embed="rId3"/>
          <a:stretch>
            <a:fillRect/>
          </a:stretch>
        </p:blipFill>
        <p:spPr>
          <a:xfrm>
            <a:off x="3689283" y="1580922"/>
            <a:ext cx="5047876" cy="2484167"/>
          </a:xfrm>
          <a:prstGeom prst="rect">
            <a:avLst/>
          </a:prstGeom>
        </p:spPr>
      </p:pic>
      <p:pic>
        <p:nvPicPr>
          <p:cNvPr id="6" name="Picture 5"/>
          <p:cNvPicPr>
            <a:picLocks noChangeAspect="1"/>
          </p:cNvPicPr>
          <p:nvPr/>
        </p:nvPicPr>
        <p:blipFill>
          <a:blip r:embed="rId4"/>
          <a:stretch>
            <a:fillRect/>
          </a:stretch>
        </p:blipFill>
        <p:spPr>
          <a:xfrm>
            <a:off x="4923797" y="1902598"/>
            <a:ext cx="2697325" cy="1616566"/>
          </a:xfrm>
          <a:prstGeom prst="rect">
            <a:avLst/>
          </a:prstGeom>
        </p:spPr>
      </p:pic>
      <p:sp>
        <p:nvSpPr>
          <p:cNvPr id="10" name="TextBox 9"/>
          <p:cNvSpPr txBox="1"/>
          <p:nvPr/>
        </p:nvSpPr>
        <p:spPr>
          <a:xfrm>
            <a:off x="554187" y="1640571"/>
            <a:ext cx="2264975" cy="369332"/>
          </a:xfrm>
          <a:prstGeom prst="rect">
            <a:avLst/>
          </a:prstGeom>
          <a:noFill/>
        </p:spPr>
        <p:txBody>
          <a:bodyPr wrap="none" rtlCol="0">
            <a:spAutoFit/>
          </a:bodyPr>
          <a:lstStyle/>
          <a:p>
            <a:r>
              <a:rPr lang="en-US" b="1" dirty="0" smtClean="0"/>
              <a:t>Token Collection Task</a:t>
            </a:r>
            <a:endParaRPr lang="en-US" b="1" dirty="0"/>
          </a:p>
        </p:txBody>
      </p:sp>
      <p:sp>
        <p:nvSpPr>
          <p:cNvPr id="11" name="Right Arrow 10"/>
          <p:cNvSpPr/>
          <p:nvPr/>
        </p:nvSpPr>
        <p:spPr>
          <a:xfrm rot="2328887">
            <a:off x="-182400" y="3731214"/>
            <a:ext cx="3285017" cy="252868"/>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8435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Pilot Study Design</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7" name="TextBox 6"/>
          <p:cNvSpPr txBox="1"/>
          <p:nvPr/>
        </p:nvSpPr>
        <p:spPr>
          <a:xfrm>
            <a:off x="0" y="1062471"/>
            <a:ext cx="9143999" cy="369332"/>
          </a:xfrm>
          <a:prstGeom prst="rect">
            <a:avLst/>
          </a:prstGeom>
          <a:noFill/>
        </p:spPr>
        <p:txBody>
          <a:bodyPr wrap="square" rtlCol="0">
            <a:spAutoFit/>
          </a:bodyPr>
          <a:lstStyle/>
          <a:p>
            <a:pPr algn="ctr"/>
            <a:r>
              <a:rPr lang="en-US" b="1" dirty="0" smtClean="0"/>
              <a:t>Day 2(In Lab)</a:t>
            </a:r>
          </a:p>
        </p:txBody>
      </p:sp>
      <p:sp>
        <p:nvSpPr>
          <p:cNvPr id="8" name="TextBox 7"/>
          <p:cNvSpPr txBox="1"/>
          <p:nvPr/>
        </p:nvSpPr>
        <p:spPr>
          <a:xfrm>
            <a:off x="1739687" y="2474426"/>
            <a:ext cx="2543147" cy="369332"/>
          </a:xfrm>
          <a:prstGeom prst="rect">
            <a:avLst/>
          </a:prstGeom>
          <a:noFill/>
        </p:spPr>
        <p:txBody>
          <a:bodyPr wrap="none" rtlCol="0">
            <a:spAutoFit/>
          </a:bodyPr>
          <a:lstStyle/>
          <a:p>
            <a:r>
              <a:rPr lang="en-US" b="1" dirty="0" smtClean="0"/>
              <a:t>More Guided Navigation</a:t>
            </a:r>
            <a:endParaRPr lang="en-US" b="1" dirty="0"/>
          </a:p>
        </p:txBody>
      </p:sp>
      <p:sp>
        <p:nvSpPr>
          <p:cNvPr id="9" name="TextBox 8"/>
          <p:cNvSpPr txBox="1"/>
          <p:nvPr/>
        </p:nvSpPr>
        <p:spPr>
          <a:xfrm>
            <a:off x="4133423" y="4321086"/>
            <a:ext cx="1582484" cy="369332"/>
          </a:xfrm>
          <a:prstGeom prst="rect">
            <a:avLst/>
          </a:prstGeom>
          <a:noFill/>
        </p:spPr>
        <p:txBody>
          <a:bodyPr wrap="none" rtlCol="0">
            <a:spAutoFit/>
          </a:bodyPr>
          <a:lstStyle/>
          <a:p>
            <a:r>
              <a:rPr lang="en-US" b="1" dirty="0" smtClean="0"/>
              <a:t>Spatial Testing</a:t>
            </a:r>
            <a:endParaRPr lang="en-US" b="1" dirty="0"/>
          </a:p>
        </p:txBody>
      </p:sp>
      <p:sp>
        <p:nvSpPr>
          <p:cNvPr id="11" name="TextBox 10"/>
          <p:cNvSpPr txBox="1"/>
          <p:nvPr/>
        </p:nvSpPr>
        <p:spPr>
          <a:xfrm>
            <a:off x="2105814" y="2843758"/>
            <a:ext cx="6642312" cy="1477328"/>
          </a:xfrm>
          <a:prstGeom prst="rect">
            <a:avLst/>
          </a:prstGeom>
          <a:noFill/>
        </p:spPr>
        <p:txBody>
          <a:bodyPr wrap="square" rtlCol="0">
            <a:spAutoFit/>
          </a:bodyPr>
          <a:lstStyle/>
          <a:p>
            <a:r>
              <a:rPr lang="en-US" i="1" dirty="0"/>
              <a:t>Please head </a:t>
            </a:r>
            <a:r>
              <a:rPr lang="en-US" i="1" dirty="0" smtClean="0"/>
              <a:t>over to the </a:t>
            </a:r>
            <a:r>
              <a:rPr lang="en-US" b="1" i="1" dirty="0" smtClean="0"/>
              <a:t>Horse Saddle </a:t>
            </a:r>
            <a:r>
              <a:rPr lang="en-US" i="1" dirty="0"/>
              <a:t>landmark. </a:t>
            </a:r>
          </a:p>
          <a:p>
            <a:r>
              <a:rPr lang="en-US" i="1" dirty="0"/>
              <a:t> </a:t>
            </a:r>
            <a:r>
              <a:rPr lang="en-US" i="1" dirty="0" smtClean="0"/>
              <a:t>Now</a:t>
            </a:r>
            <a:r>
              <a:rPr lang="en-US" i="1" dirty="0"/>
              <a:t>, please head in a circle around the perimeter of the map, back to the </a:t>
            </a:r>
            <a:r>
              <a:rPr lang="en-US" b="1" i="1" dirty="0"/>
              <a:t>Horse Saddle</a:t>
            </a:r>
            <a:r>
              <a:rPr lang="en-US" i="1" dirty="0"/>
              <a:t>. However, make sure that the first landmark you pass is the </a:t>
            </a:r>
            <a:r>
              <a:rPr lang="en-US" b="1" i="1" dirty="0"/>
              <a:t>Giant Cactus.</a:t>
            </a:r>
            <a:endParaRPr lang="en-US" i="1" dirty="0"/>
          </a:p>
          <a:p>
            <a:endParaRPr lang="en-US" dirty="0"/>
          </a:p>
        </p:txBody>
      </p:sp>
      <p:sp>
        <p:nvSpPr>
          <p:cNvPr id="12" name="Right Arrow 11"/>
          <p:cNvSpPr/>
          <p:nvPr/>
        </p:nvSpPr>
        <p:spPr>
          <a:xfrm rot="2328887">
            <a:off x="320144" y="4030037"/>
            <a:ext cx="3285017" cy="252868"/>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42034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Pilot Study Design</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7" name="TextBox 6"/>
          <p:cNvSpPr txBox="1"/>
          <p:nvPr/>
        </p:nvSpPr>
        <p:spPr>
          <a:xfrm>
            <a:off x="0" y="1062471"/>
            <a:ext cx="9143999" cy="369332"/>
          </a:xfrm>
          <a:prstGeom prst="rect">
            <a:avLst/>
          </a:prstGeom>
          <a:noFill/>
        </p:spPr>
        <p:txBody>
          <a:bodyPr wrap="square" rtlCol="0">
            <a:spAutoFit/>
          </a:bodyPr>
          <a:lstStyle/>
          <a:p>
            <a:pPr algn="ctr"/>
            <a:r>
              <a:rPr lang="en-US" b="1" dirty="0" smtClean="0"/>
              <a:t>Day 2(In Scanner)</a:t>
            </a:r>
          </a:p>
        </p:txBody>
      </p:sp>
      <p:sp>
        <p:nvSpPr>
          <p:cNvPr id="10" name="TextBox 9"/>
          <p:cNvSpPr txBox="1"/>
          <p:nvPr/>
        </p:nvSpPr>
        <p:spPr>
          <a:xfrm>
            <a:off x="197057" y="2028394"/>
            <a:ext cx="4509443" cy="369332"/>
          </a:xfrm>
          <a:prstGeom prst="rect">
            <a:avLst/>
          </a:prstGeom>
          <a:noFill/>
        </p:spPr>
        <p:txBody>
          <a:bodyPr wrap="square" rtlCol="0">
            <a:spAutoFit/>
          </a:bodyPr>
          <a:lstStyle/>
          <a:p>
            <a:pPr algn="ctr"/>
            <a:r>
              <a:rPr lang="en-US" b="1" dirty="0" smtClean="0"/>
              <a:t>Video Viewing</a:t>
            </a:r>
            <a:endParaRPr lang="en-US" b="1" dirty="0"/>
          </a:p>
        </p:txBody>
      </p:sp>
      <p:sp>
        <p:nvSpPr>
          <p:cNvPr id="11" name="Rectangle 10"/>
          <p:cNvSpPr/>
          <p:nvPr/>
        </p:nvSpPr>
        <p:spPr>
          <a:xfrm>
            <a:off x="4509443" y="2028394"/>
            <a:ext cx="4634557" cy="369332"/>
          </a:xfrm>
          <a:prstGeom prst="rect">
            <a:avLst/>
          </a:prstGeom>
        </p:spPr>
        <p:txBody>
          <a:bodyPr wrap="square">
            <a:spAutoFit/>
          </a:bodyPr>
          <a:lstStyle/>
          <a:p>
            <a:pPr algn="ctr"/>
            <a:r>
              <a:rPr lang="en-US" b="1" dirty="0" smtClean="0"/>
              <a:t>Mental Imagery</a:t>
            </a:r>
            <a:endParaRPr lang="en-US" b="1" dirty="0"/>
          </a:p>
        </p:txBody>
      </p:sp>
      <p:grpSp>
        <p:nvGrpSpPr>
          <p:cNvPr id="9" name="Group 8"/>
          <p:cNvGrpSpPr/>
          <p:nvPr/>
        </p:nvGrpSpPr>
        <p:grpSpPr>
          <a:xfrm>
            <a:off x="5515447" y="4536861"/>
            <a:ext cx="1459648" cy="2226734"/>
            <a:chOff x="5515447" y="4536861"/>
            <a:chExt cx="1459648" cy="2226734"/>
          </a:xfrm>
        </p:grpSpPr>
        <p:pic>
          <p:nvPicPr>
            <p:cNvPr id="6" name="Picture 5" descr="Surfboard.jpg"/>
            <p:cNvPicPr>
              <a:picLocks noChangeAspect="1"/>
            </p:cNvPicPr>
            <p:nvPr/>
          </p:nvPicPr>
          <p:blipFill>
            <a:blip r:embed="rId3">
              <a:extLst>
                <a:ext uri="{BEBA8EAE-BF5A-486C-A8C5-ECC9F3942E4B}">
                  <a14:imgProps xmlns:a14="http://schemas.microsoft.com/office/drawing/2010/main">
                    <a14:imgLayer r:embed="rId4">
                      <a14:imgEffect>
                        <a14:backgroundRemoval t="9961" b="94336" l="9961" r="89844"/>
                      </a14:imgEffect>
                    </a14:imgLayer>
                  </a14:imgProps>
                </a:ext>
                <a:ext uri="{28A0092B-C50C-407E-A947-70E740481C1C}">
                  <a14:useLocalDpi xmlns:a14="http://schemas.microsoft.com/office/drawing/2010/main" val="0"/>
                </a:ext>
              </a:extLst>
            </a:blip>
            <a:stretch>
              <a:fillRect/>
            </a:stretch>
          </p:blipFill>
          <p:spPr>
            <a:xfrm>
              <a:off x="5515447" y="4536861"/>
              <a:ext cx="1459648" cy="1459648"/>
            </a:xfrm>
            <a:prstGeom prst="rect">
              <a:avLst/>
            </a:prstGeom>
          </p:spPr>
        </p:pic>
        <p:sp>
          <p:nvSpPr>
            <p:cNvPr id="14" name="TextBox 13"/>
            <p:cNvSpPr txBox="1"/>
            <p:nvPr/>
          </p:nvSpPr>
          <p:spPr>
            <a:xfrm>
              <a:off x="5674684" y="6209597"/>
              <a:ext cx="1300411" cy="553998"/>
            </a:xfrm>
            <a:prstGeom prst="rect">
              <a:avLst/>
            </a:prstGeom>
            <a:noFill/>
          </p:spPr>
          <p:txBody>
            <a:bodyPr wrap="square" rtlCol="0">
              <a:spAutoFit/>
            </a:bodyPr>
            <a:lstStyle/>
            <a:p>
              <a:pPr algn="ctr"/>
              <a:r>
                <a:rPr lang="en-US" b="1" dirty="0" smtClean="0"/>
                <a:t>Starting</a:t>
              </a:r>
            </a:p>
            <a:p>
              <a:pPr algn="ctr"/>
              <a:r>
                <a:rPr lang="en-US" sz="1200" i="1" dirty="0" smtClean="0"/>
                <a:t>(Full Circle)</a:t>
              </a:r>
              <a:endParaRPr lang="en-US" sz="1200" i="1" dirty="0"/>
            </a:p>
          </p:txBody>
        </p:sp>
      </p:grpSp>
      <p:grpSp>
        <p:nvGrpSpPr>
          <p:cNvPr id="17" name="Group 16"/>
          <p:cNvGrpSpPr/>
          <p:nvPr/>
        </p:nvGrpSpPr>
        <p:grpSpPr>
          <a:xfrm>
            <a:off x="7276353" y="4524715"/>
            <a:ext cx="1519574" cy="2101993"/>
            <a:chOff x="7276354" y="4476936"/>
            <a:chExt cx="1519574" cy="2101993"/>
          </a:xfrm>
        </p:grpSpPr>
        <p:pic>
          <p:nvPicPr>
            <p:cNvPr id="3" name="Picture 2" descr="Barbecue.jpg"/>
            <p:cNvPicPr>
              <a:picLocks noChangeAspect="1"/>
            </p:cNvPicPr>
            <p:nvPr/>
          </p:nvPicPr>
          <p:blipFill>
            <a:blip r:embed="rId5">
              <a:extLst>
                <a:ext uri="{BEBA8EAE-BF5A-486C-A8C5-ECC9F3942E4B}">
                  <a14:imgProps xmlns:a14="http://schemas.microsoft.com/office/drawing/2010/main">
                    <a14:imgLayer r:embed="rId6">
                      <a14:imgEffect>
                        <a14:backgroundRemoval t="2930" b="100000" l="0" r="100000"/>
                      </a14:imgEffect>
                    </a14:imgLayer>
                  </a14:imgProps>
                </a:ext>
                <a:ext uri="{28A0092B-C50C-407E-A947-70E740481C1C}">
                  <a14:useLocalDpi xmlns:a14="http://schemas.microsoft.com/office/drawing/2010/main" val="0"/>
                </a:ext>
              </a:extLst>
            </a:blip>
            <a:stretch>
              <a:fillRect/>
            </a:stretch>
          </p:blipFill>
          <p:spPr>
            <a:xfrm>
              <a:off x="7276355" y="4476936"/>
              <a:ext cx="1519573" cy="1519573"/>
            </a:xfrm>
            <a:prstGeom prst="rect">
              <a:avLst/>
            </a:prstGeom>
          </p:spPr>
        </p:pic>
        <p:sp>
          <p:nvSpPr>
            <p:cNvPr id="15" name="TextBox 14"/>
            <p:cNvSpPr txBox="1"/>
            <p:nvPr/>
          </p:nvSpPr>
          <p:spPr>
            <a:xfrm>
              <a:off x="7276354" y="6209597"/>
              <a:ext cx="1519573" cy="369332"/>
            </a:xfrm>
            <a:prstGeom prst="rect">
              <a:avLst/>
            </a:prstGeom>
            <a:noFill/>
          </p:spPr>
          <p:txBody>
            <a:bodyPr wrap="square" rtlCol="0">
              <a:spAutoFit/>
            </a:bodyPr>
            <a:lstStyle/>
            <a:p>
              <a:pPr algn="ctr"/>
              <a:r>
                <a:rPr lang="en-US" b="1" dirty="0" smtClean="0"/>
                <a:t>1</a:t>
              </a:r>
              <a:r>
                <a:rPr lang="en-US" b="1" baseline="30000" dirty="0" smtClean="0"/>
                <a:t>st</a:t>
              </a:r>
              <a:r>
                <a:rPr lang="en-US" b="1" dirty="0" smtClean="0"/>
                <a:t> Landmark</a:t>
              </a:r>
              <a:endParaRPr lang="en-US" b="1" dirty="0"/>
            </a:p>
          </p:txBody>
        </p:sp>
      </p:grpSp>
      <p:grpSp>
        <p:nvGrpSpPr>
          <p:cNvPr id="8" name="Group 7"/>
          <p:cNvGrpSpPr/>
          <p:nvPr/>
        </p:nvGrpSpPr>
        <p:grpSpPr>
          <a:xfrm>
            <a:off x="5674684" y="2670936"/>
            <a:ext cx="2776848" cy="1853779"/>
            <a:chOff x="5674684" y="2670936"/>
            <a:chExt cx="2776848" cy="1853779"/>
          </a:xfrm>
        </p:grpSpPr>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74684" y="2670936"/>
              <a:ext cx="2776848" cy="1512592"/>
            </a:xfrm>
            <a:prstGeom prst="rect">
              <a:avLst/>
            </a:prstGeom>
          </p:spPr>
        </p:pic>
        <p:sp>
          <p:nvSpPr>
            <p:cNvPr id="16" name="TextBox 15"/>
            <p:cNvSpPr txBox="1"/>
            <p:nvPr/>
          </p:nvSpPr>
          <p:spPr>
            <a:xfrm>
              <a:off x="5674684" y="4216938"/>
              <a:ext cx="2776847" cy="307777"/>
            </a:xfrm>
            <a:prstGeom prst="rect">
              <a:avLst/>
            </a:prstGeom>
            <a:noFill/>
          </p:spPr>
          <p:txBody>
            <a:bodyPr wrap="square" rtlCol="0">
              <a:spAutoFit/>
            </a:bodyPr>
            <a:lstStyle/>
            <a:p>
              <a:pPr algn="ctr"/>
              <a:r>
                <a:rPr lang="en-US" sz="1400" i="1" dirty="0" smtClean="0"/>
                <a:t>Lagoon World</a:t>
              </a:r>
              <a:endParaRPr lang="en-US" sz="1400" i="1" dirty="0"/>
            </a:p>
          </p:txBody>
        </p:sp>
      </p:grpSp>
    </p:spTree>
    <p:extLst>
      <p:ext uri="{BB962C8B-B14F-4D97-AF65-F5344CB8AC3E}">
        <p14:creationId xmlns:p14="http://schemas.microsoft.com/office/powerpoint/2010/main" val="11270389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Pilot fMRI Methods</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3" name="TextBox 12"/>
          <p:cNvSpPr txBox="1"/>
          <p:nvPr/>
        </p:nvSpPr>
        <p:spPr>
          <a:xfrm>
            <a:off x="1434353" y="2121647"/>
            <a:ext cx="6442789" cy="2031325"/>
          </a:xfrm>
          <a:prstGeom prst="rect">
            <a:avLst/>
          </a:prstGeom>
          <a:noFill/>
        </p:spPr>
        <p:txBody>
          <a:bodyPr wrap="none" rtlCol="0">
            <a:spAutoFit/>
          </a:bodyPr>
          <a:lstStyle/>
          <a:p>
            <a:pPr marL="285750" indent="-285750">
              <a:buFont typeface="Arial"/>
              <a:buChar char="•"/>
            </a:pPr>
            <a:r>
              <a:rPr lang="en-US" dirty="0" smtClean="0"/>
              <a:t>32-Channel head coil with optimized settings (from a pilot-pilot)</a:t>
            </a:r>
          </a:p>
          <a:p>
            <a:pPr marL="285750" indent="-285750">
              <a:buFont typeface="Arial"/>
              <a:buChar char="•"/>
            </a:pPr>
            <a:endParaRPr lang="en-US" dirty="0"/>
          </a:p>
          <a:p>
            <a:pPr marL="285750" indent="-285750">
              <a:buFont typeface="Arial"/>
              <a:buChar char="•"/>
            </a:pPr>
            <a:r>
              <a:rPr lang="en-US" dirty="0" smtClean="0"/>
              <a:t>Multi-Band Acquisition with an Acceleration Factor</a:t>
            </a:r>
          </a:p>
          <a:p>
            <a:pPr marL="285750" indent="-285750">
              <a:buFont typeface="Arial"/>
              <a:buChar char="•"/>
            </a:pPr>
            <a:endParaRPr lang="en-US" dirty="0"/>
          </a:p>
          <a:p>
            <a:pPr marL="285750" indent="-285750">
              <a:buFont typeface="Arial"/>
              <a:buChar char="•"/>
            </a:pPr>
            <a:r>
              <a:rPr lang="en-US" dirty="0" smtClean="0"/>
              <a:t>Whole Brain: 2.2mm voxel size in 1.5s</a:t>
            </a:r>
          </a:p>
          <a:p>
            <a:endParaRPr lang="en-US" dirty="0"/>
          </a:p>
          <a:p>
            <a:pPr marL="285750" indent="-285750">
              <a:buFont typeface="Arial"/>
              <a:buChar char="•"/>
            </a:pPr>
            <a:r>
              <a:rPr lang="en-US" dirty="0" smtClean="0"/>
              <a:t>Support Vector Machines Searchlight</a:t>
            </a:r>
          </a:p>
        </p:txBody>
      </p:sp>
    </p:spTree>
    <p:extLst>
      <p:ext uri="{BB962C8B-B14F-4D97-AF65-F5344CB8AC3E}">
        <p14:creationId xmlns:p14="http://schemas.microsoft.com/office/powerpoint/2010/main" val="157393349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Which World Are They Viewing?</a:t>
            </a:r>
            <a:endParaRPr lang="en-US" sz="4000" dirty="0"/>
          </a:p>
        </p:txBody>
      </p:sp>
      <p:sp>
        <p:nvSpPr>
          <p:cNvPr id="5" name="TextBox 4"/>
          <p:cNvSpPr txBox="1"/>
          <p:nvPr/>
        </p:nvSpPr>
        <p:spPr>
          <a:xfrm>
            <a:off x="0" y="702104"/>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5" name="TextBox 14"/>
          <p:cNvSpPr txBox="1"/>
          <p:nvPr/>
        </p:nvSpPr>
        <p:spPr>
          <a:xfrm>
            <a:off x="0" y="1198781"/>
            <a:ext cx="9144000" cy="600164"/>
          </a:xfrm>
          <a:prstGeom prst="rect">
            <a:avLst/>
          </a:prstGeom>
          <a:noFill/>
        </p:spPr>
        <p:txBody>
          <a:bodyPr wrap="square" rtlCol="0">
            <a:spAutoFit/>
          </a:bodyPr>
          <a:lstStyle/>
          <a:p>
            <a:pPr algn="ctr"/>
            <a:r>
              <a:rPr lang="en-US" sz="1100" dirty="0" smtClean="0"/>
              <a:t>When someone is viewing 30s videos of their avatar traversing virtual environments, which areas of the brain contain information pertaining to the context of that world? If we were to look at a pattern of local brain activity, could we predict which world the subject was viewing? Chance would be 33%. These images are thresholded at 38% - 50%</a:t>
            </a:r>
            <a:endParaRPr lang="en-US" sz="1100" dirty="0"/>
          </a:p>
        </p:txBody>
      </p:sp>
      <p:sp>
        <p:nvSpPr>
          <p:cNvPr id="16" name="TextBox 15"/>
          <p:cNvSpPr txBox="1"/>
          <p:nvPr/>
        </p:nvSpPr>
        <p:spPr>
          <a:xfrm>
            <a:off x="-5478" y="1850250"/>
            <a:ext cx="9149478" cy="261610"/>
          </a:xfrm>
          <a:prstGeom prst="rect">
            <a:avLst/>
          </a:prstGeom>
          <a:noFill/>
        </p:spPr>
        <p:txBody>
          <a:bodyPr wrap="square" rtlCol="0">
            <a:spAutoFit/>
          </a:bodyPr>
          <a:lstStyle/>
          <a:p>
            <a:pPr algn="ctr"/>
            <a:r>
              <a:rPr lang="en-US" sz="1100" b="1" dirty="0" smtClean="0"/>
              <a:t>When we average over all subjects…</a:t>
            </a:r>
            <a:endParaRPr lang="en-US" sz="1100" b="1" dirty="0"/>
          </a:p>
        </p:txBody>
      </p:sp>
      <p:pic>
        <p:nvPicPr>
          <p:cNvPr id="17" name="Picture 16" descr="Which_World_Viewin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55050"/>
            <a:ext cx="9144000" cy="1253531"/>
          </a:xfrm>
          <a:prstGeom prst="rect">
            <a:avLst/>
          </a:prstGeom>
        </p:spPr>
      </p:pic>
      <p:sp>
        <p:nvSpPr>
          <p:cNvPr id="18" name="TextBox 17"/>
          <p:cNvSpPr txBox="1"/>
          <p:nvPr/>
        </p:nvSpPr>
        <p:spPr>
          <a:xfrm>
            <a:off x="0" y="3417440"/>
            <a:ext cx="9149478" cy="261610"/>
          </a:xfrm>
          <a:prstGeom prst="rect">
            <a:avLst/>
          </a:prstGeom>
          <a:noFill/>
        </p:spPr>
        <p:txBody>
          <a:bodyPr wrap="square" rtlCol="0">
            <a:spAutoFit/>
          </a:bodyPr>
          <a:lstStyle/>
          <a:p>
            <a:pPr algn="ctr"/>
            <a:r>
              <a:rPr lang="en-US" sz="1100" b="1" dirty="0" smtClean="0"/>
              <a:t>When we look only at males…</a:t>
            </a:r>
            <a:endParaRPr lang="en-US" sz="1100" b="1" dirty="0"/>
          </a:p>
        </p:txBody>
      </p:sp>
      <p:pic>
        <p:nvPicPr>
          <p:cNvPr id="19" name="Picture 18" descr="Which_World_Viewing_Mal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22240"/>
            <a:ext cx="9144000" cy="1253531"/>
          </a:xfrm>
          <a:prstGeom prst="rect">
            <a:avLst/>
          </a:prstGeom>
        </p:spPr>
      </p:pic>
      <p:sp>
        <p:nvSpPr>
          <p:cNvPr id="20" name="TextBox 19"/>
          <p:cNvSpPr txBox="1"/>
          <p:nvPr/>
        </p:nvSpPr>
        <p:spPr>
          <a:xfrm>
            <a:off x="-5478" y="5093840"/>
            <a:ext cx="9149478" cy="261610"/>
          </a:xfrm>
          <a:prstGeom prst="rect">
            <a:avLst/>
          </a:prstGeom>
          <a:noFill/>
        </p:spPr>
        <p:txBody>
          <a:bodyPr wrap="square" rtlCol="0">
            <a:spAutoFit/>
          </a:bodyPr>
          <a:lstStyle/>
          <a:p>
            <a:pPr algn="ctr"/>
            <a:r>
              <a:rPr lang="en-US" sz="1100" b="1" dirty="0" smtClean="0"/>
              <a:t>When we look only at females…</a:t>
            </a:r>
            <a:endParaRPr lang="en-US" sz="1100" b="1" dirty="0"/>
          </a:p>
        </p:txBody>
      </p:sp>
      <p:pic>
        <p:nvPicPr>
          <p:cNvPr id="21" name="Picture 20" descr="Which_World_Viewing_Female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5450"/>
            <a:ext cx="9144000" cy="1253531"/>
          </a:xfrm>
          <a:prstGeom prst="rect">
            <a:avLst/>
          </a:prstGeom>
        </p:spPr>
      </p:pic>
    </p:spTree>
    <p:extLst>
      <p:ext uri="{BB962C8B-B14F-4D97-AF65-F5344CB8AC3E}">
        <p14:creationId xmlns:p14="http://schemas.microsoft.com/office/powerpoint/2010/main" val="13238484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Which Direction Are They Viewing?</a:t>
            </a:r>
            <a:endParaRPr lang="en-US" sz="4000" dirty="0"/>
          </a:p>
        </p:txBody>
      </p:sp>
      <p:sp>
        <p:nvSpPr>
          <p:cNvPr id="5" name="TextBox 4"/>
          <p:cNvSpPr txBox="1"/>
          <p:nvPr/>
        </p:nvSpPr>
        <p:spPr>
          <a:xfrm>
            <a:off x="0" y="702104"/>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1" name="TextBox 10"/>
          <p:cNvSpPr txBox="1"/>
          <p:nvPr/>
        </p:nvSpPr>
        <p:spPr>
          <a:xfrm>
            <a:off x="0" y="1063810"/>
            <a:ext cx="9144000" cy="430887"/>
          </a:xfrm>
          <a:prstGeom prst="rect">
            <a:avLst/>
          </a:prstGeom>
          <a:noFill/>
        </p:spPr>
        <p:txBody>
          <a:bodyPr wrap="square" rtlCol="0">
            <a:spAutoFit/>
          </a:bodyPr>
          <a:lstStyle/>
          <a:p>
            <a:pPr algn="ctr"/>
            <a:r>
              <a:rPr lang="en-US" sz="1100" dirty="0" smtClean="0"/>
              <a:t>Now, what about when subjects are imagining themselves moving about three different virtual environments? If we were to look at a pattern of local brain activity, could we predict which world the subject was imaging? Chance would be 33%. These images are thresholded at 38% - 50%</a:t>
            </a:r>
            <a:endParaRPr lang="en-US" sz="1100" dirty="0"/>
          </a:p>
        </p:txBody>
      </p:sp>
      <p:sp>
        <p:nvSpPr>
          <p:cNvPr id="12" name="TextBox 11"/>
          <p:cNvSpPr txBox="1"/>
          <p:nvPr/>
        </p:nvSpPr>
        <p:spPr>
          <a:xfrm>
            <a:off x="-5478" y="1715279"/>
            <a:ext cx="9149478" cy="261610"/>
          </a:xfrm>
          <a:prstGeom prst="rect">
            <a:avLst/>
          </a:prstGeom>
          <a:noFill/>
        </p:spPr>
        <p:txBody>
          <a:bodyPr wrap="square" rtlCol="0">
            <a:spAutoFit/>
          </a:bodyPr>
          <a:lstStyle/>
          <a:p>
            <a:pPr algn="ctr"/>
            <a:r>
              <a:rPr lang="en-US" sz="1100" b="1" dirty="0" smtClean="0"/>
              <a:t>When we average over all subjects…</a:t>
            </a:r>
            <a:endParaRPr lang="en-US" sz="1100" b="1" dirty="0"/>
          </a:p>
        </p:txBody>
      </p:sp>
      <p:sp>
        <p:nvSpPr>
          <p:cNvPr id="13" name="TextBox 12"/>
          <p:cNvSpPr txBox="1"/>
          <p:nvPr/>
        </p:nvSpPr>
        <p:spPr>
          <a:xfrm>
            <a:off x="0" y="3282469"/>
            <a:ext cx="9149478" cy="261610"/>
          </a:xfrm>
          <a:prstGeom prst="rect">
            <a:avLst/>
          </a:prstGeom>
          <a:noFill/>
        </p:spPr>
        <p:txBody>
          <a:bodyPr wrap="square" rtlCol="0">
            <a:spAutoFit/>
          </a:bodyPr>
          <a:lstStyle/>
          <a:p>
            <a:pPr algn="ctr"/>
            <a:r>
              <a:rPr lang="en-US" sz="1100" b="1" dirty="0" smtClean="0"/>
              <a:t>When we look only at males…</a:t>
            </a:r>
            <a:endParaRPr lang="en-US" sz="1100" b="1" dirty="0"/>
          </a:p>
        </p:txBody>
      </p:sp>
      <p:sp>
        <p:nvSpPr>
          <p:cNvPr id="14" name="TextBox 13"/>
          <p:cNvSpPr txBox="1"/>
          <p:nvPr/>
        </p:nvSpPr>
        <p:spPr>
          <a:xfrm>
            <a:off x="-5478" y="4873810"/>
            <a:ext cx="9149478" cy="261610"/>
          </a:xfrm>
          <a:prstGeom prst="rect">
            <a:avLst/>
          </a:prstGeom>
          <a:noFill/>
        </p:spPr>
        <p:txBody>
          <a:bodyPr wrap="square" rtlCol="0">
            <a:spAutoFit/>
          </a:bodyPr>
          <a:lstStyle/>
          <a:p>
            <a:pPr algn="ctr"/>
            <a:r>
              <a:rPr lang="en-US" sz="1100" b="1" dirty="0" smtClean="0"/>
              <a:t>When we look only at females…</a:t>
            </a:r>
            <a:endParaRPr lang="en-US" sz="1100" b="1" dirty="0"/>
          </a:p>
        </p:txBody>
      </p:sp>
      <p:pic>
        <p:nvPicPr>
          <p:cNvPr id="22" name="Picture 21" descr="Which_World_Imagery.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20079"/>
            <a:ext cx="9144000" cy="1253531"/>
          </a:xfrm>
          <a:prstGeom prst="rect">
            <a:avLst/>
          </a:prstGeom>
        </p:spPr>
      </p:pic>
      <p:pic>
        <p:nvPicPr>
          <p:cNvPr id="23" name="Picture 22" descr="Which_World_Imagery_Mal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64040"/>
            <a:ext cx="9144000" cy="1253531"/>
          </a:xfrm>
          <a:prstGeom prst="rect">
            <a:avLst/>
          </a:prstGeom>
        </p:spPr>
      </p:pic>
      <p:pic>
        <p:nvPicPr>
          <p:cNvPr id="24" name="Picture 23" descr="Which_World_Imagery_Female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178610"/>
            <a:ext cx="9144000" cy="1253531"/>
          </a:xfrm>
          <a:prstGeom prst="rect">
            <a:avLst/>
          </a:prstGeom>
        </p:spPr>
      </p:pic>
    </p:spTree>
    <p:extLst>
      <p:ext uri="{BB962C8B-B14F-4D97-AF65-F5344CB8AC3E}">
        <p14:creationId xmlns:p14="http://schemas.microsoft.com/office/powerpoint/2010/main" val="1022258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Which World Are They Imagining?</a:t>
            </a:r>
            <a:endParaRPr lang="en-US" sz="4000" dirty="0"/>
          </a:p>
        </p:txBody>
      </p:sp>
      <p:sp>
        <p:nvSpPr>
          <p:cNvPr id="5" name="TextBox 4"/>
          <p:cNvSpPr txBox="1"/>
          <p:nvPr/>
        </p:nvSpPr>
        <p:spPr>
          <a:xfrm>
            <a:off x="0" y="702104"/>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5" name="TextBox 14"/>
          <p:cNvSpPr txBox="1"/>
          <p:nvPr/>
        </p:nvSpPr>
        <p:spPr>
          <a:xfrm>
            <a:off x="-5478" y="1071436"/>
            <a:ext cx="9144000" cy="600164"/>
          </a:xfrm>
          <a:prstGeom prst="rect">
            <a:avLst/>
          </a:prstGeom>
          <a:noFill/>
        </p:spPr>
        <p:txBody>
          <a:bodyPr wrap="square" rtlCol="0">
            <a:spAutoFit/>
          </a:bodyPr>
          <a:lstStyle/>
          <a:p>
            <a:pPr algn="ctr"/>
            <a:r>
              <a:rPr lang="en-US" sz="1100" dirty="0" smtClean="0"/>
              <a:t>Which regions of the brain encode the trajectory about which a person is viewing their avatar move about an environment? If we were to look at a pattern of local brain activity, could we predict which direction the subject was viewing? These classifications looked at directionality irrespective of which world the subject was in. Chance would be 50%. These images are thresholded at 55% - 60%</a:t>
            </a:r>
            <a:endParaRPr lang="en-US" sz="1100" dirty="0"/>
          </a:p>
        </p:txBody>
      </p:sp>
      <p:sp>
        <p:nvSpPr>
          <p:cNvPr id="16" name="TextBox 15"/>
          <p:cNvSpPr txBox="1"/>
          <p:nvPr/>
        </p:nvSpPr>
        <p:spPr>
          <a:xfrm>
            <a:off x="-10956" y="1722905"/>
            <a:ext cx="9149478" cy="261610"/>
          </a:xfrm>
          <a:prstGeom prst="rect">
            <a:avLst/>
          </a:prstGeom>
          <a:noFill/>
        </p:spPr>
        <p:txBody>
          <a:bodyPr wrap="square" rtlCol="0">
            <a:spAutoFit/>
          </a:bodyPr>
          <a:lstStyle/>
          <a:p>
            <a:pPr algn="ctr"/>
            <a:r>
              <a:rPr lang="en-US" sz="1100" b="1" dirty="0" smtClean="0"/>
              <a:t>When we average over all subjects…</a:t>
            </a:r>
            <a:endParaRPr lang="en-US" sz="1100" b="1" dirty="0"/>
          </a:p>
        </p:txBody>
      </p:sp>
      <p:sp>
        <p:nvSpPr>
          <p:cNvPr id="17" name="TextBox 16"/>
          <p:cNvSpPr txBox="1"/>
          <p:nvPr/>
        </p:nvSpPr>
        <p:spPr>
          <a:xfrm>
            <a:off x="-5478" y="3290095"/>
            <a:ext cx="9149478" cy="261610"/>
          </a:xfrm>
          <a:prstGeom prst="rect">
            <a:avLst/>
          </a:prstGeom>
          <a:noFill/>
        </p:spPr>
        <p:txBody>
          <a:bodyPr wrap="square" rtlCol="0">
            <a:spAutoFit/>
          </a:bodyPr>
          <a:lstStyle/>
          <a:p>
            <a:pPr algn="ctr"/>
            <a:r>
              <a:rPr lang="en-US" sz="1100" b="1" dirty="0" smtClean="0"/>
              <a:t>When we look only at males…</a:t>
            </a:r>
            <a:endParaRPr lang="en-US" sz="1100" b="1" dirty="0"/>
          </a:p>
        </p:txBody>
      </p:sp>
      <p:sp>
        <p:nvSpPr>
          <p:cNvPr id="18" name="TextBox 17"/>
          <p:cNvSpPr txBox="1"/>
          <p:nvPr/>
        </p:nvSpPr>
        <p:spPr>
          <a:xfrm>
            <a:off x="-10956" y="4881436"/>
            <a:ext cx="9149478" cy="261610"/>
          </a:xfrm>
          <a:prstGeom prst="rect">
            <a:avLst/>
          </a:prstGeom>
          <a:noFill/>
        </p:spPr>
        <p:txBody>
          <a:bodyPr wrap="square" rtlCol="0">
            <a:spAutoFit/>
          </a:bodyPr>
          <a:lstStyle/>
          <a:p>
            <a:pPr algn="ctr"/>
            <a:r>
              <a:rPr lang="en-US" sz="1100" b="1" dirty="0" smtClean="0"/>
              <a:t>When we look only at females…</a:t>
            </a:r>
            <a:endParaRPr lang="en-US" sz="1100" b="1" dirty="0"/>
          </a:p>
        </p:txBody>
      </p:sp>
      <p:pic>
        <p:nvPicPr>
          <p:cNvPr id="19" name="Picture 18" descr="Which_Direction_Viewin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8" y="1985836"/>
            <a:ext cx="9144000" cy="1253531"/>
          </a:xfrm>
          <a:prstGeom prst="rect">
            <a:avLst/>
          </a:prstGeom>
        </p:spPr>
      </p:pic>
      <p:pic>
        <p:nvPicPr>
          <p:cNvPr id="20" name="Picture 19" descr="Which_Direction_Viewing_Mal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8" y="3586036"/>
            <a:ext cx="9144000" cy="1253531"/>
          </a:xfrm>
          <a:prstGeom prst="rect">
            <a:avLst/>
          </a:prstGeom>
        </p:spPr>
      </p:pic>
      <p:pic>
        <p:nvPicPr>
          <p:cNvPr id="21" name="Picture 20" descr="Which_Direction_Viewing_Female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8" y="5186236"/>
            <a:ext cx="9144000" cy="1253531"/>
          </a:xfrm>
          <a:prstGeom prst="rect">
            <a:avLst/>
          </a:prstGeom>
        </p:spPr>
      </p:pic>
    </p:spTree>
    <p:extLst>
      <p:ext uri="{BB962C8B-B14F-4D97-AF65-F5344CB8AC3E}">
        <p14:creationId xmlns:p14="http://schemas.microsoft.com/office/powerpoint/2010/main" val="31068591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Which Direction Are They Imagining?</a:t>
            </a:r>
            <a:endParaRPr lang="en-US" sz="4000" dirty="0"/>
          </a:p>
        </p:txBody>
      </p:sp>
      <p:sp>
        <p:nvSpPr>
          <p:cNvPr id="5" name="TextBox 4"/>
          <p:cNvSpPr txBox="1"/>
          <p:nvPr/>
        </p:nvSpPr>
        <p:spPr>
          <a:xfrm>
            <a:off x="0" y="702104"/>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1" name="TextBox 10"/>
          <p:cNvSpPr txBox="1"/>
          <p:nvPr/>
        </p:nvSpPr>
        <p:spPr>
          <a:xfrm>
            <a:off x="0" y="1184869"/>
            <a:ext cx="9144000" cy="600164"/>
          </a:xfrm>
          <a:prstGeom prst="rect">
            <a:avLst/>
          </a:prstGeom>
          <a:noFill/>
        </p:spPr>
        <p:txBody>
          <a:bodyPr wrap="square" rtlCol="0">
            <a:spAutoFit/>
          </a:bodyPr>
          <a:lstStyle/>
          <a:p>
            <a:pPr algn="ctr"/>
            <a:r>
              <a:rPr lang="en-US" sz="1100" dirty="0" smtClean="0"/>
              <a:t>Now, what about when a subject is imagining themselves traversing about a virtual environment? If we were to look at a pattern of local brain activity, could we predict which direction the subject was imagining themselves moving about the environment? These classifications looked at directionality irrespective of which world the subject was in. Chance would be 50%. These images are thresholded at 55% - 60%</a:t>
            </a:r>
            <a:endParaRPr lang="en-US" sz="1100" dirty="0"/>
          </a:p>
        </p:txBody>
      </p:sp>
      <p:sp>
        <p:nvSpPr>
          <p:cNvPr id="12" name="TextBox 11"/>
          <p:cNvSpPr txBox="1"/>
          <p:nvPr/>
        </p:nvSpPr>
        <p:spPr>
          <a:xfrm>
            <a:off x="-5478" y="1836338"/>
            <a:ext cx="9149478" cy="261610"/>
          </a:xfrm>
          <a:prstGeom prst="rect">
            <a:avLst/>
          </a:prstGeom>
          <a:noFill/>
        </p:spPr>
        <p:txBody>
          <a:bodyPr wrap="square" rtlCol="0">
            <a:spAutoFit/>
          </a:bodyPr>
          <a:lstStyle/>
          <a:p>
            <a:pPr algn="ctr"/>
            <a:r>
              <a:rPr lang="en-US" sz="1100" b="1" dirty="0" smtClean="0"/>
              <a:t>When we average over all subjects…</a:t>
            </a:r>
            <a:endParaRPr lang="en-US" sz="1100" b="1" dirty="0"/>
          </a:p>
        </p:txBody>
      </p:sp>
      <p:sp>
        <p:nvSpPr>
          <p:cNvPr id="13" name="TextBox 12"/>
          <p:cNvSpPr txBox="1"/>
          <p:nvPr/>
        </p:nvSpPr>
        <p:spPr>
          <a:xfrm>
            <a:off x="0" y="3403528"/>
            <a:ext cx="9149478" cy="261610"/>
          </a:xfrm>
          <a:prstGeom prst="rect">
            <a:avLst/>
          </a:prstGeom>
          <a:noFill/>
        </p:spPr>
        <p:txBody>
          <a:bodyPr wrap="square" rtlCol="0">
            <a:spAutoFit/>
          </a:bodyPr>
          <a:lstStyle/>
          <a:p>
            <a:pPr algn="ctr"/>
            <a:r>
              <a:rPr lang="en-US" sz="1100" b="1" dirty="0" smtClean="0"/>
              <a:t>When we look only at males…</a:t>
            </a:r>
            <a:endParaRPr lang="en-US" sz="1100" b="1" dirty="0"/>
          </a:p>
        </p:txBody>
      </p:sp>
      <p:sp>
        <p:nvSpPr>
          <p:cNvPr id="14" name="TextBox 13"/>
          <p:cNvSpPr txBox="1"/>
          <p:nvPr/>
        </p:nvSpPr>
        <p:spPr>
          <a:xfrm>
            <a:off x="-5478" y="4994869"/>
            <a:ext cx="9149478" cy="261610"/>
          </a:xfrm>
          <a:prstGeom prst="rect">
            <a:avLst/>
          </a:prstGeom>
          <a:noFill/>
        </p:spPr>
        <p:txBody>
          <a:bodyPr wrap="square" rtlCol="0">
            <a:spAutoFit/>
          </a:bodyPr>
          <a:lstStyle/>
          <a:p>
            <a:pPr algn="ctr"/>
            <a:r>
              <a:rPr lang="en-US" sz="1100" b="1" dirty="0" smtClean="0"/>
              <a:t>When we look only at females…</a:t>
            </a:r>
            <a:endParaRPr lang="en-US" sz="1100" b="1" dirty="0"/>
          </a:p>
        </p:txBody>
      </p:sp>
      <p:pic>
        <p:nvPicPr>
          <p:cNvPr id="22" name="Picture 21" descr="Which_Direction_Imagery.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41138"/>
            <a:ext cx="9144000" cy="1253531"/>
          </a:xfrm>
          <a:prstGeom prst="rect">
            <a:avLst/>
          </a:prstGeom>
        </p:spPr>
      </p:pic>
      <p:pic>
        <p:nvPicPr>
          <p:cNvPr id="23" name="Picture 22" descr="Which_Direction_Imagery_Mal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65138"/>
            <a:ext cx="9144000" cy="1253531"/>
          </a:xfrm>
          <a:prstGeom prst="rect">
            <a:avLst/>
          </a:prstGeom>
        </p:spPr>
      </p:pic>
      <p:pic>
        <p:nvPicPr>
          <p:cNvPr id="24" name="Picture 23" descr="Which_Direction_Imagery_Female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269965"/>
            <a:ext cx="9144000" cy="1248904"/>
          </a:xfrm>
          <a:prstGeom prst="rect">
            <a:avLst/>
          </a:prstGeom>
        </p:spPr>
      </p:pic>
    </p:spTree>
    <p:extLst>
      <p:ext uri="{BB962C8B-B14F-4D97-AF65-F5344CB8AC3E}">
        <p14:creationId xmlns:p14="http://schemas.microsoft.com/office/powerpoint/2010/main" val="3441196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Can We Decode Imagery From Perception?</a:t>
            </a:r>
            <a:endParaRPr lang="en-US" sz="4000" dirty="0"/>
          </a:p>
        </p:txBody>
      </p:sp>
      <p:sp>
        <p:nvSpPr>
          <p:cNvPr id="5" name="TextBox 4"/>
          <p:cNvSpPr txBox="1"/>
          <p:nvPr/>
        </p:nvSpPr>
        <p:spPr>
          <a:xfrm>
            <a:off x="0" y="702104"/>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5" name="TextBox 14"/>
          <p:cNvSpPr txBox="1"/>
          <p:nvPr/>
        </p:nvSpPr>
        <p:spPr>
          <a:xfrm>
            <a:off x="0" y="1071436"/>
            <a:ext cx="9144000" cy="769441"/>
          </a:xfrm>
          <a:prstGeom prst="rect">
            <a:avLst/>
          </a:prstGeom>
          <a:noFill/>
        </p:spPr>
        <p:txBody>
          <a:bodyPr wrap="square" rtlCol="0">
            <a:spAutoFit/>
          </a:bodyPr>
          <a:lstStyle/>
          <a:p>
            <a:pPr algn="ctr"/>
            <a:r>
              <a:rPr lang="en-US" sz="1100" dirty="0" smtClean="0"/>
              <a:t>What areas of the brain contain information about environment context during viewing that then express similar information during mental imagery? These regions could be thought of as “re-expressing” the original viewing-patterns during imagery. In order to identify regions with such a profile, we trained a classifier on viewing data, labeled by world, and tested it on imagery data. Chance would be 33%. These images are thresholded at 38-50%.</a:t>
            </a:r>
            <a:endParaRPr lang="en-US" sz="1100" dirty="0"/>
          </a:p>
        </p:txBody>
      </p:sp>
      <p:sp>
        <p:nvSpPr>
          <p:cNvPr id="16" name="TextBox 15"/>
          <p:cNvSpPr txBox="1"/>
          <p:nvPr/>
        </p:nvSpPr>
        <p:spPr>
          <a:xfrm>
            <a:off x="-5478" y="1833436"/>
            <a:ext cx="9149478" cy="261610"/>
          </a:xfrm>
          <a:prstGeom prst="rect">
            <a:avLst/>
          </a:prstGeom>
          <a:noFill/>
        </p:spPr>
        <p:txBody>
          <a:bodyPr wrap="square" rtlCol="0">
            <a:spAutoFit/>
          </a:bodyPr>
          <a:lstStyle/>
          <a:p>
            <a:pPr algn="ctr"/>
            <a:r>
              <a:rPr lang="en-US" sz="1100" b="1" dirty="0" smtClean="0"/>
              <a:t>When we average over all subjects…</a:t>
            </a:r>
            <a:endParaRPr lang="en-US" sz="1100" b="1" dirty="0"/>
          </a:p>
        </p:txBody>
      </p:sp>
      <p:sp>
        <p:nvSpPr>
          <p:cNvPr id="17" name="TextBox 16"/>
          <p:cNvSpPr txBox="1"/>
          <p:nvPr/>
        </p:nvSpPr>
        <p:spPr>
          <a:xfrm>
            <a:off x="0" y="3485685"/>
            <a:ext cx="9149478" cy="261610"/>
          </a:xfrm>
          <a:prstGeom prst="rect">
            <a:avLst/>
          </a:prstGeom>
          <a:noFill/>
        </p:spPr>
        <p:txBody>
          <a:bodyPr wrap="square" rtlCol="0">
            <a:spAutoFit/>
          </a:bodyPr>
          <a:lstStyle/>
          <a:p>
            <a:pPr algn="ctr"/>
            <a:r>
              <a:rPr lang="en-US" sz="1100" b="1" dirty="0" smtClean="0"/>
              <a:t>When we look only at males…</a:t>
            </a:r>
            <a:endParaRPr lang="en-US" sz="1100" b="1" dirty="0"/>
          </a:p>
        </p:txBody>
      </p:sp>
      <p:sp>
        <p:nvSpPr>
          <p:cNvPr id="18" name="TextBox 17"/>
          <p:cNvSpPr txBox="1"/>
          <p:nvPr/>
        </p:nvSpPr>
        <p:spPr>
          <a:xfrm>
            <a:off x="-5478" y="5077026"/>
            <a:ext cx="9149478" cy="261610"/>
          </a:xfrm>
          <a:prstGeom prst="rect">
            <a:avLst/>
          </a:prstGeom>
          <a:noFill/>
        </p:spPr>
        <p:txBody>
          <a:bodyPr wrap="square" rtlCol="0">
            <a:spAutoFit/>
          </a:bodyPr>
          <a:lstStyle/>
          <a:p>
            <a:pPr algn="ctr"/>
            <a:r>
              <a:rPr lang="en-US" sz="1100" b="1" dirty="0" smtClean="0"/>
              <a:t>When we look only at females…</a:t>
            </a:r>
            <a:endParaRPr lang="en-US" sz="1100" b="1" dirty="0"/>
          </a:p>
        </p:txBody>
      </p:sp>
      <p:pic>
        <p:nvPicPr>
          <p:cNvPr id="19" name="Picture 18" descr="Train_Video_Test_Imagery_Which_World.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20187"/>
            <a:ext cx="9144000" cy="1154309"/>
          </a:xfrm>
          <a:prstGeom prst="rect">
            <a:avLst/>
          </a:prstGeom>
        </p:spPr>
      </p:pic>
      <p:pic>
        <p:nvPicPr>
          <p:cNvPr id="20" name="Picture 19" descr="Train_Video_Test_Imagery_Which_World_Mal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14636"/>
            <a:ext cx="9144000" cy="1155097"/>
          </a:xfrm>
          <a:prstGeom prst="rect">
            <a:avLst/>
          </a:prstGeom>
        </p:spPr>
      </p:pic>
      <p:pic>
        <p:nvPicPr>
          <p:cNvPr id="21" name="Picture 20" descr="Train_Video_Test_Imagery_Which_World_Female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35387"/>
            <a:ext cx="9144000" cy="1155097"/>
          </a:xfrm>
          <a:prstGeom prst="rect">
            <a:avLst/>
          </a:prstGeom>
        </p:spPr>
      </p:pic>
    </p:spTree>
    <p:extLst>
      <p:ext uri="{BB962C8B-B14F-4D97-AF65-F5344CB8AC3E}">
        <p14:creationId xmlns:p14="http://schemas.microsoft.com/office/powerpoint/2010/main" val="3958961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Can We Decode Imagery From Perception?</a:t>
            </a:r>
            <a:endParaRPr lang="en-US" sz="4000" dirty="0"/>
          </a:p>
        </p:txBody>
      </p:sp>
      <p:sp>
        <p:nvSpPr>
          <p:cNvPr id="5" name="TextBox 4"/>
          <p:cNvSpPr txBox="1"/>
          <p:nvPr/>
        </p:nvSpPr>
        <p:spPr>
          <a:xfrm>
            <a:off x="0" y="702104"/>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11" name="TextBox 10"/>
          <p:cNvSpPr txBox="1"/>
          <p:nvPr/>
        </p:nvSpPr>
        <p:spPr>
          <a:xfrm>
            <a:off x="0" y="1115960"/>
            <a:ext cx="9144000" cy="769441"/>
          </a:xfrm>
          <a:prstGeom prst="rect">
            <a:avLst/>
          </a:prstGeom>
          <a:noFill/>
        </p:spPr>
        <p:txBody>
          <a:bodyPr wrap="square" rtlCol="0">
            <a:spAutoFit/>
          </a:bodyPr>
          <a:lstStyle/>
          <a:p>
            <a:pPr algn="ctr"/>
            <a:r>
              <a:rPr lang="en-US" sz="1100" dirty="0" smtClean="0"/>
              <a:t>What areas of the brain contain information about trajectory direction during viewing that then express similar information during mental imagery? These regions could be thought of as “re-expressing” the original viewing-patterns during imagery. In order to identify regions with such a profile, we trained a classifier on viewing data, labeled by directionality, and tested it on imagery data. Chance would be 50%. These images are thresholded at 55-</a:t>
            </a:r>
            <a:r>
              <a:rPr lang="en-US" sz="1100" dirty="0"/>
              <a:t>6</a:t>
            </a:r>
            <a:r>
              <a:rPr lang="en-US" sz="1100" dirty="0" smtClean="0"/>
              <a:t>0%.</a:t>
            </a:r>
            <a:endParaRPr lang="en-US" sz="1100" dirty="0"/>
          </a:p>
        </p:txBody>
      </p:sp>
      <p:sp>
        <p:nvSpPr>
          <p:cNvPr id="12" name="TextBox 11"/>
          <p:cNvSpPr txBox="1"/>
          <p:nvPr/>
        </p:nvSpPr>
        <p:spPr>
          <a:xfrm>
            <a:off x="-5478" y="1877960"/>
            <a:ext cx="9149478" cy="261610"/>
          </a:xfrm>
          <a:prstGeom prst="rect">
            <a:avLst/>
          </a:prstGeom>
          <a:noFill/>
        </p:spPr>
        <p:txBody>
          <a:bodyPr wrap="square" rtlCol="0">
            <a:spAutoFit/>
          </a:bodyPr>
          <a:lstStyle/>
          <a:p>
            <a:pPr algn="ctr"/>
            <a:r>
              <a:rPr lang="en-US" sz="1100" b="1" dirty="0" smtClean="0"/>
              <a:t>When we average over all subjects…</a:t>
            </a:r>
            <a:endParaRPr lang="en-US" sz="1100" b="1" dirty="0"/>
          </a:p>
        </p:txBody>
      </p:sp>
      <p:sp>
        <p:nvSpPr>
          <p:cNvPr id="13" name="TextBox 12"/>
          <p:cNvSpPr txBox="1"/>
          <p:nvPr/>
        </p:nvSpPr>
        <p:spPr>
          <a:xfrm>
            <a:off x="0" y="3530209"/>
            <a:ext cx="9149478" cy="261610"/>
          </a:xfrm>
          <a:prstGeom prst="rect">
            <a:avLst/>
          </a:prstGeom>
          <a:noFill/>
        </p:spPr>
        <p:txBody>
          <a:bodyPr wrap="square" rtlCol="0">
            <a:spAutoFit/>
          </a:bodyPr>
          <a:lstStyle/>
          <a:p>
            <a:pPr algn="ctr"/>
            <a:r>
              <a:rPr lang="en-US" sz="1100" b="1" dirty="0" smtClean="0"/>
              <a:t>When we look only at males…</a:t>
            </a:r>
            <a:endParaRPr lang="en-US" sz="1100" b="1" dirty="0"/>
          </a:p>
        </p:txBody>
      </p:sp>
      <p:sp>
        <p:nvSpPr>
          <p:cNvPr id="14" name="TextBox 13"/>
          <p:cNvSpPr txBox="1"/>
          <p:nvPr/>
        </p:nvSpPr>
        <p:spPr>
          <a:xfrm>
            <a:off x="-5478" y="5121550"/>
            <a:ext cx="9149478" cy="261610"/>
          </a:xfrm>
          <a:prstGeom prst="rect">
            <a:avLst/>
          </a:prstGeom>
          <a:noFill/>
        </p:spPr>
        <p:txBody>
          <a:bodyPr wrap="square" rtlCol="0">
            <a:spAutoFit/>
          </a:bodyPr>
          <a:lstStyle/>
          <a:p>
            <a:pPr algn="ctr"/>
            <a:r>
              <a:rPr lang="en-US" sz="1100" b="1" dirty="0" smtClean="0"/>
              <a:t>When we look only at females…</a:t>
            </a:r>
            <a:endParaRPr lang="en-US" sz="1100" b="1" dirty="0"/>
          </a:p>
        </p:txBody>
      </p:sp>
      <p:sp>
        <p:nvSpPr>
          <p:cNvPr id="22" name="TextBox 21"/>
          <p:cNvSpPr txBox="1"/>
          <p:nvPr/>
        </p:nvSpPr>
        <p:spPr>
          <a:xfrm>
            <a:off x="0" y="2563760"/>
            <a:ext cx="9144000" cy="369332"/>
          </a:xfrm>
          <a:prstGeom prst="rect">
            <a:avLst/>
          </a:prstGeom>
          <a:noFill/>
        </p:spPr>
        <p:txBody>
          <a:bodyPr wrap="square" rtlCol="0">
            <a:spAutoFit/>
          </a:bodyPr>
          <a:lstStyle/>
          <a:p>
            <a:pPr algn="ctr"/>
            <a:r>
              <a:rPr lang="en-US" dirty="0" smtClean="0"/>
              <a:t>No Regions</a:t>
            </a:r>
            <a:endParaRPr lang="en-US" dirty="0"/>
          </a:p>
        </p:txBody>
      </p:sp>
      <p:sp>
        <p:nvSpPr>
          <p:cNvPr id="23" name="TextBox 22"/>
          <p:cNvSpPr txBox="1"/>
          <p:nvPr/>
        </p:nvSpPr>
        <p:spPr>
          <a:xfrm>
            <a:off x="0" y="4240160"/>
            <a:ext cx="9144000" cy="369332"/>
          </a:xfrm>
          <a:prstGeom prst="rect">
            <a:avLst/>
          </a:prstGeom>
          <a:noFill/>
        </p:spPr>
        <p:txBody>
          <a:bodyPr wrap="square" rtlCol="0">
            <a:spAutoFit/>
          </a:bodyPr>
          <a:lstStyle/>
          <a:p>
            <a:pPr algn="ctr"/>
            <a:r>
              <a:rPr lang="en-US" dirty="0" smtClean="0"/>
              <a:t>No Regions</a:t>
            </a:r>
            <a:endParaRPr lang="en-US" dirty="0"/>
          </a:p>
        </p:txBody>
      </p:sp>
      <p:pic>
        <p:nvPicPr>
          <p:cNvPr id="24" name="Picture 23" descr="Train_Video_Test_Imagery_Which_Direction_Female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83160"/>
            <a:ext cx="9144000" cy="1249365"/>
          </a:xfrm>
          <a:prstGeom prst="rect">
            <a:avLst/>
          </a:prstGeom>
        </p:spPr>
      </p:pic>
    </p:spTree>
    <p:extLst>
      <p:ext uri="{BB962C8B-B14F-4D97-AF65-F5344CB8AC3E}">
        <p14:creationId xmlns:p14="http://schemas.microsoft.com/office/powerpoint/2010/main" val="3667895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Identify Neural Correlates</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sp>
        <p:nvSpPr>
          <p:cNvPr id="7" name="TextBox 6"/>
          <p:cNvSpPr txBox="1"/>
          <p:nvPr/>
        </p:nvSpPr>
        <p:spPr>
          <a:xfrm>
            <a:off x="1127841" y="1502687"/>
            <a:ext cx="6887933" cy="5355313"/>
          </a:xfrm>
          <a:prstGeom prst="rect">
            <a:avLst/>
          </a:prstGeom>
          <a:noFill/>
        </p:spPr>
        <p:txBody>
          <a:bodyPr wrap="square" rtlCol="0">
            <a:spAutoFit/>
          </a:bodyPr>
          <a:lstStyle/>
          <a:p>
            <a:pPr marL="285750" indent="-285750">
              <a:buFont typeface="Arial"/>
              <a:buChar char="•"/>
            </a:pPr>
            <a:r>
              <a:rPr lang="en-US" dirty="0" smtClean="0"/>
              <a:t>If the binding of items to their spatial context is the driving force behind the effectiveness of the MoL, then an individual’s ability to “bring back” the appropriate encoding environment during recall should serve as a predictor for memory strength.</a:t>
            </a:r>
          </a:p>
          <a:p>
            <a:pPr marL="742950" lvl="1" indent="-285750">
              <a:buFont typeface="Arial"/>
              <a:buChar char="•"/>
            </a:pPr>
            <a:r>
              <a:rPr lang="en-US" dirty="0" smtClean="0"/>
              <a:t>We can decode the contents of an individual’s mental landscape.</a:t>
            </a:r>
          </a:p>
          <a:p>
            <a:pPr marL="742950" lvl="1" indent="-285750">
              <a:buFont typeface="Arial"/>
              <a:buChar char="•"/>
            </a:pPr>
            <a:r>
              <a:rPr lang="en-US" dirty="0" smtClean="0"/>
              <a:t>Can we decode during recall?</a:t>
            </a:r>
          </a:p>
          <a:p>
            <a:endParaRPr lang="en-US" dirty="0" smtClean="0"/>
          </a:p>
          <a:p>
            <a:endParaRPr lang="en-US" dirty="0"/>
          </a:p>
          <a:p>
            <a:endParaRPr lang="en-US" dirty="0"/>
          </a:p>
          <a:p>
            <a:pPr marL="285750" indent="-285750">
              <a:buFont typeface="Arial"/>
              <a:buChar char="•"/>
            </a:pPr>
            <a:r>
              <a:rPr lang="en-US" dirty="0" smtClean="0"/>
              <a:t>Which patterns are available during recall that allow us to predict not only which environment the information was encoded but also which encoding strategy was used?</a:t>
            </a:r>
            <a:endParaRPr lang="en-US" dirty="0"/>
          </a:p>
          <a:p>
            <a:pPr marL="285750" indent="-285750">
              <a:buFont typeface="Arial"/>
              <a:buChar char="•"/>
            </a:pPr>
            <a:endParaRPr lang="en-US" dirty="0" smtClean="0"/>
          </a:p>
          <a:p>
            <a:endParaRPr lang="en-US" dirty="0"/>
          </a:p>
          <a:p>
            <a:endParaRPr lang="en-US" dirty="0"/>
          </a:p>
          <a:p>
            <a:pPr marL="285750" indent="-285750">
              <a:buFont typeface="Arial"/>
              <a:buChar char="•"/>
            </a:pPr>
            <a:endParaRPr lang="en-US" dirty="0" smtClean="0"/>
          </a:p>
          <a:p>
            <a:pPr marL="742950" lvl="1" indent="-285750">
              <a:buFont typeface="Arial"/>
              <a:buChar char="•"/>
            </a:pPr>
            <a:endParaRPr lang="en-US" dirty="0" smtClean="0"/>
          </a:p>
          <a:p>
            <a:pPr marL="285750" indent="-285750">
              <a:buFont typeface="Arial"/>
              <a:buChar char="•"/>
            </a:pPr>
            <a:endParaRPr lang="en-US" dirty="0"/>
          </a:p>
        </p:txBody>
      </p:sp>
      <p:pic>
        <p:nvPicPr>
          <p:cNvPr id="2" name="Picture 1"/>
          <p:cNvPicPr>
            <a:picLocks noChangeAspect="1"/>
          </p:cNvPicPr>
          <p:nvPr/>
        </p:nvPicPr>
        <p:blipFill>
          <a:blip r:embed="rId3"/>
          <a:stretch>
            <a:fillRect/>
          </a:stretch>
        </p:blipFill>
        <p:spPr>
          <a:xfrm>
            <a:off x="6001381" y="2016037"/>
            <a:ext cx="2666751" cy="2000063"/>
          </a:xfrm>
          <a:prstGeom prst="rect">
            <a:avLst/>
          </a:prstGeom>
        </p:spPr>
      </p:pic>
    </p:spTree>
    <p:extLst>
      <p:ext uri="{BB962C8B-B14F-4D97-AF65-F5344CB8AC3E}">
        <p14:creationId xmlns:p14="http://schemas.microsoft.com/office/powerpoint/2010/main" val="9531201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78884"/>
            <a:ext cx="9144000" cy="707886"/>
          </a:xfrm>
          <a:prstGeom prst="rect">
            <a:avLst/>
          </a:prstGeom>
          <a:noFill/>
        </p:spPr>
        <p:txBody>
          <a:bodyPr wrap="square" rtlCol="0">
            <a:spAutoFit/>
          </a:bodyPr>
          <a:lstStyle/>
          <a:p>
            <a:pPr algn="ctr"/>
            <a:r>
              <a:rPr lang="en-US" sz="4000" dirty="0" smtClean="0"/>
              <a:t>Future Directions</a:t>
            </a:r>
            <a:endParaRPr lang="en-US" sz="4000" dirty="0"/>
          </a:p>
        </p:txBody>
      </p:sp>
      <p:sp>
        <p:nvSpPr>
          <p:cNvPr id="5" name="TextBox 4"/>
          <p:cNvSpPr txBox="1"/>
          <p:nvPr/>
        </p:nvSpPr>
        <p:spPr>
          <a:xfrm>
            <a:off x="0" y="602389"/>
            <a:ext cx="9345773" cy="369332"/>
          </a:xfrm>
          <a:prstGeom prst="rect">
            <a:avLst/>
          </a:prstGeom>
          <a:noFill/>
        </p:spPr>
        <p:txBody>
          <a:bodyPr wrap="square" rtlCol="0">
            <a:spAutoFit/>
          </a:bodyPr>
          <a:lstStyle/>
          <a:p>
            <a:pPr algn="ctr"/>
            <a:r>
              <a:rPr lang="en-US" dirty="0" smtClean="0"/>
              <a:t>______________________________________________</a:t>
            </a:r>
            <a:endParaRPr lang="en-US" dirty="0"/>
          </a:p>
        </p:txBody>
      </p:sp>
      <p:pic>
        <p:nvPicPr>
          <p:cNvPr id="6" name="Picture 5"/>
          <p:cNvPicPr>
            <a:picLocks noChangeAspect="1"/>
          </p:cNvPicPr>
          <p:nvPr/>
        </p:nvPicPr>
        <p:blipFill>
          <a:blip r:embed="rId2"/>
          <a:stretch>
            <a:fillRect/>
          </a:stretch>
        </p:blipFill>
        <p:spPr>
          <a:xfrm>
            <a:off x="497440" y="2165024"/>
            <a:ext cx="4275024" cy="2331313"/>
          </a:xfrm>
          <a:prstGeom prst="rect">
            <a:avLst/>
          </a:prstGeom>
        </p:spPr>
      </p:pic>
      <p:pic>
        <p:nvPicPr>
          <p:cNvPr id="7" name="Picture 6"/>
          <p:cNvPicPr>
            <a:picLocks noChangeAspect="1"/>
          </p:cNvPicPr>
          <p:nvPr/>
        </p:nvPicPr>
        <p:blipFill>
          <a:blip r:embed="rId3"/>
          <a:stretch>
            <a:fillRect/>
          </a:stretch>
        </p:blipFill>
        <p:spPr>
          <a:xfrm>
            <a:off x="4772464" y="2165024"/>
            <a:ext cx="3947197" cy="2331313"/>
          </a:xfrm>
          <a:prstGeom prst="rect">
            <a:avLst/>
          </a:prstGeom>
        </p:spPr>
      </p:pic>
      <p:sp>
        <p:nvSpPr>
          <p:cNvPr id="2" name="TextBox 1"/>
          <p:cNvSpPr txBox="1"/>
          <p:nvPr/>
        </p:nvSpPr>
        <p:spPr>
          <a:xfrm>
            <a:off x="497439" y="4929312"/>
            <a:ext cx="8222221" cy="369332"/>
          </a:xfrm>
          <a:prstGeom prst="rect">
            <a:avLst/>
          </a:prstGeom>
          <a:noFill/>
        </p:spPr>
        <p:txBody>
          <a:bodyPr wrap="square" rtlCol="0">
            <a:spAutoFit/>
          </a:bodyPr>
          <a:lstStyle/>
          <a:p>
            <a:pPr algn="ctr"/>
            <a:r>
              <a:rPr lang="en-US" dirty="0" smtClean="0"/>
              <a:t>Increasing immersion/presence to create more robust effects</a:t>
            </a:r>
            <a:endParaRPr lang="en-US" dirty="0"/>
          </a:p>
        </p:txBody>
      </p:sp>
    </p:spTree>
    <p:extLst>
      <p:ext uri="{BB962C8B-B14F-4D97-AF65-F5344CB8AC3E}">
        <p14:creationId xmlns:p14="http://schemas.microsoft.com/office/powerpoint/2010/main" val="187421509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5578</TotalTime>
  <Words>1917</Words>
  <Application>Microsoft Macintosh PowerPoint</Application>
  <PresentationFormat>On-screen Show (4:3)</PresentationFormat>
  <Paragraphs>248</Paragraphs>
  <Slides>28</Slides>
  <Notes>25</Notes>
  <HiddenSlides>0</HiddenSlides>
  <MMClips>2</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Using virtual reality and fMRI to unveil the neural correlates of enhanced mnemonic retrieval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Decoding the neural mechanisms underlying enhanced mnemonic retrieval</dc:title>
  <dc:creator>Jesse Rissman</dc:creator>
  <cp:lastModifiedBy>Nicco Reggente</cp:lastModifiedBy>
  <cp:revision>153</cp:revision>
  <dcterms:created xsi:type="dcterms:W3CDTF">2014-12-05T23:41:32Z</dcterms:created>
  <dcterms:modified xsi:type="dcterms:W3CDTF">2016-04-23T03:51:00Z</dcterms:modified>
</cp:coreProperties>
</file>