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mov" ContentType="video/unknown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2082"/>
    <a:srgbClr val="F1AC28"/>
    <a:srgbClr val="E12728"/>
    <a:srgbClr val="88A4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3224" y="-1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7B03-0DFA-2849-A7E2-8E9767FE73F9}" type="datetimeFigureOut">
              <a:rPr lang="en-US" smtClean="0"/>
              <a:t>4/22/16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68B2-5B05-B449-A03A-4189F2FE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48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7B03-0DFA-2849-A7E2-8E9767FE73F9}" type="datetimeFigureOut">
              <a:rPr lang="en-US" smtClean="0"/>
              <a:t>4/22/16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68B2-5B05-B449-A03A-4189F2FE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90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7B03-0DFA-2849-A7E2-8E9767FE73F9}" type="datetimeFigureOut">
              <a:rPr lang="en-US" smtClean="0"/>
              <a:t>4/22/16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68B2-5B05-B449-A03A-4189F2FE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375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7B03-0DFA-2849-A7E2-8E9767FE73F9}" type="datetimeFigureOut">
              <a:rPr lang="en-US" smtClean="0"/>
              <a:t>4/22/16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68B2-5B05-B449-A03A-4189F2FE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41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7B03-0DFA-2849-A7E2-8E9767FE73F9}" type="datetimeFigureOut">
              <a:rPr lang="en-US" smtClean="0"/>
              <a:t>4/22/16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68B2-5B05-B449-A03A-4189F2FE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55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7B03-0DFA-2849-A7E2-8E9767FE73F9}" type="datetimeFigureOut">
              <a:rPr lang="en-US" smtClean="0"/>
              <a:t>4/22/16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68B2-5B05-B449-A03A-4189F2FE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52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7B03-0DFA-2849-A7E2-8E9767FE73F9}" type="datetimeFigureOut">
              <a:rPr lang="en-US" smtClean="0"/>
              <a:t>4/22/16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68B2-5B05-B449-A03A-4189F2FE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86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7B03-0DFA-2849-A7E2-8E9767FE73F9}" type="datetimeFigureOut">
              <a:rPr lang="en-US" smtClean="0"/>
              <a:t>4/22/16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68B2-5B05-B449-A03A-4189F2FE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43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7B03-0DFA-2849-A7E2-8E9767FE73F9}" type="datetimeFigureOut">
              <a:rPr lang="en-US" smtClean="0"/>
              <a:t>4/22/16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68B2-5B05-B449-A03A-4189F2FE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0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7B03-0DFA-2849-A7E2-8E9767FE73F9}" type="datetimeFigureOut">
              <a:rPr lang="en-US" smtClean="0"/>
              <a:t>4/22/16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68B2-5B05-B449-A03A-4189F2FE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964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7B03-0DFA-2849-A7E2-8E9767FE73F9}" type="datetimeFigureOut">
              <a:rPr lang="en-US" smtClean="0"/>
              <a:t>4/22/16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68B2-5B05-B449-A03A-4189F2FE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331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67B03-0DFA-2849-A7E2-8E9767FE73F9}" type="datetimeFigureOut">
              <a:rPr lang="en-US" smtClean="0"/>
              <a:t>4/22/16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568B2-5B05-B449-A03A-4189F2FE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96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20" Type="http://schemas.openxmlformats.org/officeDocument/2006/relationships/image" Target="../media/image27.jpeg"/><Relationship Id="rId21" Type="http://schemas.openxmlformats.org/officeDocument/2006/relationships/image" Target="../media/image28.jpeg"/><Relationship Id="rId22" Type="http://schemas.openxmlformats.org/officeDocument/2006/relationships/image" Target="../media/image29.jpeg"/><Relationship Id="rId23" Type="http://schemas.openxmlformats.org/officeDocument/2006/relationships/image" Target="../media/image30.jpeg"/><Relationship Id="rId24" Type="http://schemas.openxmlformats.org/officeDocument/2006/relationships/image" Target="../media/image31.jpeg"/><Relationship Id="rId25" Type="http://schemas.openxmlformats.org/officeDocument/2006/relationships/image" Target="../media/image32.jpeg"/><Relationship Id="rId10" Type="http://schemas.openxmlformats.org/officeDocument/2006/relationships/image" Target="../media/image17.jpeg"/><Relationship Id="rId11" Type="http://schemas.openxmlformats.org/officeDocument/2006/relationships/image" Target="../media/image18.jpeg"/><Relationship Id="rId12" Type="http://schemas.openxmlformats.org/officeDocument/2006/relationships/image" Target="../media/image19.jpeg"/><Relationship Id="rId13" Type="http://schemas.openxmlformats.org/officeDocument/2006/relationships/image" Target="../media/image20.jpeg"/><Relationship Id="rId14" Type="http://schemas.openxmlformats.org/officeDocument/2006/relationships/image" Target="../media/image21.jpeg"/><Relationship Id="rId15" Type="http://schemas.openxmlformats.org/officeDocument/2006/relationships/image" Target="../media/image22.jpeg"/><Relationship Id="rId16" Type="http://schemas.openxmlformats.org/officeDocument/2006/relationships/image" Target="../media/image23.jpeg"/><Relationship Id="rId17" Type="http://schemas.openxmlformats.org/officeDocument/2006/relationships/image" Target="../media/image24.jpeg"/><Relationship Id="rId18" Type="http://schemas.openxmlformats.org/officeDocument/2006/relationships/image" Target="../media/image25.jpeg"/><Relationship Id="rId19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7" Type="http://schemas.openxmlformats.org/officeDocument/2006/relationships/image" Target="../media/image14.jpeg"/><Relationship Id="rId8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png"/><Relationship Id="rId3" Type="http://schemas.openxmlformats.org/officeDocument/2006/relationships/image" Target="../media/image3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5.png"/><Relationship Id="rId5" Type="http://schemas.microsoft.com/office/2007/relationships/hdphoto" Target="../media/hdphoto1.wdp"/><Relationship Id="rId6" Type="http://schemas.openxmlformats.org/officeDocument/2006/relationships/image" Target="../media/image36.png"/><Relationship Id="rId7" Type="http://schemas.microsoft.com/office/2007/relationships/hdphoto" Target="../media/hdphoto2.wdp"/><Relationship Id="rId8" Type="http://schemas.openxmlformats.org/officeDocument/2006/relationships/image" Target="../media/image37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45.png"/><Relationship Id="rId5" Type="http://schemas.microsoft.com/office/2007/relationships/hdphoto" Target="../media/hdphoto5.wdp"/><Relationship Id="rId6" Type="http://schemas.openxmlformats.org/officeDocument/2006/relationships/image" Target="../media/image46.png"/><Relationship Id="rId7" Type="http://schemas.microsoft.com/office/2007/relationships/hdphoto" Target="../media/hdphoto6.wdp"/><Relationship Id="rId8" Type="http://schemas.openxmlformats.org/officeDocument/2006/relationships/image" Target="../media/image47.png"/><Relationship Id="rId9" Type="http://schemas.microsoft.com/office/2007/relationships/hdphoto" Target="../media/hdphoto7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728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Brandon Grotesque Regular"/>
                <a:cs typeface="Brandon Grotesque Regular"/>
              </a:rPr>
              <a:t>Decoding the contents of mental navigation: A virtual reality and fMRI study</a:t>
            </a:r>
            <a:endParaRPr lang="en-US" sz="4000" dirty="0">
              <a:latin typeface="Brandon Grotesque Regular"/>
              <a:cs typeface="Brandon Grotesque Regular"/>
            </a:endParaRPr>
          </a:p>
        </p:txBody>
      </p:sp>
      <p:pic>
        <p:nvPicPr>
          <p:cNvPr id="5" name="Picture 4" descr="Snapshot_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115" y="2553797"/>
            <a:ext cx="5765000" cy="33188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4514" y="460728"/>
            <a:ext cx="8902754" cy="1431993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38731" y="6488668"/>
            <a:ext cx="3805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Brandon Grotesque Regular"/>
                <a:cs typeface="Brandon Grotesque Regular"/>
              </a:rPr>
              <a:t>Nicco Reggente | CSSA | April 23,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717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7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Brandon Grotesque Regular"/>
                <a:cs typeface="Brandon Grotesque Regular"/>
              </a:rPr>
              <a:t>Motivation</a:t>
            </a:r>
            <a:endParaRPr lang="en-US" sz="4000" dirty="0">
              <a:latin typeface="Brandon Grotesque Regular"/>
              <a:cs typeface="Brandon Grotesque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24593" y="460729"/>
            <a:ext cx="6316270" cy="860676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t="2470"/>
          <a:stretch/>
        </p:blipFill>
        <p:spPr>
          <a:xfrm>
            <a:off x="3801522" y="2606005"/>
            <a:ext cx="1542141" cy="228752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3663" y="2606008"/>
            <a:ext cx="1809012" cy="22875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5325" y="2606005"/>
            <a:ext cx="1776197" cy="22875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26844" y="1682675"/>
            <a:ext cx="73117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My research is focused on the Method of Loci, a spatially founded mnemonic technique that can quadruple your memory for lists of items.</a:t>
            </a:r>
          </a:p>
          <a:p>
            <a:pPr algn="ctr"/>
            <a:endParaRPr lang="en-US" dirty="0">
              <a:solidFill>
                <a:srgbClr val="000000"/>
              </a:solidFill>
              <a:latin typeface="Brandon Grotesque Regular"/>
              <a:cs typeface="Brandon Grotesque Regula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26843" y="5179904"/>
            <a:ext cx="731176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We hypothesize that this is because the brain recruits its oldest and most advanced neural architecture: that which processes spatial navigation.</a:t>
            </a:r>
          </a:p>
          <a:p>
            <a:pPr algn="ctr"/>
            <a:endParaRPr lang="en-US" dirty="0" smtClean="0">
              <a:solidFill>
                <a:srgbClr val="000000"/>
              </a:solidFill>
              <a:latin typeface="Brandon Grotesque Regular"/>
              <a:cs typeface="Brandon Grotesque Regular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When people recall items that were encoding using this method, there should be a great deal of contextual reinstatement.</a:t>
            </a:r>
            <a:endParaRPr lang="en-US" dirty="0" smtClean="0">
              <a:solidFill>
                <a:srgbClr val="000000"/>
              </a:solidFill>
              <a:latin typeface="Brandon Grotesque Regular"/>
              <a:cs typeface="Brandon Grotesque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399681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7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Brandon Grotesque Regular"/>
                <a:cs typeface="Brandon Grotesque Regular"/>
              </a:rPr>
              <a:t>Motivation</a:t>
            </a:r>
            <a:endParaRPr lang="en-US" sz="4000" dirty="0">
              <a:latin typeface="Brandon Grotesque Regular"/>
              <a:cs typeface="Brandon Grotesque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24593" y="460729"/>
            <a:ext cx="6316270" cy="860676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5389733"/>
            <a:ext cx="91440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However, can we measure contextual reinstatement?</a:t>
            </a:r>
          </a:p>
          <a:p>
            <a:pPr algn="ctr"/>
            <a:endParaRPr lang="en-US" sz="2400" dirty="0">
              <a:solidFill>
                <a:srgbClr val="000000"/>
              </a:solidFill>
              <a:latin typeface="Brandon Grotesque Regular"/>
              <a:cs typeface="Brandon Grotesque Regular"/>
            </a:endParaRPr>
          </a:p>
          <a:p>
            <a:pPr algn="ctr"/>
            <a:r>
              <a:rPr lang="en-US" sz="2400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We needed to design a pilot task to determine.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257457" y="2952595"/>
            <a:ext cx="46342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We know a great deal about the neural systems supporting navigation.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606" y="1687036"/>
            <a:ext cx="3338819" cy="350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7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7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Brandon Grotesque Regular"/>
                <a:cs typeface="Brandon Grotesque Regular"/>
              </a:rPr>
              <a:t>Distinct Virtual Environments</a:t>
            </a:r>
            <a:endParaRPr lang="en-US" sz="4000" dirty="0">
              <a:latin typeface="Brandon Grotesque Regular"/>
              <a:cs typeface="Brandon Grotesque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24593" y="460729"/>
            <a:ext cx="6316270" cy="860676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Snapshot_0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69" y="1486906"/>
            <a:ext cx="3813631" cy="2195486"/>
          </a:xfrm>
          <a:prstGeom prst="rect">
            <a:avLst/>
          </a:prstGeom>
        </p:spPr>
      </p:pic>
      <p:pic>
        <p:nvPicPr>
          <p:cNvPr id="9" name="Picture 8" descr="Snapshot_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2" y="4213918"/>
            <a:ext cx="3813631" cy="2195486"/>
          </a:xfrm>
          <a:prstGeom prst="rect">
            <a:avLst/>
          </a:prstGeom>
        </p:spPr>
      </p:pic>
      <p:pic>
        <p:nvPicPr>
          <p:cNvPr id="10" name="Picture 9" descr="Snapshot_00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70" y="4213918"/>
            <a:ext cx="3813631" cy="219548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42171" y="6399506"/>
            <a:ext cx="38136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Brandon Grotesque Regular"/>
                <a:cs typeface="Brandon Grotesque Regular"/>
              </a:rPr>
              <a:t>Toon World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873169" y="3637692"/>
            <a:ext cx="38136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Ruin World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73169" y="6409404"/>
            <a:ext cx="38136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Lagoon World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2171" y="2129751"/>
            <a:ext cx="3813631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Brandon Grotesque Regular"/>
                <a:cs typeface="Brandon Grotesque Regular"/>
              </a:rPr>
              <a:t>VR is based in </a:t>
            </a:r>
            <a:r>
              <a:rPr lang="en-US" sz="2400" dirty="0" smtClean="0">
                <a:latin typeface="Brandon Grotesque Regular"/>
                <a:cs typeface="Brandon Grotesque Regular"/>
              </a:rPr>
              <a:t>Open Sim</a:t>
            </a:r>
          </a:p>
          <a:p>
            <a:pPr algn="ctr"/>
            <a:endParaRPr lang="en-US" sz="2400" dirty="0">
              <a:latin typeface="Brandon Grotesque Regular"/>
              <a:cs typeface="Brandon Grotesque Regular"/>
            </a:endParaRPr>
          </a:p>
          <a:p>
            <a:pPr algn="ctr"/>
            <a:r>
              <a:rPr lang="en-US" sz="2400" dirty="0" smtClean="0">
                <a:latin typeface="Brandon Grotesque Regular"/>
                <a:cs typeface="Brandon Grotesque Regular"/>
              </a:rPr>
              <a:t>Matched for size and lighting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2730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7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Brandon Grotesque Regular"/>
                <a:cs typeface="Brandon Grotesque Regular"/>
              </a:rPr>
              <a:t>Landmarks</a:t>
            </a:r>
            <a:endParaRPr lang="en-US" sz="4000" dirty="0">
              <a:latin typeface="Brandon Grotesque Regular"/>
              <a:cs typeface="Brandon Grotesque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1752" y="460729"/>
            <a:ext cx="2575399" cy="860676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Kaya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63" y="3818892"/>
            <a:ext cx="903878" cy="1025592"/>
          </a:xfrm>
          <a:prstGeom prst="rect">
            <a:avLst/>
          </a:prstGeom>
        </p:spPr>
      </p:pic>
      <p:pic>
        <p:nvPicPr>
          <p:cNvPr id="15" name="Picture 14" descr="Dog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77" y="3772838"/>
            <a:ext cx="920663" cy="895191"/>
          </a:xfrm>
          <a:prstGeom prst="rect">
            <a:avLst/>
          </a:prstGeom>
        </p:spPr>
      </p:pic>
      <p:pic>
        <p:nvPicPr>
          <p:cNvPr id="16" name="Picture 15" descr="Flamingo Poo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77" y="4640864"/>
            <a:ext cx="920663" cy="920663"/>
          </a:xfrm>
          <a:prstGeom prst="rect">
            <a:avLst/>
          </a:prstGeom>
        </p:spPr>
      </p:pic>
      <p:pic>
        <p:nvPicPr>
          <p:cNvPr id="17" name="Picture 16" descr="Lollipop Tre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635" y="3772838"/>
            <a:ext cx="901209" cy="895191"/>
          </a:xfrm>
          <a:prstGeom prst="rect">
            <a:avLst/>
          </a:prstGeom>
        </p:spPr>
      </p:pic>
      <p:pic>
        <p:nvPicPr>
          <p:cNvPr id="18" name="Picture 17" descr="Mario Mushroom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654" y="2889977"/>
            <a:ext cx="895190" cy="895190"/>
          </a:xfrm>
          <a:prstGeom prst="rect">
            <a:avLst/>
          </a:prstGeom>
        </p:spPr>
      </p:pic>
      <p:pic>
        <p:nvPicPr>
          <p:cNvPr id="19" name="Picture 18" descr="Mario Pipes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168" y="4664733"/>
            <a:ext cx="896794" cy="896794"/>
          </a:xfrm>
          <a:prstGeom prst="rect">
            <a:avLst/>
          </a:prstGeom>
        </p:spPr>
      </p:pic>
      <p:pic>
        <p:nvPicPr>
          <p:cNvPr id="20" name="Picture 19" descr="Penguin Pool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937" y="2889976"/>
            <a:ext cx="896793" cy="896793"/>
          </a:xfrm>
          <a:prstGeom prst="rect">
            <a:avLst/>
          </a:prstGeom>
        </p:spPr>
      </p:pic>
      <p:pic>
        <p:nvPicPr>
          <p:cNvPr id="21" name="Picture 20" descr="Slide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77" y="2889976"/>
            <a:ext cx="895191" cy="895191"/>
          </a:xfrm>
          <a:prstGeom prst="rect">
            <a:avLst/>
          </a:prstGeom>
        </p:spPr>
      </p:pic>
      <p:pic>
        <p:nvPicPr>
          <p:cNvPr id="22" name="Picture 21" descr="Tetris Blocks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162436" y="4661953"/>
            <a:ext cx="892407" cy="899139"/>
          </a:xfrm>
          <a:prstGeom prst="rect">
            <a:avLst/>
          </a:prstGeom>
        </p:spPr>
      </p:pic>
      <p:pic>
        <p:nvPicPr>
          <p:cNvPr id="23" name="Picture 22" descr="Amillary Sphere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923" y="3761582"/>
            <a:ext cx="920228" cy="953425"/>
          </a:xfrm>
          <a:prstGeom prst="rect">
            <a:avLst/>
          </a:prstGeom>
        </p:spPr>
      </p:pic>
      <p:pic>
        <p:nvPicPr>
          <p:cNvPr id="24" name="Picture 23" descr="Fish Fountain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752" y="2889977"/>
            <a:ext cx="920228" cy="920228"/>
          </a:xfrm>
          <a:prstGeom prst="rect">
            <a:avLst/>
          </a:prstGeom>
        </p:spPr>
      </p:pic>
      <p:pic>
        <p:nvPicPr>
          <p:cNvPr id="25" name="Picture 24" descr="Giant Telescope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923" y="2889977"/>
            <a:ext cx="920228" cy="920228"/>
          </a:xfrm>
          <a:prstGeom prst="rect">
            <a:avLst/>
          </a:prstGeom>
        </p:spPr>
      </p:pic>
      <p:pic>
        <p:nvPicPr>
          <p:cNvPr id="26" name="Picture 25" descr="Large Bell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923" y="4678231"/>
            <a:ext cx="920228" cy="920228"/>
          </a:xfrm>
          <a:prstGeom prst="rect">
            <a:avLst/>
          </a:prstGeom>
        </p:spPr>
      </p:pic>
      <p:pic>
        <p:nvPicPr>
          <p:cNvPr id="27" name="Picture 26" descr="Red Flags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878" y="4678231"/>
            <a:ext cx="920228" cy="920228"/>
          </a:xfrm>
          <a:prstGeom prst="rect">
            <a:avLst/>
          </a:prstGeom>
        </p:spPr>
      </p:pic>
      <p:pic>
        <p:nvPicPr>
          <p:cNvPr id="28" name="Picture 27" descr="Sun Plaque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752" y="4678231"/>
            <a:ext cx="920228" cy="920228"/>
          </a:xfrm>
          <a:prstGeom prst="rect">
            <a:avLst/>
          </a:prstGeom>
        </p:spPr>
      </p:pic>
      <p:pic>
        <p:nvPicPr>
          <p:cNvPr id="29" name="Picture 28" descr="Treasure Chests.jp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755" y="2889977"/>
            <a:ext cx="920228" cy="920228"/>
          </a:xfrm>
          <a:prstGeom prst="rect">
            <a:avLst/>
          </a:prstGeom>
        </p:spPr>
      </p:pic>
      <p:pic>
        <p:nvPicPr>
          <p:cNvPr id="30" name="Picture 29" descr="Bubbling Cauldron.jp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752" y="3764078"/>
            <a:ext cx="920228" cy="950929"/>
          </a:xfrm>
          <a:prstGeom prst="rect">
            <a:avLst/>
          </a:prstGeom>
        </p:spPr>
      </p:pic>
      <p:pic>
        <p:nvPicPr>
          <p:cNvPr id="31" name="Picture 30" descr="2 Curvy Chairs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63" y="4715007"/>
            <a:ext cx="903877" cy="883451"/>
          </a:xfrm>
          <a:prstGeom prst="rect">
            <a:avLst/>
          </a:prstGeom>
        </p:spPr>
      </p:pic>
      <p:pic>
        <p:nvPicPr>
          <p:cNvPr id="32" name="Picture 31" descr="Barbecue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070" y="4678231"/>
            <a:ext cx="879707" cy="920227"/>
          </a:xfrm>
          <a:prstGeom prst="rect">
            <a:avLst/>
          </a:prstGeom>
        </p:spPr>
      </p:pic>
      <p:pic>
        <p:nvPicPr>
          <p:cNvPr id="33" name="Picture 32" descr="Fern Statue.jp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070" y="2927344"/>
            <a:ext cx="882861" cy="882861"/>
          </a:xfrm>
          <a:prstGeom prst="rect">
            <a:avLst/>
          </a:prstGeom>
        </p:spPr>
      </p:pic>
      <p:pic>
        <p:nvPicPr>
          <p:cNvPr id="34" name="Picture 33" descr="Giant Cactus.jp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63" y="2927344"/>
            <a:ext cx="903877" cy="903876"/>
          </a:xfrm>
          <a:prstGeom prst="rect">
            <a:avLst/>
          </a:prstGeom>
        </p:spPr>
      </p:pic>
      <p:pic>
        <p:nvPicPr>
          <p:cNvPr id="35" name="Picture 34" descr="Horse Saddle.jpg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601" y="2927343"/>
            <a:ext cx="890624" cy="882862"/>
          </a:xfrm>
          <a:prstGeom prst="rect">
            <a:avLst/>
          </a:prstGeom>
        </p:spPr>
      </p:pic>
      <p:pic>
        <p:nvPicPr>
          <p:cNvPr id="36" name="Picture 35" descr="Ridged Planters.jpg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070" y="3785547"/>
            <a:ext cx="882861" cy="929460"/>
          </a:xfrm>
          <a:prstGeom prst="rect">
            <a:avLst/>
          </a:prstGeom>
        </p:spPr>
      </p:pic>
      <p:pic>
        <p:nvPicPr>
          <p:cNvPr id="37" name="Picture 36" descr="Surfboard.jp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601" y="4678231"/>
            <a:ext cx="890623" cy="920228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0" y="181018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8 Landmarks at the cardinal perimeter </a:t>
            </a:r>
            <a:r>
              <a:rPr lang="en-US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points</a:t>
            </a:r>
            <a:endParaRPr lang="en-US" dirty="0" smtClean="0">
              <a:solidFill>
                <a:srgbClr val="000000"/>
              </a:solidFill>
              <a:latin typeface="Brandon Grotesque Regular"/>
              <a:cs typeface="Brandon Grotesque Regular"/>
            </a:endParaRPr>
          </a:p>
        </p:txBody>
      </p:sp>
    </p:spTree>
    <p:extLst>
      <p:ext uri="{BB962C8B-B14F-4D97-AF65-F5344CB8AC3E}">
        <p14:creationId xmlns:p14="http://schemas.microsoft.com/office/powerpoint/2010/main" val="690403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7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Brandon Grotesque Regular"/>
                <a:cs typeface="Brandon Grotesque Regular"/>
              </a:rPr>
              <a:t>Exploration</a:t>
            </a:r>
            <a:endParaRPr lang="en-US" sz="4000" dirty="0">
              <a:latin typeface="Brandon Grotesque Regular"/>
              <a:cs typeface="Brandon Grotesque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1752" y="460729"/>
            <a:ext cx="2575400" cy="860676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6695" y="2136117"/>
            <a:ext cx="4020105" cy="2314353"/>
          </a:xfrm>
          <a:prstGeom prst="rect">
            <a:avLst/>
          </a:prstGeom>
        </p:spPr>
      </p:pic>
      <p:pic>
        <p:nvPicPr>
          <p:cNvPr id="40" name="Picture 39" descr="Snapshot_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36118"/>
            <a:ext cx="4020106" cy="2314353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457200" y="4450471"/>
            <a:ext cx="40201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Custom Control Panel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629706" y="4450471"/>
            <a:ext cx="40201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Even-Exploration </a:t>
            </a:r>
            <a:r>
              <a:rPr lang="en-US" sz="2000" b="1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Token Task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0" y="546903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Experimenters retain the ability to render objects throughout the environment for collection. </a:t>
            </a:r>
          </a:p>
          <a:p>
            <a:pPr algn="ctr"/>
            <a:endParaRPr lang="en-US" dirty="0">
              <a:solidFill>
                <a:srgbClr val="000000"/>
              </a:solidFill>
              <a:latin typeface="Brandon Grotesque Regular"/>
              <a:cs typeface="Brandon Grotesque Regular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Experimenters can upload lists of objects to be rendered in front of the subject as they navigate.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214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7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Brandon Grotesque Regular"/>
                <a:cs typeface="Brandon Grotesque Regular"/>
              </a:rPr>
              <a:t>Design</a:t>
            </a:r>
            <a:endParaRPr lang="en-US" sz="4000" dirty="0">
              <a:latin typeface="Brandon Grotesque Regular"/>
              <a:cs typeface="Brandon Grotesque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1752" y="460729"/>
            <a:ext cx="2575400" cy="860676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5408018" y="3613617"/>
            <a:ext cx="3151113" cy="2854549"/>
            <a:chOff x="35573824" y="22005043"/>
            <a:chExt cx="7244030" cy="5330619"/>
          </a:xfrm>
        </p:grpSpPr>
        <p:pic>
          <p:nvPicPr>
            <p:cNvPr id="11" name="Picture 10" descr="LollipopTrees.jpg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02" b="99023" l="7031" r="91797">
                          <a14:foregroundMark x1="30859" y1="46875" x2="30859" y2="46875"/>
                          <a14:foregroundMark x1="33594" y1="36133" x2="33594" y2="361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0088" y="23982089"/>
              <a:ext cx="1515318" cy="1515319"/>
            </a:xfrm>
            <a:prstGeom prst="rect">
              <a:avLst/>
            </a:prstGeom>
          </p:spPr>
        </p:pic>
        <p:pic>
          <p:nvPicPr>
            <p:cNvPr id="12" name="Picture 11" descr="Mushrooms.jpg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961" b="89844" l="0" r="99609">
                          <a14:foregroundMark x1="9570" y1="52148" x2="9570" y2="52148"/>
                          <a14:foregroundMark x1="16602" y1="49023" x2="16602" y2="49023"/>
                          <a14:foregroundMark x1="11914" y1="40234" x2="11914" y2="40234"/>
                          <a14:foregroundMark x1="19531" y1="41797" x2="19531" y2="41797"/>
                          <a14:foregroundMark x1="13867" y1="39844" x2="13867" y2="39844"/>
                          <a14:foregroundMark x1="35352" y1="39258" x2="35352" y2="39258"/>
                          <a14:foregroundMark x1="68555" y1="41016" x2="68555" y2="41016"/>
                          <a14:foregroundMark x1="88672" y1="51563" x2="88672" y2="51563"/>
                          <a14:foregroundMark x1="21094" y1="43359" x2="21094" y2="43359"/>
                          <a14:foregroundMark x1="15430" y1="39648" x2="15430" y2="396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67732" y="23435962"/>
              <a:ext cx="2257206" cy="2257206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35573824" y="22005043"/>
              <a:ext cx="7244030" cy="5330619"/>
            </a:xfrm>
            <a:prstGeom prst="rect">
              <a:avLst/>
            </a:prstGeom>
            <a:noFill/>
            <a:ln w="127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573824" y="22005043"/>
              <a:ext cx="7244030" cy="862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00"/>
                  </a:solidFill>
                  <a:latin typeface="Brandon Grotesque Regular"/>
                  <a:cs typeface="Brandon Grotesque Regular"/>
                </a:rPr>
                <a:t>Toon World</a:t>
              </a:r>
              <a:endParaRPr lang="en-US" sz="2400" b="1" dirty="0">
                <a:solidFill>
                  <a:srgbClr val="000000"/>
                </a:solidFill>
                <a:latin typeface="Brandon Grotesque Regular"/>
                <a:cs typeface="Brandon Grotesque Regular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6467732" y="26006703"/>
              <a:ext cx="2257208" cy="862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00"/>
                  </a:solidFill>
                  <a:latin typeface="Brandon Grotesque Regular"/>
                  <a:cs typeface="Brandon Grotesque Regular"/>
                </a:rPr>
                <a:t>Start</a:t>
              </a:r>
              <a:endParaRPr lang="en-US" sz="2400" b="1" dirty="0">
                <a:solidFill>
                  <a:srgbClr val="000000"/>
                </a:solidFill>
                <a:latin typeface="Brandon Grotesque Regular"/>
                <a:cs typeface="Brandon Grotesque Regular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066888" y="26006701"/>
              <a:ext cx="1897410" cy="862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00"/>
                  </a:solidFill>
                  <a:latin typeface="Brandon Grotesque Regular"/>
                  <a:cs typeface="Brandon Grotesque Regular"/>
                </a:rPr>
                <a:t>Next</a:t>
              </a:r>
              <a:endParaRPr lang="en-US" sz="2400" b="1" dirty="0">
                <a:solidFill>
                  <a:srgbClr val="000000"/>
                </a:solidFill>
                <a:latin typeface="Brandon Grotesque Regular"/>
                <a:cs typeface="Brandon Grotesque Regular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0" y="1650713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Day 1: Coin Collection, Practice </a:t>
            </a:r>
            <a:r>
              <a:rPr lang="en-US" sz="2000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Navigating</a:t>
            </a:r>
          </a:p>
          <a:p>
            <a:pPr algn="ctr"/>
            <a:endParaRPr lang="en-US" sz="2000" dirty="0" smtClean="0">
              <a:solidFill>
                <a:srgbClr val="000000"/>
              </a:solidFill>
              <a:latin typeface="Brandon Grotesque Regular"/>
              <a:cs typeface="Brandon Grotesque Regular"/>
            </a:endParaRPr>
          </a:p>
          <a:p>
            <a:pPr algn="ctr"/>
            <a:r>
              <a:rPr lang="en-US" sz="2000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Day 2: More Navigation Practice + </a:t>
            </a:r>
            <a:r>
              <a:rPr lang="en-US" sz="2000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fMRI(Video </a:t>
            </a:r>
            <a:r>
              <a:rPr lang="en-US" sz="2000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Viewing and Mental </a:t>
            </a:r>
            <a:r>
              <a:rPr lang="en-US" sz="2000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Imagery)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60299" y="3059620"/>
            <a:ext cx="44375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30s Video Clips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19009" y="3059620"/>
            <a:ext cx="31511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Mental Imagery Instructions</a:t>
            </a:r>
            <a:endParaRPr lang="en-US" sz="2000" b="1" dirty="0">
              <a:solidFill>
                <a:srgbClr val="000000"/>
              </a:solidFill>
            </a:endParaRPr>
          </a:p>
        </p:txBody>
      </p:sp>
      <p:pic>
        <p:nvPicPr>
          <p:cNvPr id="20" name="ALLWORLDS_Nicco_Compress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0299" y="3613616"/>
            <a:ext cx="4437500" cy="285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7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06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7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Brandon Grotesque Regular"/>
                <a:cs typeface="Brandon Grotesque Regular"/>
              </a:rPr>
              <a:t>Analysis</a:t>
            </a:r>
            <a:endParaRPr lang="en-US" sz="4000" dirty="0">
              <a:latin typeface="Brandon Grotesque Regular"/>
              <a:cs typeface="Brandon Grotesque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1752" y="460729"/>
            <a:ext cx="2575400" cy="860676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25" b="85430" l="282" r="98592">
                        <a14:foregroundMark x1="51831" y1="40618" x2="51831" y2="40618"/>
                        <a14:foregroundMark x1="51831" y1="42605" x2="51831" y2="426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8017" y="2157896"/>
            <a:ext cx="2505911" cy="28545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9079" t="10531" r="5052"/>
          <a:stretch/>
        </p:blipFill>
        <p:spPr>
          <a:xfrm>
            <a:off x="1108174" y="2294869"/>
            <a:ext cx="2838921" cy="2550409"/>
          </a:xfrm>
          <a:prstGeom prst="rect">
            <a:avLst/>
          </a:prstGeom>
        </p:spPr>
      </p:pic>
      <p:sp>
        <p:nvSpPr>
          <p:cNvPr id="31" name="Right Arrow 30"/>
          <p:cNvSpPr/>
          <p:nvPr/>
        </p:nvSpPr>
        <p:spPr>
          <a:xfrm rot="20737087">
            <a:off x="3390264" y="3729961"/>
            <a:ext cx="1741808" cy="198128"/>
          </a:xfrm>
          <a:prstGeom prst="rightArrow">
            <a:avLst/>
          </a:prstGeom>
          <a:solidFill>
            <a:srgbClr val="88A4C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150205" y="3934867"/>
            <a:ext cx="273415" cy="286399"/>
          </a:xfrm>
          <a:prstGeom prst="ellipse">
            <a:avLst/>
          </a:prstGeom>
          <a:noFill/>
          <a:ln w="76200" cmpd="sng">
            <a:solidFill>
              <a:srgbClr val="88A4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562268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Brandon Grotesque Regular"/>
                <a:cs typeface="Brandon Grotesque Regular"/>
              </a:rPr>
              <a:t>Support Vector Machine within a Searchlight Brain Mapping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39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7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Brandon Grotesque Regular"/>
                <a:cs typeface="Brandon Grotesque Regular"/>
              </a:rPr>
              <a:t>Results</a:t>
            </a:r>
            <a:endParaRPr lang="en-US" sz="4000" dirty="0">
              <a:latin typeface="Brandon Grotesque Regular"/>
              <a:cs typeface="Brandon Grotesque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1752" y="460729"/>
            <a:ext cx="2575400" cy="860676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837" y="2607549"/>
            <a:ext cx="2891820" cy="220365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644" y="2593640"/>
            <a:ext cx="2910072" cy="221756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972" y="2622371"/>
            <a:ext cx="2872370" cy="218883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244" y="2622371"/>
            <a:ext cx="2891819" cy="2203658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 bwMode="auto">
          <a:xfrm>
            <a:off x="1661894" y="5261908"/>
            <a:ext cx="332209" cy="377384"/>
          </a:xfrm>
          <a:prstGeom prst="rect">
            <a:avLst/>
          </a:prstGeom>
          <a:solidFill>
            <a:srgbClr val="F6FD0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6013915" y="5261908"/>
            <a:ext cx="350235" cy="376953"/>
          </a:xfrm>
          <a:prstGeom prst="rect">
            <a:avLst/>
          </a:prstGeom>
          <a:solidFill>
            <a:srgbClr val="3CFF0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780582" y="5261908"/>
            <a:ext cx="332209" cy="377384"/>
          </a:xfrm>
          <a:prstGeom prst="rect">
            <a:avLst/>
          </a:prstGeom>
          <a:solidFill>
            <a:srgbClr val="1C00B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94103" y="5228981"/>
            <a:ext cx="18267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Brandon Grotesque Regular"/>
                <a:cs typeface="Brandon Grotesque Regular"/>
              </a:rPr>
              <a:t>Viewing Only</a:t>
            </a:r>
            <a:endParaRPr lang="en-US" sz="2200" dirty="0">
              <a:latin typeface="Brandon Grotesque Regular"/>
              <a:cs typeface="Brandon Grotesque Regular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12791" y="5228981"/>
            <a:ext cx="17637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Brandon Grotesque Regular"/>
                <a:cs typeface="Brandon Grotesque Regular"/>
              </a:rPr>
              <a:t>Imagery Only</a:t>
            </a:r>
            <a:endParaRPr lang="en-US" sz="2200" dirty="0">
              <a:latin typeface="Brandon Grotesque Regular"/>
              <a:cs typeface="Brandon Grotesque Regular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64151" y="5228981"/>
            <a:ext cx="9448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Brandon Grotesque Regular"/>
                <a:cs typeface="Brandon Grotesque Regular"/>
              </a:rPr>
              <a:t>Both</a:t>
            </a:r>
            <a:endParaRPr lang="en-US" sz="2200" dirty="0">
              <a:latin typeface="Brandon Grotesque Regular"/>
              <a:cs typeface="Brandon Grotesque Regular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-95062" y="1716476"/>
            <a:ext cx="914400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Brandon Grotesque Regular"/>
                <a:cs typeface="Brandon Grotesque Regular"/>
              </a:rPr>
              <a:t>Decoding Which World</a:t>
            </a:r>
            <a:endParaRPr lang="en-US" sz="3200" dirty="0">
              <a:latin typeface="Brandon Grotesque Regular"/>
              <a:cs typeface="Brandon Grotesque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09684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7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Brandon Grotesque Regular"/>
                <a:cs typeface="Brandon Grotesque Regular"/>
              </a:rPr>
              <a:t>Results</a:t>
            </a:r>
            <a:endParaRPr lang="en-US" sz="4000" dirty="0">
              <a:latin typeface="Brandon Grotesque Regular"/>
              <a:cs typeface="Brandon Grotesque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1752" y="460729"/>
            <a:ext cx="2575400" cy="860676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 bwMode="auto">
          <a:xfrm>
            <a:off x="1661894" y="5261908"/>
            <a:ext cx="332209" cy="377384"/>
          </a:xfrm>
          <a:prstGeom prst="rect">
            <a:avLst/>
          </a:prstGeom>
          <a:solidFill>
            <a:srgbClr val="F6FD0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6013915" y="5261908"/>
            <a:ext cx="350235" cy="376953"/>
          </a:xfrm>
          <a:prstGeom prst="rect">
            <a:avLst/>
          </a:prstGeom>
          <a:solidFill>
            <a:srgbClr val="3CFF0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780582" y="5261908"/>
            <a:ext cx="332209" cy="377384"/>
          </a:xfrm>
          <a:prstGeom prst="rect">
            <a:avLst/>
          </a:prstGeom>
          <a:solidFill>
            <a:srgbClr val="1C00B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94103" y="5228981"/>
            <a:ext cx="18267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Brandon Grotesque Regular"/>
                <a:cs typeface="Brandon Grotesque Regular"/>
              </a:rPr>
              <a:t>Viewing Only</a:t>
            </a:r>
            <a:endParaRPr lang="en-US" sz="2200" dirty="0">
              <a:latin typeface="Brandon Grotesque Regular"/>
              <a:cs typeface="Brandon Grotesque Regular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12791" y="5228981"/>
            <a:ext cx="17637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Brandon Grotesque Regular"/>
                <a:cs typeface="Brandon Grotesque Regular"/>
              </a:rPr>
              <a:t>Imagery Only</a:t>
            </a:r>
            <a:endParaRPr lang="en-US" sz="2200" dirty="0">
              <a:latin typeface="Brandon Grotesque Regular"/>
              <a:cs typeface="Brandon Grotesque Regular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64151" y="5228981"/>
            <a:ext cx="9448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Brandon Grotesque Regular"/>
                <a:cs typeface="Brandon Grotesque Regular"/>
              </a:rPr>
              <a:t>Both</a:t>
            </a:r>
            <a:endParaRPr lang="en-US" sz="2200" dirty="0">
              <a:latin typeface="Brandon Grotesque Regular"/>
              <a:cs typeface="Brandon Grotesque Regular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-95062" y="1716476"/>
            <a:ext cx="914400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Brandon Grotesque Regular"/>
                <a:cs typeface="Brandon Grotesque Regular"/>
              </a:rPr>
              <a:t>Decoding Which </a:t>
            </a:r>
            <a:r>
              <a:rPr lang="en-US" sz="3200" dirty="0" smtClean="0">
                <a:latin typeface="Brandon Grotesque Regular"/>
                <a:cs typeface="Brandon Grotesque Regular"/>
              </a:rPr>
              <a:t>Direction</a:t>
            </a:r>
            <a:endParaRPr lang="en-US" sz="3200" dirty="0">
              <a:latin typeface="Brandon Grotesque Regular"/>
              <a:cs typeface="Brandon Grotesque Regular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280" y="2561306"/>
            <a:ext cx="2829787" cy="223564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151" y="2650748"/>
            <a:ext cx="2790968" cy="215638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818" y="2626952"/>
            <a:ext cx="2790968" cy="216999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847" y="2570598"/>
            <a:ext cx="2843678" cy="223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43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7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Brandon Grotesque Regular"/>
                <a:cs typeface="Brandon Grotesque Regular"/>
              </a:rPr>
              <a:t>Results</a:t>
            </a:r>
            <a:endParaRPr lang="en-US" sz="4000" dirty="0">
              <a:latin typeface="Brandon Grotesque Regular"/>
              <a:cs typeface="Brandon Grotesque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1752" y="460729"/>
            <a:ext cx="2575400" cy="860676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 bwMode="auto">
          <a:xfrm>
            <a:off x="1661894" y="5261908"/>
            <a:ext cx="332209" cy="377384"/>
          </a:xfrm>
          <a:prstGeom prst="rect">
            <a:avLst/>
          </a:prstGeom>
          <a:solidFill>
            <a:srgbClr val="E1272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6013915" y="5261908"/>
            <a:ext cx="350235" cy="376953"/>
          </a:xfrm>
          <a:prstGeom prst="rect">
            <a:avLst/>
          </a:prstGeom>
          <a:solidFill>
            <a:srgbClr val="7F208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780582" y="5261908"/>
            <a:ext cx="332209" cy="377384"/>
          </a:xfrm>
          <a:prstGeom prst="rect">
            <a:avLst/>
          </a:prstGeom>
          <a:solidFill>
            <a:srgbClr val="F1AC2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94103" y="5228981"/>
            <a:ext cx="18267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Brandon Grotesque Regular"/>
                <a:cs typeface="Brandon Grotesque Regular"/>
              </a:rPr>
              <a:t>Males Only</a:t>
            </a:r>
            <a:endParaRPr lang="en-US" sz="2200" dirty="0">
              <a:latin typeface="Brandon Grotesque Regular"/>
              <a:cs typeface="Brandon Grotesque Regular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12791" y="5228981"/>
            <a:ext cx="17637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Brandon Grotesque Regular"/>
                <a:cs typeface="Brandon Grotesque Regular"/>
              </a:rPr>
              <a:t>Females Only</a:t>
            </a:r>
            <a:endParaRPr lang="en-US" sz="2200" dirty="0">
              <a:latin typeface="Brandon Grotesque Regular"/>
              <a:cs typeface="Brandon Grotesque Regular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64151" y="5228981"/>
            <a:ext cx="9448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Brandon Grotesque Regular"/>
                <a:cs typeface="Brandon Grotesque Regular"/>
              </a:rPr>
              <a:t>Both</a:t>
            </a:r>
            <a:endParaRPr lang="en-US" sz="2200" dirty="0">
              <a:latin typeface="Brandon Grotesque Regular"/>
              <a:cs typeface="Brandon Grotesque Regular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-95062" y="1716476"/>
            <a:ext cx="914400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Brandon Grotesque Regular"/>
                <a:cs typeface="Brandon Grotesque Regular"/>
              </a:rPr>
              <a:t>Decoding Which </a:t>
            </a:r>
            <a:r>
              <a:rPr lang="en-US" sz="3200" dirty="0" smtClean="0">
                <a:latin typeface="Brandon Grotesque Regular"/>
                <a:cs typeface="Brandon Grotesque Regular"/>
              </a:rPr>
              <a:t>World (Viewing Gender Effects)</a:t>
            </a:r>
            <a:endParaRPr lang="en-US" sz="3200" dirty="0">
              <a:latin typeface="Brandon Grotesque Regular"/>
              <a:cs typeface="Brandon Grotesque Regular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062" y="2570598"/>
            <a:ext cx="3022805" cy="230670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257" y="2570598"/>
            <a:ext cx="3003379" cy="226283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262" y="2570598"/>
            <a:ext cx="3015063" cy="227420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631" y="2562617"/>
            <a:ext cx="2979949" cy="227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79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7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Brandon Grotesque Regular"/>
                <a:cs typeface="Brandon Grotesque Regular"/>
              </a:rPr>
              <a:t>Results</a:t>
            </a:r>
            <a:endParaRPr lang="en-US" sz="4000" dirty="0">
              <a:latin typeface="Brandon Grotesque Regular"/>
              <a:cs typeface="Brandon Grotesque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1752" y="460729"/>
            <a:ext cx="2575400" cy="860676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 bwMode="auto">
          <a:xfrm>
            <a:off x="1661894" y="5261908"/>
            <a:ext cx="332209" cy="377384"/>
          </a:xfrm>
          <a:prstGeom prst="rect">
            <a:avLst/>
          </a:prstGeom>
          <a:solidFill>
            <a:srgbClr val="E1272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6013915" y="5261908"/>
            <a:ext cx="350235" cy="376953"/>
          </a:xfrm>
          <a:prstGeom prst="rect">
            <a:avLst/>
          </a:prstGeom>
          <a:solidFill>
            <a:srgbClr val="7F208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780582" y="5261908"/>
            <a:ext cx="332209" cy="377384"/>
          </a:xfrm>
          <a:prstGeom prst="rect">
            <a:avLst/>
          </a:prstGeom>
          <a:solidFill>
            <a:srgbClr val="F1AC2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94103" y="5228981"/>
            <a:ext cx="18267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Brandon Grotesque Regular"/>
                <a:cs typeface="Brandon Grotesque Regular"/>
              </a:rPr>
              <a:t>Males Only</a:t>
            </a:r>
            <a:endParaRPr lang="en-US" sz="2200" dirty="0">
              <a:latin typeface="Brandon Grotesque Regular"/>
              <a:cs typeface="Brandon Grotesque Regular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12791" y="5228981"/>
            <a:ext cx="17637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Brandon Grotesque Regular"/>
                <a:cs typeface="Brandon Grotesque Regular"/>
              </a:rPr>
              <a:t>Females Only</a:t>
            </a:r>
            <a:endParaRPr lang="en-US" sz="2200" dirty="0">
              <a:latin typeface="Brandon Grotesque Regular"/>
              <a:cs typeface="Brandon Grotesque Regular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64151" y="5228981"/>
            <a:ext cx="9448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Brandon Grotesque Regular"/>
                <a:cs typeface="Brandon Grotesque Regular"/>
              </a:rPr>
              <a:t>Both</a:t>
            </a:r>
            <a:endParaRPr lang="en-US" sz="2200" dirty="0">
              <a:latin typeface="Brandon Grotesque Regular"/>
              <a:cs typeface="Brandon Grotesque Regular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-95062" y="1716476"/>
            <a:ext cx="914400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Brandon Grotesque Regular"/>
                <a:cs typeface="Brandon Grotesque Regular"/>
              </a:rPr>
              <a:t>Decoding Which </a:t>
            </a:r>
            <a:r>
              <a:rPr lang="en-US" sz="3200" dirty="0" smtClean="0">
                <a:latin typeface="Brandon Grotesque Regular"/>
                <a:cs typeface="Brandon Grotesque Regular"/>
              </a:rPr>
              <a:t>World </a:t>
            </a:r>
            <a:r>
              <a:rPr lang="en-US" sz="3200" dirty="0" smtClean="0">
                <a:latin typeface="Brandon Grotesque Regular"/>
                <a:cs typeface="Brandon Grotesque Regular"/>
              </a:rPr>
              <a:t>(Imagery Gender Effects)</a:t>
            </a:r>
            <a:endParaRPr lang="en-US" sz="3200" dirty="0">
              <a:latin typeface="Brandon Grotesque Regular"/>
              <a:cs typeface="Brandon Grotesque Regular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062" y="2570598"/>
            <a:ext cx="3084124" cy="233877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984" y="2570598"/>
            <a:ext cx="3016234" cy="235832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08" y="2570598"/>
            <a:ext cx="2964947" cy="235832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770" y="2570598"/>
            <a:ext cx="2988483" cy="232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77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72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Brandon Grotesque Regular"/>
                <a:cs typeface="Brandon Grotesque Regular"/>
              </a:rPr>
              <a:t>Discussion</a:t>
            </a:r>
            <a:endParaRPr lang="en-US" sz="4000" dirty="0">
              <a:latin typeface="Brandon Grotesque Regular"/>
              <a:cs typeface="Brandon Grotesque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1752" y="460729"/>
            <a:ext cx="2575400" cy="860676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-1" y="2517940"/>
            <a:ext cx="91440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Brandon Grotesque Regular"/>
                <a:cs typeface="Brandon Grotesque Regular"/>
              </a:rPr>
              <a:t>We CAN decode which environment a person is imagining, especially within genders</a:t>
            </a:r>
          </a:p>
          <a:p>
            <a:pPr algn="ctr"/>
            <a:endParaRPr lang="en-US" sz="3200" dirty="0" smtClean="0">
              <a:latin typeface="Brandon Grotesque Regular"/>
              <a:cs typeface="Brandon Grotesque Regular"/>
            </a:endParaRPr>
          </a:p>
          <a:p>
            <a:pPr algn="ctr"/>
            <a:r>
              <a:rPr lang="en-US" sz="3200" dirty="0" smtClean="0">
                <a:latin typeface="Brandon Grotesque Regular"/>
                <a:cs typeface="Brandon Grotesque Regular"/>
              </a:rPr>
              <a:t>We can also decode which direction they are moving about the environment, irrespective of environment</a:t>
            </a:r>
          </a:p>
        </p:txBody>
      </p:sp>
    </p:spTree>
    <p:extLst>
      <p:ext uri="{BB962C8B-B14F-4D97-AF65-F5344CB8AC3E}">
        <p14:creationId xmlns:p14="http://schemas.microsoft.com/office/powerpoint/2010/main" val="1577086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</TotalTime>
  <Words>311</Words>
  <Application>Microsoft Macintosh PowerPoint</Application>
  <PresentationFormat>On-screen Show (4:3)</PresentationFormat>
  <Paragraphs>62</Paragraphs>
  <Slides>13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Actual Investments,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Nicco Reggente</dc:creator>
  <cp:lastModifiedBy>Nicco Reggente</cp:lastModifiedBy>
  <cp:revision>16</cp:revision>
  <dcterms:created xsi:type="dcterms:W3CDTF">2016-04-23T02:57:30Z</dcterms:created>
  <dcterms:modified xsi:type="dcterms:W3CDTF">2016-04-23T16:08:14Z</dcterms:modified>
</cp:coreProperties>
</file>