
<file path=[Content_Types].xml><?xml version="1.0" encoding="utf-8"?>
<Types xmlns="http://schemas.openxmlformats.org/package/2006/content-types">
  <Default Extension="xml" ContentType="application/xml"/>
  <Default Extension="jpg" ContentType="image/jpeg"/>
  <Default Extension="jpe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8.jpg" ContentType="image/png"/>
  <Override PartName="/ppt/notesSlides/notesSlide4.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60" r:id="rId3"/>
    <p:sldId id="259" r:id="rId4"/>
    <p:sldId id="261"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3037"/>
    <a:srgbClr val="B9B9B9"/>
    <a:srgbClr val="989898"/>
    <a:srgbClr val="B6A992"/>
    <a:srgbClr val="BBB39E"/>
    <a:srgbClr val="B7B3A2"/>
    <a:srgbClr val="C7B89C"/>
    <a:srgbClr val="9C957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3" autoAdjust="0"/>
    <p:restoredTop sz="63272" autoAdjust="0"/>
  </p:normalViewPr>
  <p:slideViewPr>
    <p:cSldViewPr snapToGrid="0" snapToObjects="1">
      <p:cViewPr varScale="1">
        <p:scale>
          <a:sx n="85" d="100"/>
          <a:sy n="85" d="100"/>
        </p:scale>
        <p:origin x="-2800" y="-112"/>
      </p:cViewPr>
      <p:guideLst>
        <p:guide orient="horz" pos="2160"/>
        <p:guide pos="389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microsoft.com/office/2011/relationships/chartStyle" Target="style1.xml"/><Relationship Id="rId3" Type="http://schemas.microsoft.com/office/2011/relationships/chartColorStyle" Target="colors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49023772902181"/>
          <c:y val="0.122534055914904"/>
          <c:w val="0.807078766151363"/>
          <c:h val="0.698518698088377"/>
        </c:manualLayout>
      </c:layout>
      <c:scatterChart>
        <c:scatterStyle val="lineMarker"/>
        <c:varyColors val="0"/>
        <c:ser>
          <c:idx val="0"/>
          <c:order val="0"/>
          <c:tx>
            <c:strRef>
              <c:f>Sheet1!$B$1</c:f>
              <c:strCache>
                <c:ptCount val="1"/>
                <c:pt idx="0">
                  <c:v>Y-Value 1</c:v>
                </c:pt>
              </c:strCache>
            </c:strRef>
          </c:tx>
          <c:spPr>
            <a:ln w="95250" cap="rnd" cmpd="sng" algn="ctr">
              <a:noFill/>
              <a:prstDash val="solid"/>
              <a:round/>
            </a:ln>
            <a:effectLst/>
          </c:spPr>
          <c:marker>
            <c:spPr>
              <a:gradFill rotWithShape="1">
                <a:gsLst>
                  <a:gs pos="0">
                    <a:schemeClr val="dk1">
                      <a:tint val="88500"/>
                      <a:tint val="100000"/>
                      <a:shade val="100000"/>
                      <a:satMod val="130000"/>
                    </a:schemeClr>
                  </a:gs>
                  <a:gs pos="100000">
                    <a:schemeClr val="dk1">
                      <a:tint val="88500"/>
                      <a:tint val="50000"/>
                      <a:shade val="100000"/>
                      <a:satMod val="350000"/>
                    </a:schemeClr>
                  </a:gs>
                </a:gsLst>
                <a:lin ang="16200000" scaled="0"/>
              </a:gradFill>
              <a:ln w="9525" cap="flat" cmpd="sng" algn="ctr">
                <a:solidFill>
                  <a:schemeClr val="dk1">
                    <a:tint val="88500"/>
                    <a:shade val="95000"/>
                    <a:satMod val="105000"/>
                  </a:schemeClr>
                </a:solidFill>
                <a:prstDash val="solid"/>
                <a:round/>
              </a:ln>
              <a:effectLst>
                <a:outerShdw blurRad="40000" dist="23000" dir="5400000" rotWithShape="0">
                  <a:srgbClr val="000000">
                    <a:alpha val="35000"/>
                  </a:srgbClr>
                </a:outerShdw>
              </a:effectLst>
            </c:spPr>
          </c:marker>
          <c:trendline>
            <c:spPr>
              <a:ln w="28575" cap="rnd" cmpd="sng" algn="ctr">
                <a:solidFill>
                  <a:schemeClr val="tx1">
                    <a:shade val="95000"/>
                    <a:satMod val="105000"/>
                  </a:schemeClr>
                </a:solidFill>
                <a:prstDash val="solid"/>
                <a:round/>
              </a:ln>
              <a:effectLst/>
            </c:spPr>
            <c:trendlineType val="linear"/>
            <c:dispRSqr val="0"/>
            <c:dispEq val="0"/>
          </c:trendline>
          <c:xVal>
            <c:numRef>
              <c:f>Sheet1!$A$2:$A$59</c:f>
              <c:numCache>
                <c:formatCode>General</c:formatCode>
                <c:ptCount val="58"/>
                <c:pt idx="0">
                  <c:v>-2.1584</c:v>
                </c:pt>
                <c:pt idx="1">
                  <c:v>1.0457</c:v>
                </c:pt>
                <c:pt idx="2">
                  <c:v>0.1302</c:v>
                </c:pt>
                <c:pt idx="3">
                  <c:v>1.2745</c:v>
                </c:pt>
                <c:pt idx="4">
                  <c:v>1.2745</c:v>
                </c:pt>
                <c:pt idx="5">
                  <c:v>0.8168</c:v>
                </c:pt>
                <c:pt idx="6">
                  <c:v>0.1302</c:v>
                </c:pt>
                <c:pt idx="7">
                  <c:v>1.2745</c:v>
                </c:pt>
                <c:pt idx="8">
                  <c:v>0.8168</c:v>
                </c:pt>
                <c:pt idx="9">
                  <c:v>-1.0141</c:v>
                </c:pt>
                <c:pt idx="10">
                  <c:v>0.3591</c:v>
                </c:pt>
                <c:pt idx="11">
                  <c:v>-0.7852</c:v>
                </c:pt>
                <c:pt idx="12">
                  <c:v>0.5879</c:v>
                </c:pt>
                <c:pt idx="13">
                  <c:v>1.2745</c:v>
                </c:pt>
                <c:pt idx="14">
                  <c:v>1.5034</c:v>
                </c:pt>
                <c:pt idx="15">
                  <c:v>1.2745</c:v>
                </c:pt>
                <c:pt idx="16">
                  <c:v>-1.4718</c:v>
                </c:pt>
                <c:pt idx="17">
                  <c:v>0.3591</c:v>
                </c:pt>
                <c:pt idx="18">
                  <c:v>-2.1584</c:v>
                </c:pt>
                <c:pt idx="19">
                  <c:v>-1.0141</c:v>
                </c:pt>
                <c:pt idx="20">
                  <c:v>0.3591</c:v>
                </c:pt>
                <c:pt idx="21">
                  <c:v>-0.0986</c:v>
                </c:pt>
                <c:pt idx="22">
                  <c:v>0.1302</c:v>
                </c:pt>
                <c:pt idx="23">
                  <c:v>-1.0141</c:v>
                </c:pt>
                <c:pt idx="24">
                  <c:v>0.5879</c:v>
                </c:pt>
                <c:pt idx="25">
                  <c:v>1.2745</c:v>
                </c:pt>
                <c:pt idx="26">
                  <c:v>-0.5564</c:v>
                </c:pt>
                <c:pt idx="27">
                  <c:v>0.8168</c:v>
                </c:pt>
                <c:pt idx="28">
                  <c:v>-1.0141</c:v>
                </c:pt>
                <c:pt idx="29">
                  <c:v>0.8168</c:v>
                </c:pt>
                <c:pt idx="30">
                  <c:v>-1.243</c:v>
                </c:pt>
                <c:pt idx="31">
                  <c:v>-2.3873</c:v>
                </c:pt>
                <c:pt idx="32">
                  <c:v>0.8168</c:v>
                </c:pt>
                <c:pt idx="33">
                  <c:v>-0.3275</c:v>
                </c:pt>
                <c:pt idx="34">
                  <c:v>0.1302</c:v>
                </c:pt>
                <c:pt idx="35">
                  <c:v>0.1302</c:v>
                </c:pt>
                <c:pt idx="36">
                  <c:v>0.3591</c:v>
                </c:pt>
                <c:pt idx="37">
                  <c:v>0.5879</c:v>
                </c:pt>
                <c:pt idx="38">
                  <c:v>-1.9296</c:v>
                </c:pt>
                <c:pt idx="39">
                  <c:v>0.1302</c:v>
                </c:pt>
                <c:pt idx="40">
                  <c:v>0.8168</c:v>
                </c:pt>
                <c:pt idx="41">
                  <c:v>0.8168</c:v>
                </c:pt>
                <c:pt idx="42">
                  <c:v>0.8168</c:v>
                </c:pt>
                <c:pt idx="43">
                  <c:v>-0.3275</c:v>
                </c:pt>
                <c:pt idx="44">
                  <c:v>-0.3275</c:v>
                </c:pt>
                <c:pt idx="45">
                  <c:v>0.3591</c:v>
                </c:pt>
                <c:pt idx="46">
                  <c:v>0.3591</c:v>
                </c:pt>
                <c:pt idx="47">
                  <c:v>0.3591</c:v>
                </c:pt>
                <c:pt idx="48">
                  <c:v>-1.243</c:v>
                </c:pt>
                <c:pt idx="49">
                  <c:v>-0.5564</c:v>
                </c:pt>
                <c:pt idx="50">
                  <c:v>0.3591</c:v>
                </c:pt>
                <c:pt idx="51">
                  <c:v>-1.4718</c:v>
                </c:pt>
                <c:pt idx="52">
                  <c:v>1.0457</c:v>
                </c:pt>
                <c:pt idx="53">
                  <c:v>-1.243</c:v>
                </c:pt>
                <c:pt idx="54">
                  <c:v>-0.7852</c:v>
                </c:pt>
                <c:pt idx="55">
                  <c:v>-0.7852</c:v>
                </c:pt>
                <c:pt idx="56">
                  <c:v>-0.0986</c:v>
                </c:pt>
                <c:pt idx="57">
                  <c:v>0.8168</c:v>
                </c:pt>
              </c:numCache>
            </c:numRef>
          </c:xVal>
          <c:yVal>
            <c:numRef>
              <c:f>Sheet1!$B$2:$B$59</c:f>
              <c:numCache>
                <c:formatCode>General</c:formatCode>
                <c:ptCount val="58"/>
                <c:pt idx="0">
                  <c:v>-1.6486</c:v>
                </c:pt>
                <c:pt idx="1">
                  <c:v>0.2527</c:v>
                </c:pt>
                <c:pt idx="2">
                  <c:v>-0.6081</c:v>
                </c:pt>
                <c:pt idx="3">
                  <c:v>1.2672</c:v>
                </c:pt>
                <c:pt idx="4">
                  <c:v>1.7788</c:v>
                </c:pt>
                <c:pt idx="5">
                  <c:v>0.417</c:v>
                </c:pt>
                <c:pt idx="6">
                  <c:v>-1.0503</c:v>
                </c:pt>
                <c:pt idx="7">
                  <c:v>2.2828</c:v>
                </c:pt>
                <c:pt idx="8">
                  <c:v>0.5629</c:v>
                </c:pt>
                <c:pt idx="9">
                  <c:v>-0.6976</c:v>
                </c:pt>
                <c:pt idx="10">
                  <c:v>0.4389</c:v>
                </c:pt>
                <c:pt idx="11">
                  <c:v>-0.7877</c:v>
                </c:pt>
                <c:pt idx="12">
                  <c:v>2.2619</c:v>
                </c:pt>
                <c:pt idx="13">
                  <c:v>0.7351</c:v>
                </c:pt>
                <c:pt idx="14">
                  <c:v>1.9235</c:v>
                </c:pt>
                <c:pt idx="15">
                  <c:v>0.6113</c:v>
                </c:pt>
                <c:pt idx="16">
                  <c:v>0.4197</c:v>
                </c:pt>
                <c:pt idx="17">
                  <c:v>0.0687</c:v>
                </c:pt>
                <c:pt idx="18">
                  <c:v>-1.3561</c:v>
                </c:pt>
                <c:pt idx="19">
                  <c:v>-1.675</c:v>
                </c:pt>
                <c:pt idx="20">
                  <c:v>0.7684</c:v>
                </c:pt>
                <c:pt idx="21">
                  <c:v>-0.4352</c:v>
                </c:pt>
                <c:pt idx="22">
                  <c:v>0.2056</c:v>
                </c:pt>
                <c:pt idx="23">
                  <c:v>-1.3495</c:v>
                </c:pt>
                <c:pt idx="24">
                  <c:v>1.339</c:v>
                </c:pt>
                <c:pt idx="25">
                  <c:v>-0.1439</c:v>
                </c:pt>
                <c:pt idx="26">
                  <c:v>0.0752</c:v>
                </c:pt>
                <c:pt idx="27">
                  <c:v>-1.0761</c:v>
                </c:pt>
                <c:pt idx="28">
                  <c:v>-0.3882</c:v>
                </c:pt>
                <c:pt idx="29">
                  <c:v>-0.6699</c:v>
                </c:pt>
                <c:pt idx="30">
                  <c:v>0.4728</c:v>
                </c:pt>
                <c:pt idx="31">
                  <c:v>-0.1144</c:v>
                </c:pt>
                <c:pt idx="32">
                  <c:v>-0.3781</c:v>
                </c:pt>
                <c:pt idx="33">
                  <c:v>-1.0175</c:v>
                </c:pt>
                <c:pt idx="34">
                  <c:v>-0.9004</c:v>
                </c:pt>
                <c:pt idx="35">
                  <c:v>-0.0221</c:v>
                </c:pt>
                <c:pt idx="36">
                  <c:v>0.4765</c:v>
                </c:pt>
                <c:pt idx="37">
                  <c:v>0.8026</c:v>
                </c:pt>
                <c:pt idx="38">
                  <c:v>-1.0217</c:v>
                </c:pt>
                <c:pt idx="39">
                  <c:v>1.1755</c:v>
                </c:pt>
                <c:pt idx="40">
                  <c:v>0.4754</c:v>
                </c:pt>
                <c:pt idx="41">
                  <c:v>0.1703</c:v>
                </c:pt>
                <c:pt idx="42">
                  <c:v>0.0249</c:v>
                </c:pt>
                <c:pt idx="43">
                  <c:v>0.0179</c:v>
                </c:pt>
                <c:pt idx="44">
                  <c:v>-0.3704</c:v>
                </c:pt>
                <c:pt idx="45">
                  <c:v>-1.1496</c:v>
                </c:pt>
                <c:pt idx="46">
                  <c:v>0.1631</c:v>
                </c:pt>
                <c:pt idx="47">
                  <c:v>0.0325</c:v>
                </c:pt>
                <c:pt idx="48">
                  <c:v>-0.8776</c:v>
                </c:pt>
                <c:pt idx="49">
                  <c:v>-0.2838</c:v>
                </c:pt>
                <c:pt idx="50">
                  <c:v>-0.7342</c:v>
                </c:pt>
                <c:pt idx="51">
                  <c:v>-1.6834</c:v>
                </c:pt>
                <c:pt idx="52">
                  <c:v>2.1416</c:v>
                </c:pt>
                <c:pt idx="53">
                  <c:v>1.5087</c:v>
                </c:pt>
                <c:pt idx="54">
                  <c:v>-0.4377</c:v>
                </c:pt>
                <c:pt idx="55">
                  <c:v>-0.8266</c:v>
                </c:pt>
                <c:pt idx="56">
                  <c:v>-0.2018</c:v>
                </c:pt>
                <c:pt idx="57">
                  <c:v>-0.9651</c:v>
                </c:pt>
              </c:numCache>
            </c:numRef>
          </c:yVal>
          <c:smooth val="0"/>
        </c:ser>
        <c:dLbls>
          <c:showLegendKey val="0"/>
          <c:showVal val="0"/>
          <c:showCatName val="0"/>
          <c:showSerName val="0"/>
          <c:showPercent val="0"/>
          <c:showBubbleSize val="0"/>
        </c:dLbls>
        <c:axId val="2080973032"/>
        <c:axId val="-2111882872"/>
      </c:scatterChart>
      <c:valAx>
        <c:axId val="2080973032"/>
        <c:scaling>
          <c:orientation val="minMax"/>
          <c:max val="2.5"/>
          <c:min val="-3.0"/>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111882872"/>
        <c:crossesAt val="-3.0"/>
        <c:crossBetween val="midCat"/>
        <c:majorUnit val="1.0"/>
        <c:minorUnit val="0.5"/>
      </c:valAx>
      <c:valAx>
        <c:axId val="-2111882872"/>
        <c:scaling>
          <c:orientation val="minMax"/>
          <c:max val="2.5"/>
          <c:min val="-3.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600" b="1" i="0" baseline="0" dirty="0" smtClean="0">
                    <a:effectLst/>
                    <a:latin typeface="Helvetica" panose="020B0604020202020204" pitchFamily="34" charset="0"/>
                    <a:cs typeface="Helvetica" panose="020B0604020202020204" pitchFamily="34" charset="0"/>
                  </a:rPr>
                  <a:t>Predicted Fluid Intelligence Scores (</a:t>
                </a:r>
                <a:r>
                  <a:rPr lang="en-US" sz="1600" b="1" i="0" baseline="0" dirty="0" err="1" smtClean="0">
                    <a:effectLst/>
                    <a:latin typeface="Helvetica" panose="020B0604020202020204" pitchFamily="34" charset="0"/>
                    <a:cs typeface="Helvetica" panose="020B0604020202020204" pitchFamily="34" charset="0"/>
                  </a:rPr>
                  <a:t>Ŷ</a:t>
                </a:r>
                <a:r>
                  <a:rPr lang="en-US" sz="1600" b="1" i="0" baseline="0" dirty="0" smtClean="0">
                    <a:effectLst/>
                    <a:latin typeface="Helvetica" panose="020B0604020202020204" pitchFamily="34" charset="0"/>
                    <a:cs typeface="Helvetica" panose="020B0604020202020204" pitchFamily="34" charset="0"/>
                  </a:rPr>
                  <a:t>)</a:t>
                </a:r>
                <a:endParaRPr lang="en-US" sz="1600" dirty="0">
                  <a:effectLst/>
                  <a:latin typeface="Helvetica" panose="020B0604020202020204" pitchFamily="34" charset="0"/>
                  <a:cs typeface="Helvetica" panose="020B0604020202020204" pitchFamily="34" charset="0"/>
                </a:endParaRPr>
              </a:p>
            </c:rich>
          </c:tx>
          <c:layout>
            <c:manualLayout>
              <c:xMode val="edge"/>
              <c:yMode val="edge"/>
              <c:x val="0.0188902292383123"/>
              <c:y val="0.158337788590737"/>
            </c:manualLayout>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80973032"/>
        <c:crossesAt val="-3.0"/>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5416E3-BB44-4272-8904-213B73AC2151}" type="datetimeFigureOut">
              <a:rPr lang="en-US" smtClean="0"/>
              <a:t>4/10/15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2B292D-A8ED-4542-B045-F58C6748FE05}" type="slidenum">
              <a:rPr lang="en-US" smtClean="0"/>
              <a:t>‹#›</a:t>
            </a:fld>
            <a:endParaRPr lang="en-US"/>
          </a:p>
        </p:txBody>
      </p:sp>
    </p:spTree>
    <p:extLst>
      <p:ext uri="{BB962C8B-B14F-4D97-AF65-F5344CB8AC3E}">
        <p14:creationId xmlns:p14="http://schemas.microsoft.com/office/powerpoint/2010/main" val="321850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t>1</a:t>
            </a:fld>
            <a:endParaRPr lang="en-US"/>
          </a:p>
        </p:txBody>
      </p:sp>
    </p:spTree>
    <p:extLst>
      <p:ext uri="{BB962C8B-B14F-4D97-AF65-F5344CB8AC3E}">
        <p14:creationId xmlns:p14="http://schemas.microsoft.com/office/powerpoint/2010/main" val="940156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a:t>
            </a:r>
            <a:r>
              <a:rPr lang="en-US" baseline="0" dirty="0" smtClean="0"/>
              <a:t> vary in their intelligence. This elusive “g-factor” has classically been associated with academic achievement (SAT and GRE), self discipline, religion, socioeconomic status, and even happiness.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Anthropologists and psychologists have long tried to find predictors. Genetics seem to at least be a minor predictor. At best, they can identify one gene that, if present, can give you a 1 point boost in IQ.</a:t>
            </a:r>
          </a:p>
          <a:p>
            <a:endParaRPr lang="en-US" baseline="0" dirty="0" smtClean="0"/>
          </a:p>
          <a:p>
            <a:r>
              <a:rPr lang="en-US" baseline="0" dirty="0" smtClean="0"/>
              <a:t>That plays well with the general consensus that people believe intelligence to be a fixed trait. And it seems to be true. Despite years of cognitive training, it is often times hard to yield any improvement on intelligence tests.</a:t>
            </a:r>
          </a:p>
          <a:p>
            <a:endParaRPr lang="en-US" baseline="0" dirty="0" smtClean="0"/>
          </a:p>
          <a:p>
            <a:r>
              <a:rPr lang="en-US" baseline="0" dirty="0" smtClean="0"/>
              <a:t>Thus, your ability to solve this [click] instance of a classic intelligence-measuring puzzle series called the Ravens Test could dramatically affect where you fall along the continuum of the human experience.</a:t>
            </a:r>
          </a:p>
          <a:p>
            <a:endParaRPr lang="en-US" baseline="0" dirty="0" smtClean="0"/>
          </a:p>
          <a:p>
            <a:r>
              <a:rPr lang="en-US" baseline="0" dirty="0" smtClean="0"/>
              <a:t>However, by identifying the source of intelligence within the brain, we open up new doors where we could potentially optimize, and entrain our brains to be “more intelligent”.</a:t>
            </a:r>
          </a:p>
          <a:p>
            <a:endParaRPr lang="en-US" baseline="0" dirty="0" smtClean="0"/>
          </a:p>
          <a:p>
            <a:r>
              <a:rPr lang="en-US" baseline="0" dirty="0" smtClean="0"/>
              <a:t>Enter Human Brain Mapping….[click]</a:t>
            </a:r>
          </a:p>
        </p:txBody>
      </p:sp>
      <p:sp>
        <p:nvSpPr>
          <p:cNvPr id="4" name="Slide Number Placeholder 3"/>
          <p:cNvSpPr>
            <a:spLocks noGrp="1"/>
          </p:cNvSpPr>
          <p:nvPr>
            <p:ph type="sldNum" sz="quarter" idx="10"/>
          </p:nvPr>
        </p:nvSpPr>
        <p:spPr/>
        <p:txBody>
          <a:bodyPr/>
          <a:lstStyle/>
          <a:p>
            <a:fld id="{8E2B292D-A8ED-4542-B045-F58C6748FE05}" type="slidenum">
              <a:rPr lang="en-US" smtClean="0"/>
              <a:t>2</a:t>
            </a:fld>
            <a:endParaRPr lang="en-US"/>
          </a:p>
        </p:txBody>
      </p:sp>
    </p:spTree>
    <p:extLst>
      <p:ext uri="{BB962C8B-B14F-4D97-AF65-F5344CB8AC3E}">
        <p14:creationId xmlns:p14="http://schemas.microsoft.com/office/powerpoint/2010/main" val="3989002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a:t>
            </a:r>
            <a:r>
              <a:rPr lang="en-US" baseline="0" dirty="0" smtClean="0"/>
              <a:t> 1810, humans have been methodically attempting to associate particular regions of the brain (in this case, the scull) with particular functions.</a:t>
            </a:r>
          </a:p>
          <a:p>
            <a:r>
              <a:rPr lang="en-US" baseline="0" dirty="0" smtClean="0"/>
              <a:t>[click]</a:t>
            </a:r>
          </a:p>
          <a:p>
            <a:endParaRPr lang="en-US" baseline="0" dirty="0" smtClean="0"/>
          </a:p>
          <a:p>
            <a:r>
              <a:rPr lang="en-US" baseline="0" dirty="0" smtClean="0"/>
              <a:t>With the advent of MRI, we are now able to  get pictures of the brain, divvy it up into millions of little 3D pixels, and track local activity within the brain.[click x3]</a:t>
            </a:r>
          </a:p>
          <a:p>
            <a:r>
              <a:rPr lang="en-US" baseline="0" dirty="0" smtClean="0"/>
              <a:t>[click]</a:t>
            </a:r>
          </a:p>
          <a:p>
            <a:r>
              <a:rPr lang="en-US" baseline="0" dirty="0" smtClean="0"/>
              <a:t>This has allowed researchers to reveal all sorts of task-specific activity, like the notion that the left side of the brain is logical and the right, artistic.</a:t>
            </a:r>
          </a:p>
          <a:p>
            <a:r>
              <a:rPr lang="en-US" baseline="0" dirty="0" smtClean="0"/>
              <a:t>[click]</a:t>
            </a:r>
          </a:p>
          <a:p>
            <a:r>
              <a:rPr lang="en-US" baseline="0" dirty="0" smtClean="0"/>
              <a:t>More impressively, researchers have been able to identify small nodes within the brain responsible for certain functions.</a:t>
            </a:r>
          </a:p>
          <a:p>
            <a:endParaRPr lang="en-US" baseline="0" dirty="0" smtClean="0"/>
          </a:p>
          <a:p>
            <a:r>
              <a:rPr lang="en-US" baseline="0" dirty="0" smtClean="0"/>
              <a:t>Despite years of searching, a specific hub responsible for intelligence has yet to be identified. That is, I hypothesize, because there simply isn’t one.</a:t>
            </a:r>
          </a:p>
          <a:p>
            <a:endParaRPr lang="en-US" baseline="0" dirty="0" smtClean="0"/>
          </a:p>
          <a:p>
            <a:r>
              <a:rPr lang="en-US" baseline="0" dirty="0" smtClean="0"/>
              <a:t>However, I believe that by examining how tightly wired disparate regions in the brain (</a:t>
            </a:r>
            <a:r>
              <a:rPr lang="en-US" baseline="0" dirty="0" err="1" smtClean="0"/>
              <a:t>i.e</a:t>
            </a:r>
            <a:r>
              <a:rPr lang="en-US" baseline="0" dirty="0" smtClean="0"/>
              <a:t> how well they can communicate with each other) are can serve as a predictor of fluid intelligence.</a:t>
            </a:r>
          </a:p>
          <a:p>
            <a:endParaRPr lang="en-US" baseline="0" dirty="0" smtClean="0"/>
          </a:p>
          <a:p>
            <a:r>
              <a:rPr lang="en-US" baseline="0" dirty="0" smtClean="0"/>
              <a:t>Fortunately, [click] we can measure this with a specific type of MRI scan called “Diffusion Tensor Imaging”, which essentially measure the flow of the water across the brain to infer underlying architecture.</a:t>
            </a:r>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t>3</a:t>
            </a:fld>
            <a:endParaRPr lang="en-US"/>
          </a:p>
        </p:txBody>
      </p:sp>
    </p:spTree>
    <p:extLst>
      <p:ext uri="{BB962C8B-B14F-4D97-AF65-F5344CB8AC3E}">
        <p14:creationId xmlns:p14="http://schemas.microsoft.com/office/powerpoint/2010/main" val="1280337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Human Connectome Project</a:t>
            </a:r>
            <a:r>
              <a:rPr lang="en-US" baseline="0" dirty="0" smtClean="0"/>
              <a:t> has made publicly available hundreds of  human brain imaging data,</a:t>
            </a:r>
          </a:p>
          <a:p>
            <a:r>
              <a:rPr lang="en-US" baseline="0" dirty="0" smtClean="0"/>
              <a:t>[click]</a:t>
            </a:r>
          </a:p>
          <a:p>
            <a:r>
              <a:rPr lang="en-US" baseline="0" dirty="0" smtClean="0"/>
              <a:t> including high-resolution Diffusion Tensor Imaging data</a:t>
            </a:r>
          </a:p>
          <a:p>
            <a:endParaRPr lang="en-US" baseline="0" dirty="0" smtClean="0"/>
          </a:p>
          <a:p>
            <a:r>
              <a:rPr lang="en-US" baseline="0" dirty="0" smtClean="0"/>
              <a:t>In addition, for each participant, they provided their performance on the Ravens Test – a proxy for their fluid intelligence.</a:t>
            </a:r>
          </a:p>
          <a:p>
            <a:endParaRPr lang="en-US" baseline="0" dirty="0" smtClean="0"/>
          </a:p>
          <a:p>
            <a:r>
              <a:rPr lang="en-US" baseline="0" dirty="0" smtClean="0"/>
              <a:t>[click]</a:t>
            </a:r>
          </a:p>
          <a:p>
            <a:endParaRPr lang="en-US" baseline="0" dirty="0" smtClean="0"/>
          </a:p>
          <a:p>
            <a:r>
              <a:rPr lang="en-US" baseline="0" dirty="0" smtClean="0"/>
              <a:t>By performing an advanced series of “tracking algorithms”, we were able to create a dataset that measured how well discrete regions in the brain that are responsible for cognitive control and internally directed cognition were interconnected. </a:t>
            </a:r>
          </a:p>
          <a:p>
            <a:endParaRPr lang="en-US" baseline="0" dirty="0" smtClean="0"/>
          </a:p>
          <a:p>
            <a:r>
              <a:rPr lang="en-US" baseline="0" dirty="0" smtClean="0"/>
              <a:t>I hypothesized that this “network-wide” [click] connectivity could predict intelligence.</a:t>
            </a:r>
          </a:p>
          <a:p>
            <a:endParaRPr lang="en-US" dirty="0" smtClean="0"/>
          </a:p>
          <a:p>
            <a:r>
              <a:rPr lang="en-US" dirty="0" smtClean="0"/>
              <a:t>[click]</a:t>
            </a:r>
          </a:p>
          <a:p>
            <a:r>
              <a:rPr lang="en-US" dirty="0" smtClean="0"/>
              <a:t>In my opinion, the true test of a hypothesis is whether you can predict</a:t>
            </a:r>
            <a:r>
              <a:rPr lang="en-US" baseline="0" dirty="0" smtClean="0"/>
              <a:t> the unknown. So, much like how Google predicts what you are about to type into their search engine, we used machine-learning algorithms to recognize the unique pattern of connectivity associated with different degrees of intelligence and then looked at new subjects’ data and tried to predict their intelligence.</a:t>
            </a:r>
          </a:p>
          <a:p>
            <a:endParaRPr lang="en-US" baseline="0" dirty="0" smtClean="0"/>
          </a:p>
          <a:p>
            <a:r>
              <a:rPr lang="en-US" baseline="0" dirty="0" smtClean="0"/>
              <a:t>And it worked…</a:t>
            </a:r>
          </a:p>
          <a:p>
            <a:endParaRPr lang="en-US" baseline="0" dirty="0" smtClean="0"/>
          </a:p>
          <a:p>
            <a:r>
              <a:rPr lang="en-US" baseline="0" dirty="0" smtClean="0"/>
              <a:t>[click]</a:t>
            </a:r>
          </a:p>
          <a:p>
            <a:r>
              <a:rPr lang="en-US" baseline="0" dirty="0" smtClean="0"/>
              <a:t>Thus, just by examining the movement of water across discrete regions in the brain, we can infer their connectivity, and in turn…one’s intelligence.</a:t>
            </a:r>
          </a:p>
          <a:p>
            <a:endParaRPr lang="en-US" baseline="0" dirty="0" smtClean="0"/>
          </a:p>
          <a:p>
            <a:r>
              <a:rPr lang="en-US" baseline="0" dirty="0" smtClean="0"/>
              <a:t>And these are those regions.</a:t>
            </a:r>
          </a:p>
          <a:p>
            <a:endParaRPr lang="en-US" baseline="0" dirty="0" smtClean="0"/>
          </a:p>
          <a:p>
            <a:r>
              <a:rPr lang="en-US" baseline="0" dirty="0" smtClean="0"/>
              <a:t>[click]</a:t>
            </a:r>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t>4</a:t>
            </a:fld>
            <a:endParaRPr lang="en-US"/>
          </a:p>
        </p:txBody>
      </p:sp>
    </p:spTree>
    <p:extLst>
      <p:ext uri="{BB962C8B-B14F-4D97-AF65-F5344CB8AC3E}">
        <p14:creationId xmlns:p14="http://schemas.microsoft.com/office/powerpoint/2010/main" val="2209935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680743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859899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EE3DE3-1DC2-D447-B34C-A96CA4D897DE}"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248532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EE3DE3-1DC2-D447-B34C-A96CA4D897DE}" type="datetimeFigureOut">
              <a:rPr lang="en-US" smtClean="0"/>
              <a:t>4/10/15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1951649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EE3DE3-1DC2-D447-B34C-A96CA4D897DE}" type="datetimeFigureOut">
              <a:rPr lang="en-US" smtClean="0"/>
              <a:t>4/10/15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2848445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EE3DE3-1DC2-D447-B34C-A96CA4D897DE}" type="datetimeFigureOut">
              <a:rPr lang="en-US" smtClean="0"/>
              <a:t>4/10/15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3185201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E3DE3-1DC2-D447-B34C-A96CA4D897DE}" type="datetimeFigureOut">
              <a:rPr lang="en-US" smtClean="0"/>
              <a:t>4/10/15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1727814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EE3DE3-1DC2-D447-B34C-A96CA4D897DE}" type="datetimeFigureOut">
              <a:rPr lang="en-US" smtClean="0"/>
              <a:t>4/10/15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729892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EE3DE3-1DC2-D447-B34C-A96CA4D897DE}" type="datetimeFigureOut">
              <a:rPr lang="en-US" smtClean="0"/>
              <a:t>4/10/15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3975550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3550349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E4919-000C-1F41-A9B6-1A4489BF9DEA}" type="slidenum">
              <a:rPr lang="en-US" smtClean="0"/>
              <a:t>‹#›</a:t>
            </a:fld>
            <a:endParaRPr lang="en-US"/>
          </a:p>
        </p:txBody>
      </p:sp>
    </p:spTree>
    <p:extLst>
      <p:ext uri="{BB962C8B-B14F-4D97-AF65-F5344CB8AC3E}">
        <p14:creationId xmlns:p14="http://schemas.microsoft.com/office/powerpoint/2010/main" val="4395633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mGrid">
          <a:fgClr>
            <a:schemeClr val="bg1">
              <a:lumMod val="75000"/>
            </a:schemeClr>
          </a:fgClr>
          <a:bgClr>
            <a:srgbClr val="B9B9B9"/>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EE3DE3-1DC2-D447-B34C-A96CA4D897DE}" type="datetimeFigureOut">
              <a:rPr lang="en-US" smtClean="0"/>
              <a:t>4/10/15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E4919-000C-1F41-A9B6-1A4489BF9DEA}" type="slidenum">
              <a:rPr lang="en-US" smtClean="0"/>
              <a:t>‹#›</a:t>
            </a:fld>
            <a:endParaRPr lang="en-US"/>
          </a:p>
        </p:txBody>
      </p:sp>
    </p:spTree>
    <p:extLst>
      <p:ext uri="{BB962C8B-B14F-4D97-AF65-F5344CB8AC3E}">
        <p14:creationId xmlns:p14="http://schemas.microsoft.com/office/powerpoint/2010/main" val="1189650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image" Target="../media/image10.png"/><Relationship Id="rId12" Type="http://schemas.microsoft.com/office/2007/relationships/hdphoto" Target="../media/hdphoto2.wdp"/><Relationship Id="rId13" Type="http://schemas.openxmlformats.org/officeDocument/2006/relationships/image" Target="../media/image11.png"/><Relationship Id="rId14" Type="http://schemas.microsoft.com/office/2007/relationships/hdphoto" Target="../media/hdphoto3.wdp"/><Relationship Id="rId15"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jpg"/><Relationship Id="rId7" Type="http://schemas.openxmlformats.org/officeDocument/2006/relationships/image" Target="../media/image7.jpg"/><Relationship Id="rId8" Type="http://schemas.openxmlformats.org/officeDocument/2006/relationships/image" Target="../media/image8.jpg"/><Relationship Id="rId9" Type="http://schemas.openxmlformats.org/officeDocument/2006/relationships/image" Target="../media/image9.png"/><Relationship Id="rId10" Type="http://schemas.microsoft.com/office/2007/relationships/hdphoto" Target="../media/hdphoto1.wdp"/></Relationships>
</file>

<file path=ppt/slides/_rels/slide4.xml.rels><?xml version="1.0" encoding="UTF-8" standalone="yes"?>
<Relationships xmlns="http://schemas.openxmlformats.org/package/2006/relationships"><Relationship Id="rId11" Type="http://schemas.microsoft.com/office/2007/relationships/hdphoto" Target="../media/hdphoto4.wdp"/><Relationship Id="rId12" Type="http://schemas.openxmlformats.org/officeDocument/2006/relationships/image" Target="../media/image20.png"/><Relationship Id="rId13"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jpg"/><Relationship Id="rId9" Type="http://schemas.openxmlformats.org/officeDocument/2006/relationships/chart" Target="../charts/chart1.xml"/><Relationship Id="rId10"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33218" y="2657767"/>
            <a:ext cx="5310782" cy="1661993"/>
          </a:xfrm>
          <a:prstGeom prst="rect">
            <a:avLst/>
          </a:prstGeom>
          <a:noFill/>
        </p:spPr>
        <p:txBody>
          <a:bodyPr wrap="square" rtlCol="0">
            <a:spAutoFit/>
          </a:bodyPr>
          <a:lstStyle/>
          <a:p>
            <a:r>
              <a:rPr lang="en-US" sz="4000" b="1" dirty="0" smtClean="0">
                <a:solidFill>
                  <a:srgbClr val="313037"/>
                </a:solidFill>
                <a:latin typeface="Helvetica"/>
                <a:cs typeface="Helvetica"/>
              </a:rPr>
              <a:t>Deduction reduction</a:t>
            </a:r>
          </a:p>
          <a:p>
            <a:pPr algn="ctr"/>
            <a:r>
              <a:rPr lang="en-US" i="1" dirty="0">
                <a:solidFill>
                  <a:srgbClr val="313037"/>
                </a:solidFill>
                <a:latin typeface="Helvetica"/>
                <a:cs typeface="Helvetica"/>
              </a:rPr>
              <a:t/>
            </a:r>
            <a:br>
              <a:rPr lang="en-US" i="1" dirty="0">
                <a:solidFill>
                  <a:srgbClr val="313037"/>
                </a:solidFill>
                <a:latin typeface="Helvetica"/>
                <a:cs typeface="Helvetica"/>
              </a:rPr>
            </a:br>
            <a:r>
              <a:rPr lang="en-US" i="1" dirty="0" smtClean="0">
                <a:solidFill>
                  <a:srgbClr val="313037"/>
                </a:solidFill>
                <a:latin typeface="Helvetica"/>
                <a:cs typeface="Helvetica"/>
              </a:rPr>
              <a:t> </a:t>
            </a:r>
            <a:r>
              <a:rPr lang="en-US" sz="2200" i="1" dirty="0" smtClean="0">
                <a:solidFill>
                  <a:srgbClr val="313037"/>
                </a:solidFill>
                <a:latin typeface="Helvetica"/>
                <a:cs typeface="Helvetica"/>
              </a:rPr>
              <a:t>How the mere wiring of your brain predicts your intelligence. </a:t>
            </a:r>
            <a:endParaRPr lang="en-US" sz="2200" i="1" dirty="0">
              <a:solidFill>
                <a:srgbClr val="313037"/>
              </a:solidFill>
              <a:latin typeface="Helvetica"/>
              <a:cs typeface="Helvetica"/>
            </a:endParaRPr>
          </a:p>
        </p:txBody>
      </p:sp>
      <p:pic>
        <p:nvPicPr>
          <p:cNvPr id="6" name="Picture 5" descr="shutterstock_255944197.jpg"/>
          <p:cNvPicPr>
            <a:picLocks noChangeAspect="1"/>
          </p:cNvPicPr>
          <p:nvPr/>
        </p:nvPicPr>
        <p:blipFill rotWithShape="1">
          <a:blip r:embed="rId3">
            <a:extLst>
              <a:ext uri="{28A0092B-C50C-407E-A947-70E740481C1C}">
                <a14:useLocalDpi xmlns:a14="http://schemas.microsoft.com/office/drawing/2010/main" val="0"/>
              </a:ext>
            </a:extLst>
          </a:blip>
          <a:srcRect l="13110" t="3357" r="37105" b="5373"/>
          <a:stretch/>
        </p:blipFill>
        <p:spPr>
          <a:xfrm>
            <a:off x="142708" y="1526148"/>
            <a:ext cx="3690510" cy="3805704"/>
          </a:xfrm>
          <a:prstGeom prst="rect">
            <a:avLst/>
          </a:prstGeom>
        </p:spPr>
      </p:pic>
      <p:sp>
        <p:nvSpPr>
          <p:cNvPr id="2" name="TextBox 1"/>
          <p:cNvSpPr txBox="1"/>
          <p:nvPr/>
        </p:nvSpPr>
        <p:spPr>
          <a:xfrm>
            <a:off x="7316907" y="6324084"/>
            <a:ext cx="1827093" cy="369332"/>
          </a:xfrm>
          <a:prstGeom prst="rect">
            <a:avLst/>
          </a:prstGeom>
          <a:noFill/>
        </p:spPr>
        <p:txBody>
          <a:bodyPr wrap="none" rtlCol="0">
            <a:spAutoFit/>
          </a:bodyPr>
          <a:lstStyle/>
          <a:p>
            <a:r>
              <a:rPr lang="en-US" dirty="0" smtClean="0">
                <a:solidFill>
                  <a:srgbClr val="313037"/>
                </a:solidFill>
                <a:latin typeface="Helvetica"/>
                <a:cs typeface="Helvetica"/>
              </a:rPr>
              <a:t>Nicco Reggente</a:t>
            </a:r>
            <a:endParaRPr lang="en-US" dirty="0">
              <a:solidFill>
                <a:srgbClr val="313037"/>
              </a:solidFill>
              <a:latin typeface="Helvetica"/>
              <a:cs typeface="Helvetica"/>
            </a:endParaRPr>
          </a:p>
        </p:txBody>
      </p:sp>
    </p:spTree>
    <p:extLst>
      <p:ext uri="{BB962C8B-B14F-4D97-AF65-F5344CB8AC3E}">
        <p14:creationId xmlns:p14="http://schemas.microsoft.com/office/powerpoint/2010/main" val="3586035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9778"/>
          <a:stretch/>
        </p:blipFill>
        <p:spPr>
          <a:xfrm>
            <a:off x="1839613" y="805322"/>
            <a:ext cx="5464774" cy="5247356"/>
          </a:xfrm>
          <a:prstGeom prst="rect">
            <a:avLst/>
          </a:prstGeom>
        </p:spPr>
      </p:pic>
      <p:sp>
        <p:nvSpPr>
          <p:cNvPr id="3" name="TextBox 2"/>
          <p:cNvSpPr txBox="1"/>
          <p:nvPr/>
        </p:nvSpPr>
        <p:spPr>
          <a:xfrm>
            <a:off x="0" y="0"/>
            <a:ext cx="9144000" cy="707886"/>
          </a:xfrm>
          <a:prstGeom prst="rect">
            <a:avLst/>
          </a:prstGeom>
          <a:noFill/>
        </p:spPr>
        <p:txBody>
          <a:bodyPr wrap="square" rtlCol="0">
            <a:spAutoFit/>
          </a:bodyPr>
          <a:lstStyle/>
          <a:p>
            <a:pPr algn="ctr"/>
            <a:r>
              <a:rPr lang="en-US" sz="4000" b="1" dirty="0" smtClean="0">
                <a:solidFill>
                  <a:srgbClr val="313037"/>
                </a:solidFill>
                <a:latin typeface="Helvetica"/>
                <a:cs typeface="Helvetica"/>
              </a:rPr>
              <a:t>Fluid Intelligence</a:t>
            </a:r>
            <a:endParaRPr lang="en-US" sz="4000" b="1" dirty="0">
              <a:solidFill>
                <a:srgbClr val="313037"/>
              </a:solidFill>
              <a:latin typeface="Helvetica"/>
              <a:cs typeface="Helvetica"/>
            </a:endParaRPr>
          </a:p>
        </p:txBody>
      </p:sp>
    </p:spTree>
    <p:extLst>
      <p:ext uri="{BB962C8B-B14F-4D97-AF65-F5344CB8AC3E}">
        <p14:creationId xmlns:p14="http://schemas.microsoft.com/office/powerpoint/2010/main" val="35298390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w_structural.png"/>
          <p:cNvPicPr>
            <a:picLocks noChangeAspect="1"/>
          </p:cNvPicPr>
          <p:nvPr/>
        </p:nvPicPr>
        <p:blipFill rotWithShape="1">
          <a:blip r:embed="rId3">
            <a:extLst>
              <a:ext uri="{28A0092B-C50C-407E-A947-70E740481C1C}">
                <a14:useLocalDpi xmlns:a14="http://schemas.microsoft.com/office/drawing/2010/main" val="0"/>
              </a:ext>
            </a:extLst>
          </a:blip>
          <a:srcRect l="3967" t="2645" r="10840" b="8101"/>
          <a:stretch/>
        </p:blipFill>
        <p:spPr>
          <a:xfrm>
            <a:off x="2356970" y="1575658"/>
            <a:ext cx="4430060" cy="4118985"/>
          </a:xfrm>
          <a:prstGeom prst="rect">
            <a:avLst/>
          </a:prstGeom>
        </p:spPr>
      </p:pic>
      <p:pic>
        <p:nvPicPr>
          <p:cNvPr id="2" name="Picture 1" descr="pixelated_overlay.png"/>
          <p:cNvPicPr>
            <a:picLocks noChangeAspect="1"/>
          </p:cNvPicPr>
          <p:nvPr/>
        </p:nvPicPr>
        <p:blipFill rotWithShape="1">
          <a:blip r:embed="rId4">
            <a:extLst>
              <a:ext uri="{28A0092B-C50C-407E-A947-70E740481C1C}">
                <a14:useLocalDpi xmlns:a14="http://schemas.microsoft.com/office/drawing/2010/main" val="0"/>
              </a:ext>
            </a:extLst>
          </a:blip>
          <a:srcRect l="3429" t="4357" r="9589" b="8653"/>
          <a:stretch/>
        </p:blipFill>
        <p:spPr>
          <a:xfrm>
            <a:off x="2356970" y="1627951"/>
            <a:ext cx="4430060" cy="4014397"/>
          </a:xfrm>
          <a:prstGeom prst="rect">
            <a:avLst/>
          </a:prstGeom>
        </p:spPr>
      </p:pic>
      <p:pic>
        <p:nvPicPr>
          <p:cNvPr id="3" name="Picture 2" descr="pixelated_overlay_with_grid.png"/>
          <p:cNvPicPr>
            <a:picLocks noChangeAspect="1"/>
          </p:cNvPicPr>
          <p:nvPr/>
        </p:nvPicPr>
        <p:blipFill rotWithShape="1">
          <a:blip r:embed="rId5">
            <a:extLst>
              <a:ext uri="{28A0092B-C50C-407E-A947-70E740481C1C}">
                <a14:useLocalDpi xmlns:a14="http://schemas.microsoft.com/office/drawing/2010/main" val="0"/>
              </a:ext>
            </a:extLst>
          </a:blip>
          <a:srcRect l="2365" t="1159" r="6690" b="9585"/>
          <a:stretch/>
        </p:blipFill>
        <p:spPr>
          <a:xfrm>
            <a:off x="2356970" y="1523363"/>
            <a:ext cx="4430060" cy="4118985"/>
          </a:xfrm>
          <a:prstGeom prst="rect">
            <a:avLst/>
          </a:prstGeom>
        </p:spPr>
      </p:pic>
      <p:pic>
        <p:nvPicPr>
          <p:cNvPr id="6" name="Picture 5" descr="shutterstock_208432177.jpg"/>
          <p:cNvPicPr>
            <a:picLocks noChangeAspect="1"/>
          </p:cNvPicPr>
          <p:nvPr/>
        </p:nvPicPr>
        <p:blipFill rotWithShape="1">
          <a:blip r:embed="rId6">
            <a:extLst>
              <a:ext uri="{28A0092B-C50C-407E-A947-70E740481C1C}">
                <a14:useLocalDpi xmlns:a14="http://schemas.microsoft.com/office/drawing/2010/main" val="0"/>
              </a:ext>
            </a:extLst>
          </a:blip>
          <a:srcRect t="1853" b="2051"/>
          <a:stretch/>
        </p:blipFill>
        <p:spPr>
          <a:xfrm>
            <a:off x="1432478" y="1056302"/>
            <a:ext cx="6279044" cy="4638341"/>
          </a:xfrm>
          <a:prstGeom prst="rect">
            <a:avLst/>
          </a:prstGeom>
        </p:spPr>
      </p:pic>
      <p:pic>
        <p:nvPicPr>
          <p:cNvPr id="5" name="Picture 4" descr="shutterstock_159375611.jpg"/>
          <p:cNvPicPr>
            <a:picLocks noChangeAspect="1"/>
          </p:cNvPicPr>
          <p:nvPr/>
        </p:nvPicPr>
        <p:blipFill rotWithShape="1">
          <a:blip r:embed="rId7">
            <a:extLst>
              <a:ext uri="{28A0092B-C50C-407E-A947-70E740481C1C}">
                <a14:useLocalDpi xmlns:a14="http://schemas.microsoft.com/office/drawing/2010/main" val="0"/>
              </a:ext>
            </a:extLst>
          </a:blip>
          <a:srcRect l="54902"/>
          <a:stretch/>
        </p:blipFill>
        <p:spPr>
          <a:xfrm>
            <a:off x="2819544" y="1054228"/>
            <a:ext cx="3504912" cy="5161841"/>
          </a:xfrm>
          <a:prstGeom prst="rect">
            <a:avLst/>
          </a:prstGeom>
        </p:spPr>
      </p:pic>
      <p:sp>
        <p:nvSpPr>
          <p:cNvPr id="9" name="Rectangle 8"/>
          <p:cNvSpPr/>
          <p:nvPr/>
        </p:nvSpPr>
        <p:spPr>
          <a:xfrm>
            <a:off x="0" y="2099"/>
            <a:ext cx="9144000" cy="707886"/>
          </a:xfrm>
          <a:prstGeom prst="rect">
            <a:avLst/>
          </a:prstGeom>
        </p:spPr>
        <p:txBody>
          <a:bodyPr wrap="square">
            <a:spAutoFit/>
          </a:bodyPr>
          <a:lstStyle/>
          <a:p>
            <a:pPr lvl="0" algn="ctr"/>
            <a:r>
              <a:rPr lang="en-US" sz="4000" b="1" dirty="0" smtClean="0">
                <a:solidFill>
                  <a:srgbClr val="313037"/>
                </a:solidFill>
                <a:latin typeface="Helvetica"/>
                <a:cs typeface="Helvetica"/>
              </a:rPr>
              <a:t>Human Brain Mapping</a:t>
            </a:r>
            <a:endParaRPr lang="en-US" sz="4000" b="1" dirty="0">
              <a:solidFill>
                <a:srgbClr val="313037"/>
              </a:solidFill>
              <a:latin typeface="Helvetica"/>
              <a:cs typeface="Helvetica"/>
            </a:endParaRPr>
          </a:p>
        </p:txBody>
      </p:sp>
      <p:pic>
        <p:nvPicPr>
          <p:cNvPr id="11" name="Picture 10" descr="anwander-tractography.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65241" y="838557"/>
            <a:ext cx="6413515" cy="5593182"/>
          </a:xfrm>
          <a:prstGeom prst="rect">
            <a:avLst/>
          </a:prstGeom>
        </p:spPr>
      </p:pic>
      <p:grpSp>
        <p:nvGrpSpPr>
          <p:cNvPr id="10" name="Group 9"/>
          <p:cNvGrpSpPr/>
          <p:nvPr/>
        </p:nvGrpSpPr>
        <p:grpSpPr>
          <a:xfrm>
            <a:off x="1673888" y="1301533"/>
            <a:ext cx="5796223" cy="4562643"/>
            <a:chOff x="1981200" y="2304969"/>
            <a:chExt cx="4830232" cy="3713791"/>
          </a:xfrm>
        </p:grpSpPr>
        <p:pic>
          <p:nvPicPr>
            <p:cNvPr id="12" name="Picture 11" descr="Power2013_figure.jpg"/>
            <p:cNvPicPr>
              <a:picLocks noChangeAspect="1"/>
            </p:cNvPicPr>
            <p:nvPr/>
          </p:nvPicPr>
          <p:blipFill rotWithShape="1">
            <a:blip r:embed="rId9" cstate="email">
              <a:extLst>
                <a:ext uri="{BEBA8EAE-BF5A-486C-A8C5-ECC9F3942E4B}">
                  <a14:imgProps xmlns:a14="http://schemas.microsoft.com/office/drawing/2010/main">
                    <a14:imgLayer r:embed="rId10">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13" name="Picture 12" descr="Power2013_figure.jpg"/>
            <p:cNvPicPr>
              <a:picLocks noChangeAspect="1"/>
            </p:cNvPicPr>
            <p:nvPr/>
          </p:nvPicPr>
          <p:blipFill rotWithShape="1">
            <a:blip r:embed="rId11" cstate="email">
              <a:extLst>
                <a:ext uri="{BEBA8EAE-BF5A-486C-A8C5-ECC9F3942E4B}">
                  <a14:imgProps xmlns:a14="http://schemas.microsoft.com/office/drawing/2010/main">
                    <a14:imgLayer r:embed="rId12">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14" name="Picture 13" descr="Power2013_figure.jpg"/>
            <p:cNvPicPr>
              <a:picLocks noChangeAspect="1"/>
            </p:cNvPicPr>
            <p:nvPr/>
          </p:nvPicPr>
          <p:blipFill rotWithShape="1">
            <a:blip r:embed="rId13" cstate="email">
              <a:extLst>
                <a:ext uri="{BEBA8EAE-BF5A-486C-A8C5-ECC9F3942E4B}">
                  <a14:imgProps xmlns:a14="http://schemas.microsoft.com/office/drawing/2010/main">
                    <a14:imgLayer r:embed="rId14">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15" name="Picture 14" descr="Power2013_figure.jpg"/>
            <p:cNvPicPr>
              <a:picLocks noChangeAspect="1"/>
            </p:cNvPicPr>
            <p:nvPr/>
          </p:nvPicPr>
          <p:blipFill rotWithShape="1">
            <a:blip r:embed="rId15" cstate="email">
              <a:extLst>
                <a:ext uri="{BEBA8EAE-BF5A-486C-A8C5-ECC9F3942E4B}">
                  <a14:imgProps xmlns:a14="http://schemas.microsoft.com/office/drawing/2010/main">
                    <a14:imgLayer r:embed="rId14">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spTree>
    <p:extLst>
      <p:ext uri="{BB962C8B-B14F-4D97-AF65-F5344CB8AC3E}">
        <p14:creationId xmlns:p14="http://schemas.microsoft.com/office/powerpoint/2010/main" val="8076305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37056" y="719132"/>
            <a:ext cx="6069884" cy="5960440"/>
            <a:chOff x="1047258" y="865921"/>
            <a:chExt cx="6950038" cy="6431300"/>
          </a:xfrm>
        </p:grpSpPr>
        <p:pic>
          <p:nvPicPr>
            <p:cNvPr id="13" name="Picture 12" descr="CON_DMN_L_Thicker.png"/>
            <p:cNvPicPr>
              <a:picLocks noChangeAspect="1"/>
            </p:cNvPicPr>
            <p:nvPr/>
          </p:nvPicPr>
          <p:blipFill rotWithShape="1">
            <a:blip r:embed="rId3" cstate="print">
              <a:extLst>
                <a:ext uri="{28A0092B-C50C-407E-A947-70E740481C1C}">
                  <a14:useLocalDpi xmlns:a14="http://schemas.microsoft.com/office/drawing/2010/main" val="0"/>
                </a:ext>
              </a:extLst>
            </a:blip>
            <a:srcRect l="30863" t="20951" r="31073" b="20291"/>
            <a:stretch/>
          </p:blipFill>
          <p:spPr>
            <a:xfrm>
              <a:off x="1047258" y="865921"/>
              <a:ext cx="4085087" cy="3367255"/>
            </a:xfrm>
            <a:prstGeom prst="rect">
              <a:avLst/>
            </a:prstGeom>
          </p:spPr>
        </p:pic>
        <p:pic>
          <p:nvPicPr>
            <p:cNvPr id="14" name="Picture 13" descr="CON_DMN_R_Thicker.png"/>
            <p:cNvPicPr>
              <a:picLocks noChangeAspect="1"/>
            </p:cNvPicPr>
            <p:nvPr/>
          </p:nvPicPr>
          <p:blipFill rotWithShape="1">
            <a:blip r:embed="rId4" cstate="print">
              <a:extLst>
                <a:ext uri="{28A0092B-C50C-407E-A947-70E740481C1C}">
                  <a14:useLocalDpi xmlns:a14="http://schemas.microsoft.com/office/drawing/2010/main" val="0"/>
                </a:ext>
              </a:extLst>
            </a:blip>
            <a:srcRect l="30556" t="20193" r="30219" b="21048"/>
            <a:stretch/>
          </p:blipFill>
          <p:spPr>
            <a:xfrm>
              <a:off x="1047258" y="4113210"/>
              <a:ext cx="3980499" cy="3184011"/>
            </a:xfrm>
            <a:prstGeom prst="rect">
              <a:avLst/>
            </a:prstGeom>
          </p:spPr>
        </p:pic>
        <p:pic>
          <p:nvPicPr>
            <p:cNvPr id="16" name="Picture 15" descr="CON_DMN_Dorsal_Thicker.png"/>
            <p:cNvPicPr>
              <a:picLocks noChangeAspect="1"/>
            </p:cNvPicPr>
            <p:nvPr/>
          </p:nvPicPr>
          <p:blipFill rotWithShape="1">
            <a:blip r:embed="rId5" cstate="print">
              <a:extLst>
                <a:ext uri="{28A0092B-C50C-407E-A947-70E740481C1C}">
                  <a14:useLocalDpi xmlns:a14="http://schemas.microsoft.com/office/drawing/2010/main" val="0"/>
                </a:ext>
              </a:extLst>
            </a:blip>
            <a:srcRect l="35555" t="16897" r="32558" b="14958"/>
            <a:stretch/>
          </p:blipFill>
          <p:spPr>
            <a:xfrm>
              <a:off x="5027757" y="865921"/>
              <a:ext cx="2969539" cy="3367255"/>
            </a:xfrm>
            <a:prstGeom prst="rect">
              <a:avLst/>
            </a:prstGeom>
          </p:spPr>
        </p:pic>
        <p:pic>
          <p:nvPicPr>
            <p:cNvPr id="17" name="Picture 16" descr="CON_DMN_Ventral_Thicker.png"/>
            <p:cNvPicPr>
              <a:picLocks noChangeAspect="1"/>
            </p:cNvPicPr>
            <p:nvPr/>
          </p:nvPicPr>
          <p:blipFill rotWithShape="1">
            <a:blip r:embed="rId6" cstate="print">
              <a:extLst>
                <a:ext uri="{28A0092B-C50C-407E-A947-70E740481C1C}">
                  <a14:useLocalDpi xmlns:a14="http://schemas.microsoft.com/office/drawing/2010/main" val="0"/>
                </a:ext>
              </a:extLst>
            </a:blip>
            <a:srcRect l="34722" t="15209" r="34723" b="14565"/>
            <a:stretch/>
          </p:blipFill>
          <p:spPr>
            <a:xfrm>
              <a:off x="4889677" y="4113210"/>
              <a:ext cx="3107619" cy="3184011"/>
            </a:xfrm>
            <a:prstGeom prst="rect">
              <a:avLst/>
            </a:prstGeom>
          </p:spPr>
        </p:pic>
      </p:grpSp>
      <p:sp>
        <p:nvSpPr>
          <p:cNvPr id="19" name="TextBox 18"/>
          <p:cNvSpPr txBox="1"/>
          <p:nvPr/>
        </p:nvSpPr>
        <p:spPr>
          <a:xfrm>
            <a:off x="-3878968" y="-1006262"/>
            <a:ext cx="4551321" cy="646331"/>
          </a:xfrm>
          <a:prstGeom prst="rect">
            <a:avLst/>
          </a:prstGeom>
          <a:noFill/>
        </p:spPr>
        <p:txBody>
          <a:bodyPr wrap="none" rtlCol="0">
            <a:spAutoFit/>
          </a:bodyPr>
          <a:lstStyle/>
          <a:p>
            <a:r>
              <a:rPr lang="en-US" dirty="0" smtClean="0"/>
              <a:t>9% explained by the general size of your brain.</a:t>
            </a:r>
          </a:p>
          <a:p>
            <a:r>
              <a:rPr lang="en-US" dirty="0" smtClean="0"/>
              <a:t>27% predicted by this model.</a:t>
            </a:r>
            <a:endParaRPr lang="en-US" dirty="0"/>
          </a:p>
        </p:txBody>
      </p:sp>
      <p:pic>
        <p:nvPicPr>
          <p:cNvPr id="3" name="Picture 2"/>
          <p:cNvPicPr>
            <a:picLocks noChangeAspect="1"/>
          </p:cNvPicPr>
          <p:nvPr/>
        </p:nvPicPr>
        <p:blipFill>
          <a:blip r:embed="rId7"/>
          <a:stretch>
            <a:fillRect/>
          </a:stretch>
        </p:blipFill>
        <p:spPr>
          <a:xfrm>
            <a:off x="1289465" y="946548"/>
            <a:ext cx="6565069" cy="2027743"/>
          </a:xfrm>
          <a:prstGeom prst="rect">
            <a:avLst/>
          </a:prstGeom>
        </p:spPr>
      </p:pic>
      <p:sp>
        <p:nvSpPr>
          <p:cNvPr id="21" name="Rectangle 20"/>
          <p:cNvSpPr/>
          <p:nvPr/>
        </p:nvSpPr>
        <p:spPr>
          <a:xfrm>
            <a:off x="0" y="2099"/>
            <a:ext cx="9144000" cy="707886"/>
          </a:xfrm>
          <a:prstGeom prst="rect">
            <a:avLst/>
          </a:prstGeom>
        </p:spPr>
        <p:txBody>
          <a:bodyPr wrap="square">
            <a:spAutoFit/>
          </a:bodyPr>
          <a:lstStyle/>
          <a:p>
            <a:pPr lvl="0" algn="ctr"/>
            <a:r>
              <a:rPr lang="en-US" sz="4000" b="1" dirty="0" smtClean="0">
                <a:solidFill>
                  <a:srgbClr val="313037"/>
                </a:solidFill>
                <a:latin typeface="Helvetica"/>
                <a:cs typeface="Helvetica"/>
              </a:rPr>
              <a:t>Predicting Intelligence</a:t>
            </a:r>
            <a:endParaRPr lang="en-US" sz="4000" b="1" dirty="0">
              <a:solidFill>
                <a:srgbClr val="313037"/>
              </a:solidFill>
              <a:latin typeface="Helvetica"/>
              <a:cs typeface="Helvetica"/>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7799" y="2465077"/>
            <a:ext cx="8308399" cy="1847248"/>
          </a:xfrm>
          <a:prstGeom prst="rect">
            <a:avLst/>
          </a:prstGeom>
        </p:spPr>
      </p:pic>
      <p:grpSp>
        <p:nvGrpSpPr>
          <p:cNvPr id="8" name="Group 7"/>
          <p:cNvGrpSpPr/>
          <p:nvPr/>
        </p:nvGrpSpPr>
        <p:grpSpPr>
          <a:xfrm>
            <a:off x="592111" y="761882"/>
            <a:ext cx="7959777" cy="5502862"/>
            <a:chOff x="-9476015" y="3886507"/>
            <a:chExt cx="7959777" cy="5502862"/>
          </a:xfrm>
        </p:grpSpPr>
        <p:graphicFrame>
          <p:nvGraphicFramePr>
            <p:cNvPr id="15" name="Chart 14"/>
            <p:cNvGraphicFramePr/>
            <p:nvPr>
              <p:extLst>
                <p:ext uri="{D42A27DB-BD31-4B8C-83A1-F6EECF244321}">
                  <p14:modId xmlns:p14="http://schemas.microsoft.com/office/powerpoint/2010/main" val="2866767155"/>
                </p:ext>
              </p:extLst>
            </p:nvPr>
          </p:nvGraphicFramePr>
          <p:xfrm>
            <a:off x="-9476015" y="3886507"/>
            <a:ext cx="7959777" cy="5502862"/>
          </p:xfrm>
          <a:graphic>
            <a:graphicData uri="http://schemas.openxmlformats.org/drawingml/2006/chart">
              <c:chart xmlns:c="http://schemas.openxmlformats.org/drawingml/2006/chart" xmlns:r="http://schemas.openxmlformats.org/officeDocument/2006/relationships" r:id="rId9"/>
            </a:graphicData>
          </a:graphic>
        </p:graphicFrame>
        <p:sp>
          <p:nvSpPr>
            <p:cNvPr id="18" name="Rectangle 17"/>
            <p:cNvSpPr/>
            <p:nvPr/>
          </p:nvSpPr>
          <p:spPr>
            <a:xfrm>
              <a:off x="-7247549" y="8945570"/>
              <a:ext cx="3619902" cy="338554"/>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n-US" sz="1600" dirty="0">
                  <a:latin typeface="Helvetica" panose="020B0604020202020204" pitchFamily="34" charset="0"/>
                  <a:cs typeface="Helvetica" panose="020B0604020202020204" pitchFamily="34" charset="0"/>
                </a:rPr>
                <a:t>Actual Fluid Intelligence Scores (Y)</a:t>
              </a:r>
            </a:p>
          </p:txBody>
        </p:sp>
      </p:grpSp>
      <p:pic>
        <p:nvPicPr>
          <p:cNvPr id="22" name="Picture 21" descr="Screenshot 2014-10-20 19.48.52.png"/>
          <p:cNvPicPr>
            <a:picLocks noChangeAspect="1"/>
          </p:cNvPicPr>
          <p:nvPr/>
        </p:nvPicPr>
        <p:blipFill rotWithShape="1">
          <a:blip r:embed="rId10" cstate="email">
            <a:extLst>
              <a:ext uri="{BEBA8EAE-BF5A-486C-A8C5-ECC9F3942E4B}">
                <a14:imgProps xmlns:a14="http://schemas.microsoft.com/office/drawing/2010/main">
                  <a14:imgLayer r:embed="rId11">
                    <a14:imgEffect>
                      <a14:backgroundRemoval t="902" b="99324" l="904" r="95281">
                        <a14:foregroundMark x1="37048" y1="44532" x2="13755" y2="5299"/>
                        <a14:foregroundMark x1="45281" y1="44870" x2="77912" y2="7892"/>
                        <a14:foregroundMark x1="76004" y1="29425" x2="87450" y2="43517"/>
                        <a14:foregroundMark x1="75803" y1="41150" x2="87149" y2="43968"/>
                        <a14:foregroundMark x1="74096" y1="45209" x2="88554" y2="44532"/>
                        <a14:foregroundMark x1="36446" y1="85457" x2="38153" y2="76776"/>
                        <a14:foregroundMark x1="33635" y1="54566" x2="23092" y2="43630"/>
                        <a14:foregroundMark x1="4418" y1="58625" x2="12249" y2="47351"/>
                        <a14:foregroundMark x1="2108" y1="82413" x2="3715" y2="86809"/>
                        <a14:foregroundMark x1="16667" y1="97407" x2="24799" y2="97745"/>
                      </a14:backgroundRemoval>
                    </a14:imgEffect>
                  </a14:imgLayer>
                </a14:imgProps>
              </a:ext>
              <a:ext uri="{28A0092B-C50C-407E-A947-70E740481C1C}">
                <a14:useLocalDpi xmlns:a14="http://schemas.microsoft.com/office/drawing/2010/main" val="0"/>
              </a:ext>
            </a:extLst>
          </a:blip>
          <a:srcRect r="61190" b="54927"/>
          <a:stretch/>
        </p:blipFill>
        <p:spPr>
          <a:xfrm>
            <a:off x="2307291" y="901507"/>
            <a:ext cx="4557806" cy="4714072"/>
          </a:xfrm>
          <a:prstGeom prst="rect">
            <a:avLst/>
          </a:prstGeom>
        </p:spPr>
      </p:pic>
      <p:pic>
        <p:nvPicPr>
          <p:cNvPr id="6" name="Picture 5"/>
          <p:cNvPicPr>
            <a:picLocks noChangeAspect="1"/>
          </p:cNvPicPr>
          <p:nvPr/>
        </p:nvPicPr>
        <p:blipFill>
          <a:blip r:embed="rId12"/>
          <a:stretch>
            <a:fillRect/>
          </a:stretch>
        </p:blipFill>
        <p:spPr>
          <a:xfrm>
            <a:off x="1654070" y="2974291"/>
            <a:ext cx="5952870" cy="3647502"/>
          </a:xfrm>
          <a:prstGeom prst="rect">
            <a:avLst/>
          </a:prstGeom>
        </p:spPr>
      </p:pic>
      <p:pic>
        <p:nvPicPr>
          <p:cNvPr id="7" name="Picture 6"/>
          <p:cNvPicPr>
            <a:picLocks noChangeAspect="1"/>
          </p:cNvPicPr>
          <p:nvPr/>
        </p:nvPicPr>
        <p:blipFill rotWithShape="1">
          <a:blip r:embed="rId13"/>
          <a:srcRect l="12956" t="13204" r="905" b="10821"/>
          <a:stretch/>
        </p:blipFill>
        <p:spPr>
          <a:xfrm>
            <a:off x="2030267" y="946548"/>
            <a:ext cx="5083464" cy="4910041"/>
          </a:xfrm>
          <a:prstGeom prst="rect">
            <a:avLst/>
          </a:prstGeom>
        </p:spPr>
      </p:pic>
    </p:spTree>
    <p:extLst>
      <p:ext uri="{BB962C8B-B14F-4D97-AF65-F5344CB8AC3E}">
        <p14:creationId xmlns:p14="http://schemas.microsoft.com/office/powerpoint/2010/main" val="27294103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1363</TotalTime>
  <Words>709</Words>
  <Application>Microsoft Macintosh PowerPoint</Application>
  <PresentationFormat>On-screen Show (4:3)</PresentationFormat>
  <Paragraphs>62</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Nicco</dc:creator>
  <cp:lastModifiedBy>Nicco</cp:lastModifiedBy>
  <cp:revision>53</cp:revision>
  <dcterms:created xsi:type="dcterms:W3CDTF">2015-04-07T20:38:14Z</dcterms:created>
  <dcterms:modified xsi:type="dcterms:W3CDTF">2015-04-10T21:03:13Z</dcterms:modified>
</cp:coreProperties>
</file>