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71" r:id="rId6"/>
    <p:sldId id="262" r:id="rId7"/>
    <p:sldId id="265" r:id="rId8"/>
    <p:sldId id="267" r:id="rId9"/>
    <p:sldId id="268" r:id="rId10"/>
    <p:sldId id="269" r:id="rId11"/>
    <p:sldId id="270" r:id="rId12"/>
    <p:sldId id="263" r:id="rId13"/>
    <p:sldId id="264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BB36"/>
    <a:srgbClr val="286FB4"/>
    <a:srgbClr val="F0BA36"/>
    <a:srgbClr val="69ADDC"/>
    <a:srgbClr val="6AAEDD"/>
    <a:srgbClr val="FEBB36"/>
    <a:srgbClr val="76B8E4"/>
    <a:srgbClr val="6AB3E4"/>
    <a:srgbClr val="FFE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13" autoAdjust="0"/>
    <p:restoredTop sz="72440" autoAdjust="0"/>
  </p:normalViewPr>
  <p:slideViewPr>
    <p:cSldViewPr snapToGrid="0" snapToObjects="1">
      <p:cViewPr>
        <p:scale>
          <a:sx n="76" d="100"/>
          <a:sy n="76" d="100"/>
        </p:scale>
        <p:origin x="-3232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Users\Nicco\Dropbox\Neuro_Personal\Posters\PURC%202015\All_MOL2_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C:\Users\Nicco\Dropbox\Neuro_Personal\Posters\PURC%202015\All_MOL2_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co\Dropbox\Neuro_Personal\Projects\Memory_Palace\Memory_Palace_Behavioral_Pilot\MOL_2016\Scoring\Feb17_Summar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co:Dropbox:Neuro_Personal:Projects:Memory_Palace:Memory_Palace_Behavioral_Pilot:MOL_2016:Scoring:Feb17_Summar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mobiuscydonia:Dropbox:Neuro_Personal:Projects:Memory_Palace:Memory_Palace_Behavioral_Pilot:MOL_2016:Scoring:Feb17_Summar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obiuscydonia:Dropbox:Neuro_Personal:Projects:Memory_Palace:Memory_Palace_Behavioral_Pilot:MOL_2016:Scoring:Feb17_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7783998908768"/>
          <c:y val="0.0472823126491476"/>
          <c:w val="0.772530324069193"/>
          <c:h val="0.816393350543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Generation'!$F$13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6AB3E4">
                <a:alpha val="89804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11.25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41-43E1-AD9C-6588CBDF9B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6.45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41-43E1-AD9C-6588CBDF9B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4.95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41-43E1-AD9C-6588CBDF9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D9D9D9"/>
                    </a:solidFill>
                    <a:latin typeface="Open Sans"/>
                    <a:cs typeface="Open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Generation'!$G$12:$I$12</c:f>
              <c:strCache>
                <c:ptCount val="3"/>
                <c:pt idx="0">
                  <c:v>Total</c:v>
                </c:pt>
                <c:pt idx="1">
                  <c:v>Correct Sequence </c:v>
                </c:pt>
                <c:pt idx="2">
                  <c:v>Before Error</c:v>
                </c:pt>
              </c:strCache>
            </c:strRef>
          </c:cat>
          <c:val>
            <c:numRef>
              <c:f>'Figure Generation'!$G$13:$I$13</c:f>
              <c:numCache>
                <c:formatCode>General</c:formatCode>
                <c:ptCount val="3"/>
                <c:pt idx="0">
                  <c:v>11.25</c:v>
                </c:pt>
                <c:pt idx="1">
                  <c:v>6.458333333333</c:v>
                </c:pt>
                <c:pt idx="2">
                  <c:v>4.958333333333</c:v>
                </c:pt>
              </c:numCache>
            </c:numRef>
          </c:val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3-7041-43E1-AD9C-6588CBDF9BB0}"/>
            </c:ext>
          </c:extLst>
        </c:ser>
        <c:ser>
          <c:idx val="1"/>
          <c:order val="1"/>
          <c:tx>
            <c:strRef>
              <c:f>'Figure Generation'!$F$14</c:f>
              <c:strCache>
                <c:ptCount val="1"/>
                <c:pt idx="0">
                  <c:v>MoL</c:v>
                </c:pt>
              </c:strCache>
            </c:strRef>
          </c:tx>
          <c:spPr>
            <a:solidFill>
              <a:srgbClr val="F9C138">
                <a:alpha val="9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3="http://schemas.microsoft.com/office/drawing/2017/03/chart" xmlns:c16r2="http://schemas.microsoft.com/office/drawing/2015/06/chart">
              <c:ext xmlns:c16="http://schemas.microsoft.com/office/drawing/2014/chart" uri="{C3380CC4-5D6E-409C-BE32-E72D297353CC}">
                <c16:uniqueId val="{00000004-7041-43E1-AD9C-6588CBDF9BB0}"/>
              </c:ext>
            </c:extLst>
          </c:dPt>
          <c:dPt>
            <c:idx val="1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3="http://schemas.microsoft.com/office/drawing/2017/03/chart" xmlns:c16r2="http://schemas.microsoft.com/office/drawing/2015/06/chart">
              <c:ext xmlns:c16="http://schemas.microsoft.com/office/drawing/2014/chart" uri="{C3380CC4-5D6E-409C-BE32-E72D297353CC}">
                <c16:uniqueId val="{00000005-7041-43E1-AD9C-6588CBDF9BB0}"/>
              </c:ext>
            </c:extLst>
          </c:dPt>
          <c:dPt>
            <c:idx val="2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3="http://schemas.microsoft.com/office/drawing/2017/03/chart" xmlns:c16r2="http://schemas.microsoft.com/office/drawing/2015/06/chart">
              <c:ext xmlns:c16="http://schemas.microsoft.com/office/drawing/2014/chart" uri="{C3380CC4-5D6E-409C-BE32-E72D297353CC}">
                <c16:uniqueId val="{00000006-7041-43E1-AD9C-6588CBDF9BB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14.45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41-43E1-AD9C-6588CBDF9B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11.6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41-43E1-AD9C-6588CBDF9B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9.95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41-43E1-AD9C-6588CBDF9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Open Sans"/>
                    <a:cs typeface="Open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Generation'!$G$12:$I$12</c:f>
              <c:strCache>
                <c:ptCount val="3"/>
                <c:pt idx="0">
                  <c:v>Total</c:v>
                </c:pt>
                <c:pt idx="1">
                  <c:v>Correct Sequence </c:v>
                </c:pt>
                <c:pt idx="2">
                  <c:v>Before Error</c:v>
                </c:pt>
              </c:strCache>
            </c:strRef>
          </c:cat>
          <c:val>
            <c:numRef>
              <c:f>'Figure Generation'!$G$14:$I$14</c:f>
              <c:numCache>
                <c:formatCode>General</c:formatCode>
                <c:ptCount val="3"/>
                <c:pt idx="0">
                  <c:v>14.4545454545</c:v>
                </c:pt>
                <c:pt idx="1">
                  <c:v>11.590905</c:v>
                </c:pt>
                <c:pt idx="2">
                  <c:v>9.954500000000002</c:v>
                </c:pt>
              </c:numCache>
            </c:numRef>
          </c:val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7-7041-43E1-AD9C-6588CBDF9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2037338872"/>
        <c:axId val="2129417000"/>
      </c:barChart>
      <c:catAx>
        <c:axId val="2037338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5875" cap="flat" cmpd="sng" algn="ctr">
            <a:solidFill>
              <a:sysClr val="window" lastClr="FFFFFF">
                <a:lumMod val="8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pPr>
            <a:endParaRPr lang="en-US"/>
          </a:p>
        </c:txPr>
        <c:crossAx val="2129417000"/>
        <c:crosses val="autoZero"/>
        <c:auto val="1"/>
        <c:lblAlgn val="ctr"/>
        <c:lblOffset val="100"/>
        <c:noMultiLvlLbl val="0"/>
      </c:catAx>
      <c:valAx>
        <c:axId val="2129417000"/>
        <c:scaling>
          <c:orientation val="minMax"/>
          <c:max val="15.0"/>
          <c:min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latin typeface="Open Sans"/>
                    <a:cs typeface="Open Sans"/>
                  </a:defRPr>
                </a:pPr>
                <a:r>
                  <a:rPr lang="en-US" sz="1400" dirty="0">
                    <a:latin typeface="Open Sans"/>
                    <a:cs typeface="Open Sans"/>
                  </a:rPr>
                  <a:t>Mean Number of Words</a:t>
                </a:r>
              </a:p>
            </c:rich>
          </c:tx>
          <c:layout>
            <c:manualLayout>
              <c:xMode val="edge"/>
              <c:yMode val="edge"/>
              <c:x val="0.0292295025041104"/>
              <c:y val="0.21293627757769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pPr>
            <a:endParaRPr lang="en-US"/>
          </a:p>
        </c:txPr>
        <c:crossAx val="2037338872"/>
        <c:crosses val="autoZero"/>
        <c:crossBetween val="between"/>
        <c:majorUnit val="2.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Open Sans"/>
                <a:cs typeface="Open Sans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Open Sans"/>
                <a:cs typeface="Open Sans"/>
              </a:defRPr>
            </a:pPr>
            <a:endParaRPr lang="en-US"/>
          </a:p>
        </c:txPr>
      </c:legendEntry>
      <c:layout>
        <c:manualLayout>
          <c:xMode val="edge"/>
          <c:yMode val="edge"/>
          <c:x val="0.858973230825236"/>
          <c:y val="0.428218105425945"/>
          <c:w val="0.116435324931938"/>
          <c:h val="0.14356358415333"/>
        </c:manualLayout>
      </c:layout>
      <c:overlay val="0"/>
      <c:spPr>
        <a:ln>
          <a:noFill/>
        </a:ln>
      </c:spPr>
      <c:txPr>
        <a:bodyPr/>
        <a:lstStyle/>
        <a:p>
          <a:pPr>
            <a:defRPr sz="1600" b="1">
              <a:solidFill>
                <a:srgbClr val="D9D9D9"/>
              </a:solidFill>
              <a:latin typeface="Open Sans"/>
              <a:cs typeface="Open San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685424868297"/>
          <c:y val="0.0472823126491476"/>
          <c:w val="0.776628898109664"/>
          <c:h val="0.816393350543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Generation'!$F$13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6AB3E4">
                <a:alpha val="89804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10.2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41-43E1-AD9C-6588CBDF9B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5.27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41-43E1-AD9C-6588CBDF9B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4.26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41-43E1-AD9C-6588CBDF9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D9D9D9"/>
                    </a:solidFill>
                    <a:latin typeface="Open Sans"/>
                    <a:cs typeface="Open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Generation'!$G$12:$I$12</c:f>
              <c:strCache>
                <c:ptCount val="3"/>
                <c:pt idx="0">
                  <c:v>Total</c:v>
                </c:pt>
                <c:pt idx="1">
                  <c:v>Correct Sequence </c:v>
                </c:pt>
                <c:pt idx="2">
                  <c:v>Before Error</c:v>
                </c:pt>
              </c:strCache>
            </c:strRef>
          </c:cat>
          <c:val>
            <c:numRef>
              <c:f>'Figure Generation'!$G$13:$I$13</c:f>
              <c:numCache>
                <c:formatCode>General</c:formatCode>
                <c:ptCount val="3"/>
                <c:pt idx="0">
                  <c:v>10.2</c:v>
                </c:pt>
                <c:pt idx="1">
                  <c:v>5.27</c:v>
                </c:pt>
                <c:pt idx="2">
                  <c:v>4.26</c:v>
                </c:pt>
              </c:numCache>
            </c:numRef>
          </c:val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3-7041-43E1-AD9C-6588CBDF9BB0}"/>
            </c:ext>
          </c:extLst>
        </c:ser>
        <c:ser>
          <c:idx val="1"/>
          <c:order val="1"/>
          <c:tx>
            <c:strRef>
              <c:f>'Figure Generation'!$F$14</c:f>
              <c:strCache>
                <c:ptCount val="1"/>
                <c:pt idx="0">
                  <c:v>MoL</c:v>
                </c:pt>
              </c:strCache>
            </c:strRef>
          </c:tx>
          <c:spPr>
            <a:solidFill>
              <a:srgbClr val="F9C138">
                <a:alpha val="9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3="http://schemas.microsoft.com/office/drawing/2017/03/chart" xmlns:c16r2="http://schemas.microsoft.com/office/drawing/2015/06/chart">
              <c:ext xmlns:c16="http://schemas.microsoft.com/office/drawing/2014/chart" uri="{C3380CC4-5D6E-409C-BE32-E72D297353CC}">
                <c16:uniqueId val="{00000004-7041-43E1-AD9C-6588CBDF9BB0}"/>
              </c:ext>
            </c:extLst>
          </c:dPt>
          <c:dPt>
            <c:idx val="1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3="http://schemas.microsoft.com/office/drawing/2017/03/chart" xmlns:c16r2="http://schemas.microsoft.com/office/drawing/2015/06/chart">
              <c:ext xmlns:c16="http://schemas.microsoft.com/office/drawing/2014/chart" uri="{C3380CC4-5D6E-409C-BE32-E72D297353CC}">
                <c16:uniqueId val="{00000005-7041-43E1-AD9C-6588CBDF9BB0}"/>
              </c:ext>
            </c:extLst>
          </c:dPt>
          <c:dPt>
            <c:idx val="2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3="http://schemas.microsoft.com/office/drawing/2017/03/chart" xmlns:c16r2="http://schemas.microsoft.com/office/drawing/2015/06/chart">
              <c:ext xmlns:c16="http://schemas.microsoft.com/office/drawing/2014/chart" uri="{C3380CC4-5D6E-409C-BE32-E72D297353CC}">
                <c16:uniqueId val="{00000006-7041-43E1-AD9C-6588CBDF9BB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12.83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41-43E1-AD9C-6588CBDF9B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7.45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41-43E1-AD9C-6588CBDF9B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6.33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41-43E1-AD9C-6588CBDF9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Open Sans"/>
                    <a:cs typeface="Open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Generation'!$G$12:$I$12</c:f>
              <c:strCache>
                <c:ptCount val="3"/>
                <c:pt idx="0">
                  <c:v>Total</c:v>
                </c:pt>
                <c:pt idx="1">
                  <c:v>Correct Sequence </c:v>
                </c:pt>
                <c:pt idx="2">
                  <c:v>Before Error</c:v>
                </c:pt>
              </c:strCache>
            </c:strRef>
          </c:cat>
          <c:val>
            <c:numRef>
              <c:f>'Figure Generation'!$G$14:$I$14</c:f>
              <c:numCache>
                <c:formatCode>General</c:formatCode>
                <c:ptCount val="3"/>
                <c:pt idx="0">
                  <c:v>12.83</c:v>
                </c:pt>
                <c:pt idx="1">
                  <c:v>7.45</c:v>
                </c:pt>
                <c:pt idx="2">
                  <c:v>6.33</c:v>
                </c:pt>
              </c:numCache>
            </c:numRef>
          </c:val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7-7041-43E1-AD9C-6588CBDF9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2128851848"/>
        <c:axId val="2128855496"/>
      </c:barChart>
      <c:catAx>
        <c:axId val="21288518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5875" cap="flat" cmpd="sng" algn="ctr">
            <a:solidFill>
              <a:sysClr val="window" lastClr="FFFFFF">
                <a:lumMod val="8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pPr>
            <a:endParaRPr lang="en-US"/>
          </a:p>
        </c:txPr>
        <c:crossAx val="2128855496"/>
        <c:crosses val="autoZero"/>
        <c:auto val="1"/>
        <c:lblAlgn val="ctr"/>
        <c:lblOffset val="100"/>
        <c:noMultiLvlLbl val="0"/>
      </c:catAx>
      <c:valAx>
        <c:axId val="2128855496"/>
        <c:scaling>
          <c:orientation val="minMax"/>
          <c:max val="15.0"/>
          <c:min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latin typeface="Open Sans"/>
                    <a:cs typeface="Open Sans"/>
                  </a:defRPr>
                </a:pPr>
                <a:r>
                  <a:rPr lang="en-US" sz="1400" dirty="0">
                    <a:latin typeface="Open Sans"/>
                    <a:cs typeface="Open Sans"/>
                  </a:rPr>
                  <a:t>Mean</a:t>
                </a:r>
                <a:r>
                  <a:rPr lang="en-US" sz="1400" baseline="0" dirty="0">
                    <a:latin typeface="Open Sans"/>
                    <a:cs typeface="Open Sans"/>
                  </a:rPr>
                  <a:t> Number of Words</a:t>
                </a:r>
                <a:endParaRPr lang="en-US" sz="1400" dirty="0"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0169337803826971"/>
              <c:y val="0.22855687979905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pPr>
            <a:endParaRPr lang="en-US"/>
          </a:p>
        </c:txPr>
        <c:crossAx val="2128851848"/>
        <c:crosses val="autoZero"/>
        <c:crossBetween val="between"/>
        <c:majorUnit val="2.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Open Sans"/>
                <a:cs typeface="Open Sans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Open Sans"/>
                <a:cs typeface="Open Sans"/>
              </a:defRPr>
            </a:pPr>
            <a:endParaRPr lang="en-US"/>
          </a:p>
        </c:txPr>
      </c:legendEntry>
      <c:layout>
        <c:manualLayout>
          <c:xMode val="edge"/>
          <c:yMode val="edge"/>
          <c:x val="0.858973230825236"/>
          <c:y val="0.428218105425945"/>
          <c:w val="0.116435324931938"/>
          <c:h val="0.14356358415333"/>
        </c:manualLayout>
      </c:layout>
      <c:overlay val="0"/>
      <c:spPr>
        <a:ln>
          <a:noFill/>
        </a:ln>
      </c:spPr>
      <c:txPr>
        <a:bodyPr/>
        <a:lstStyle/>
        <a:p>
          <a:pPr>
            <a:defRPr sz="1600" b="1">
              <a:solidFill>
                <a:srgbClr val="D9D9D9"/>
              </a:solidFill>
              <a:latin typeface="Open Sans"/>
              <a:cs typeface="Open San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722452292012"/>
          <c:y val="0.0"/>
          <c:w val="0.884277547707988"/>
          <c:h val="0.715913111413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'Drama Free Subjects'!$X$7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6AAEDD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'Drama Free Subjects'!$W$8:$W$13</c:f>
              <c:strCache>
                <c:ptCount val="6"/>
                <c:pt idx="0">
                  <c:v>Total</c:v>
                </c:pt>
                <c:pt idx="1">
                  <c:v>Total (Reverse)</c:v>
                </c:pt>
                <c:pt idx="2">
                  <c:v>Correct Sequence</c:v>
                </c:pt>
                <c:pt idx="3">
                  <c:v>Correct Sequence (Reverse)</c:v>
                </c:pt>
                <c:pt idx="4">
                  <c:v>Before Error</c:v>
                </c:pt>
                <c:pt idx="5">
                  <c:v>Before Error (Reverse)</c:v>
                </c:pt>
              </c:strCache>
            </c:strRef>
          </c:cat>
          <c:val>
            <c:numRef>
              <c:f>'Drama Free Subjects'!$X$8:$X$13</c:f>
              <c:numCache>
                <c:formatCode>0.00</c:formatCode>
                <c:ptCount val="6"/>
                <c:pt idx="0">
                  <c:v>8.0</c:v>
                </c:pt>
                <c:pt idx="1">
                  <c:v>7.357142857142847</c:v>
                </c:pt>
                <c:pt idx="2">
                  <c:v>4.190476190476191</c:v>
                </c:pt>
                <c:pt idx="3">
                  <c:v>3.880952380952381</c:v>
                </c:pt>
                <c:pt idx="4">
                  <c:v>3.714285714285714</c:v>
                </c:pt>
                <c:pt idx="5">
                  <c:v>1.523809523809524</c:v>
                </c:pt>
              </c:numCache>
            </c:numRef>
          </c:val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0-C537-4675-B4D4-4EA899313B52}"/>
            </c:ext>
          </c:extLst>
        </c:ser>
        <c:ser>
          <c:idx val="1"/>
          <c:order val="1"/>
          <c:tx>
            <c:strRef>
              <c:f>'Drama Free Subjects'!$Y$7</c:f>
              <c:strCache>
                <c:ptCount val="1"/>
                <c:pt idx="0">
                  <c:v>MOL</c:v>
                </c:pt>
              </c:strCache>
            </c:strRef>
          </c:tx>
          <c:spPr>
            <a:solidFill>
              <a:srgbClr val="FEBB3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'Drama Free Subjects'!$W$8:$W$13</c:f>
              <c:strCache>
                <c:ptCount val="6"/>
                <c:pt idx="0">
                  <c:v>Total</c:v>
                </c:pt>
                <c:pt idx="1">
                  <c:v>Total (Reverse)</c:v>
                </c:pt>
                <c:pt idx="2">
                  <c:v>Correct Sequence</c:v>
                </c:pt>
                <c:pt idx="3">
                  <c:v>Correct Sequence (Reverse)</c:v>
                </c:pt>
                <c:pt idx="4">
                  <c:v>Before Error</c:v>
                </c:pt>
                <c:pt idx="5">
                  <c:v>Before Error (Reverse)</c:v>
                </c:pt>
              </c:strCache>
            </c:strRef>
          </c:cat>
          <c:val>
            <c:numRef>
              <c:f>'Drama Free Subjects'!$Y$8:$Y$13</c:f>
              <c:numCache>
                <c:formatCode>0.00</c:formatCode>
                <c:ptCount val="6"/>
                <c:pt idx="0">
                  <c:v>12.55555555555556</c:v>
                </c:pt>
                <c:pt idx="1">
                  <c:v>12.19444444444445</c:v>
                </c:pt>
                <c:pt idx="2">
                  <c:v>6.444444444444444</c:v>
                </c:pt>
                <c:pt idx="3">
                  <c:v>6.444444444444444</c:v>
                </c:pt>
                <c:pt idx="4">
                  <c:v>4.833333333333333</c:v>
                </c:pt>
                <c:pt idx="5">
                  <c:v>2.25</c:v>
                </c:pt>
              </c:numCache>
            </c:numRef>
          </c:val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1-C537-4675-B4D4-4EA899313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2130129592"/>
        <c:axId val="2106406200"/>
      </c:barChart>
      <c:catAx>
        <c:axId val="2130129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2106406200"/>
        <c:crosses val="autoZero"/>
        <c:auto val="1"/>
        <c:lblAlgn val="ctr"/>
        <c:lblOffset val="100"/>
        <c:noMultiLvlLbl val="0"/>
      </c:catAx>
      <c:valAx>
        <c:axId val="2106406200"/>
        <c:scaling>
          <c:orientation val="minMax"/>
          <c:min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Mean Number of Words</a:t>
                </a:r>
              </a:p>
            </c:rich>
          </c:tx>
          <c:layout>
            <c:manualLayout>
              <c:xMode val="edge"/>
              <c:yMode val="edge"/>
              <c:x val="0.0217334037827886"/>
              <c:y val="0.157652680855901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213012959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34628728637836"/>
          <c:y val="0.109307771728671"/>
          <c:w val="0.123724092050094"/>
          <c:h val="0.200815502577837"/>
        </c:manualLayout>
      </c:layout>
      <c:overlay val="0"/>
      <c:txPr>
        <a:bodyPr/>
        <a:lstStyle/>
        <a:p>
          <a:pPr>
            <a:defRPr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5980822075237"/>
          <c:y val="0.0472707626753776"/>
          <c:w val="0.819434572373366"/>
          <c:h val="0.7687742026165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'Drama Free Subjects'!$AD$30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69ADDC"/>
            </a:solidFill>
          </c:spPr>
          <c:invertIfNegative val="0"/>
          <c:cat>
            <c:strRef>
              <c:f>'Drama Free Subjects'!$AA$1:$AC$1</c:f>
              <c:strCache>
                <c:ptCount val="3"/>
                <c:pt idx="0">
                  <c:v>Objects</c:v>
                </c:pt>
                <c:pt idx="1">
                  <c:v>Landmarks</c:v>
                </c:pt>
                <c:pt idx="2">
                  <c:v>Coins</c:v>
                </c:pt>
              </c:strCache>
            </c:strRef>
          </c:cat>
          <c:val>
            <c:numRef>
              <c:f>'Drama Free Subjects'!$AA$30:$AC$30</c:f>
              <c:numCache>
                <c:formatCode>General</c:formatCode>
                <c:ptCount val="3"/>
                <c:pt idx="0">
                  <c:v>23.68635</c:v>
                </c:pt>
                <c:pt idx="1">
                  <c:v>26.61363571428572</c:v>
                </c:pt>
                <c:pt idx="2">
                  <c:v>4.775730952380949</c:v>
                </c:pt>
              </c:numCache>
            </c:numRef>
          </c:val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0-68DD-4031-B629-32A800A837B5}"/>
            </c:ext>
          </c:extLst>
        </c:ser>
        <c:ser>
          <c:idx val="1"/>
          <c:order val="1"/>
          <c:tx>
            <c:strRef>
              <c:f>'Drama Free Subjects'!$AD$15</c:f>
              <c:strCache>
                <c:ptCount val="1"/>
                <c:pt idx="0">
                  <c:v>MoL</c:v>
                </c:pt>
              </c:strCache>
            </c:strRef>
          </c:tx>
          <c:spPr>
            <a:solidFill>
              <a:srgbClr val="F1BB36"/>
            </a:solidFill>
          </c:spPr>
          <c:invertIfNegative val="0"/>
          <c:cat>
            <c:strRef>
              <c:f>'Drama Free Subjects'!$AA$1:$AC$1</c:f>
              <c:strCache>
                <c:ptCount val="3"/>
                <c:pt idx="0">
                  <c:v>Objects</c:v>
                </c:pt>
                <c:pt idx="1">
                  <c:v>Landmarks</c:v>
                </c:pt>
                <c:pt idx="2">
                  <c:v>Coins</c:v>
                </c:pt>
              </c:strCache>
            </c:strRef>
          </c:cat>
          <c:val>
            <c:numRef>
              <c:f>'Drama Free Subjects'!$AA$15:$AC$15</c:f>
              <c:numCache>
                <c:formatCode>0.000</c:formatCode>
                <c:ptCount val="3"/>
                <c:pt idx="0">
                  <c:v>10.48486944444444</c:v>
                </c:pt>
                <c:pt idx="1">
                  <c:v>18.21941111111111</c:v>
                </c:pt>
                <c:pt idx="2">
                  <c:v>3.471147222222223</c:v>
                </c:pt>
              </c:numCache>
            </c:numRef>
          </c:val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1-68DD-4031-B629-32A800A83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8815544"/>
        <c:axId val="2109367496"/>
      </c:barChart>
      <c:catAx>
        <c:axId val="2128815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2109367496"/>
        <c:crosses val="autoZero"/>
        <c:auto val="1"/>
        <c:lblAlgn val="ctr"/>
        <c:lblOffset val="100"/>
        <c:noMultiLvlLbl val="0"/>
      </c:catAx>
      <c:valAx>
        <c:axId val="21093674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Euclidean</a:t>
                </a:r>
                <a:r>
                  <a:rPr lang="en-US" sz="1400" baseline="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 Distance</a:t>
                </a:r>
                <a:r>
                  <a:rPr lang="en-US" sz="140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 Error</a:t>
                </a:r>
              </a:p>
            </c:rich>
          </c:tx>
          <c:layout>
            <c:manualLayout>
              <c:xMode val="edge"/>
              <c:yMode val="edge"/>
              <c:x val="0.0168257064898309"/>
              <c:y val="0.1662233365073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21288155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176796001949"/>
          <c:y val="0.285042861925849"/>
          <c:w val="0.193233689042749"/>
          <c:h val="0.269458429933228"/>
        </c:manualLayout>
      </c:layout>
      <c:overlay val="0"/>
      <c:txPr>
        <a:bodyPr/>
        <a:lstStyle/>
        <a:p>
          <a:pPr>
            <a:defRPr sz="1400" b="1">
              <a:solidFill>
                <a:srgbClr val="FFFFFF"/>
              </a:solidFill>
              <a:latin typeface="Open Sans"/>
              <a:cs typeface="Open Sans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8865249157552"/>
          <c:y val="0.0509063517908787"/>
          <c:w val="0.847955162429399"/>
          <c:h val="0.759232575805627"/>
        </c:manualLayout>
      </c:layout>
      <c:scatterChart>
        <c:scatterStyle val="lineMarker"/>
        <c:varyColors val="0"/>
        <c:ser>
          <c:idx val="0"/>
          <c:order val="0"/>
          <c:spPr>
            <a:ln w="31750">
              <a:noFill/>
            </a:ln>
            <a:effectLst/>
          </c:spPr>
          <c:marker>
            <c:symbol val="circle"/>
            <c:size val="12"/>
            <c:spPr>
              <a:solidFill>
                <a:srgbClr val="F0BA36"/>
              </a:solidFill>
              <a:ln>
                <a:noFill/>
              </a:ln>
              <a:effectLst/>
            </c:spPr>
          </c:marker>
          <c:xVal>
            <c:numRef>
              <c:f>Sheet2!$B$5:$B$17</c:f>
              <c:numCache>
                <c:formatCode>0</c:formatCode>
                <c:ptCount val="13"/>
                <c:pt idx="0">
                  <c:v>13.33333333333333</c:v>
                </c:pt>
                <c:pt idx="1">
                  <c:v>11.0</c:v>
                </c:pt>
                <c:pt idx="2">
                  <c:v>12.33333333333333</c:v>
                </c:pt>
                <c:pt idx="3">
                  <c:v>13.66666666666667</c:v>
                </c:pt>
                <c:pt idx="4">
                  <c:v>11.66666666666667</c:v>
                </c:pt>
                <c:pt idx="5">
                  <c:v>13.33333333333333</c:v>
                </c:pt>
                <c:pt idx="6">
                  <c:v>14.0</c:v>
                </c:pt>
                <c:pt idx="7">
                  <c:v>13.0</c:v>
                </c:pt>
                <c:pt idx="8">
                  <c:v>13.0</c:v>
                </c:pt>
                <c:pt idx="9">
                  <c:v>12.66666666666667</c:v>
                </c:pt>
                <c:pt idx="10">
                  <c:v>11.33333333333333</c:v>
                </c:pt>
                <c:pt idx="11">
                  <c:v>11.33333333333333</c:v>
                </c:pt>
                <c:pt idx="12">
                  <c:v>6.666666666666667</c:v>
                </c:pt>
              </c:numCache>
            </c:numRef>
          </c:xVal>
          <c:yVal>
            <c:numRef>
              <c:f>Sheet2!$H$5:$H$17</c:f>
              <c:numCache>
                <c:formatCode>General</c:formatCode>
                <c:ptCount val="13"/>
                <c:pt idx="0">
                  <c:v>9.6936</c:v>
                </c:pt>
                <c:pt idx="1">
                  <c:v>10.66633333333333</c:v>
                </c:pt>
                <c:pt idx="2">
                  <c:v>9.587166666666666</c:v>
                </c:pt>
                <c:pt idx="3">
                  <c:v>14.84566666666667</c:v>
                </c:pt>
                <c:pt idx="4">
                  <c:v>18.914</c:v>
                </c:pt>
                <c:pt idx="5">
                  <c:v>10.00413333333333</c:v>
                </c:pt>
                <c:pt idx="6">
                  <c:v>6.908466666666666</c:v>
                </c:pt>
                <c:pt idx="7">
                  <c:v>7.671733333333332</c:v>
                </c:pt>
                <c:pt idx="8">
                  <c:v>6.415833333333337</c:v>
                </c:pt>
                <c:pt idx="9">
                  <c:v>3.689133333333334</c:v>
                </c:pt>
                <c:pt idx="10">
                  <c:v>10.70286666666667</c:v>
                </c:pt>
                <c:pt idx="11">
                  <c:v>16.7195</c:v>
                </c:pt>
                <c:pt idx="12">
                  <c:v>14.84456667</c:v>
                </c:pt>
              </c:numCache>
            </c:numRef>
          </c:yVal>
          <c:smooth val="0"/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0-8A04-4497-A783-914D3B3E4D39}"/>
            </c:ext>
          </c:extLst>
        </c:ser>
        <c:ser>
          <c:idx val="1"/>
          <c:order val="1"/>
          <c:spPr>
            <a:ln w="31750">
              <a:noFill/>
            </a:ln>
            <a:effectLst/>
          </c:spPr>
          <c:marker>
            <c:symbol val="circle"/>
            <c:size val="12"/>
            <c:spPr>
              <a:solidFill>
                <a:srgbClr val="69ADDC"/>
              </a:solidFill>
              <a:ln>
                <a:noFill/>
              </a:ln>
              <a:effectLst/>
            </c:spPr>
          </c:marker>
          <c:xVal>
            <c:numRef>
              <c:f>Sheet2!$B$18:$B$31</c:f>
              <c:numCache>
                <c:formatCode>0</c:formatCode>
                <c:ptCount val="14"/>
                <c:pt idx="0">
                  <c:v>7.666666666666667</c:v>
                </c:pt>
                <c:pt idx="1">
                  <c:v>9.0</c:v>
                </c:pt>
                <c:pt idx="2">
                  <c:v>8.0</c:v>
                </c:pt>
                <c:pt idx="3">
                  <c:v>14.66666666666667</c:v>
                </c:pt>
                <c:pt idx="4">
                  <c:v>10.66666666666667</c:v>
                </c:pt>
                <c:pt idx="5">
                  <c:v>6.666666666666667</c:v>
                </c:pt>
                <c:pt idx="6">
                  <c:v>12.66666666666667</c:v>
                </c:pt>
                <c:pt idx="7">
                  <c:v>8.0</c:v>
                </c:pt>
                <c:pt idx="8">
                  <c:v>2.666666666666666</c:v>
                </c:pt>
                <c:pt idx="9">
                  <c:v>11.0</c:v>
                </c:pt>
                <c:pt idx="10">
                  <c:v>1.0</c:v>
                </c:pt>
                <c:pt idx="11">
                  <c:v>2.333333333333333</c:v>
                </c:pt>
                <c:pt idx="12">
                  <c:v>4.333333333333332</c:v>
                </c:pt>
                <c:pt idx="13">
                  <c:v>13.33333333333333</c:v>
                </c:pt>
              </c:numCache>
            </c:numRef>
          </c:xVal>
          <c:yVal>
            <c:numRef>
              <c:f>Sheet2!$H$18:$H$31</c:f>
              <c:numCache>
                <c:formatCode>General</c:formatCode>
                <c:ptCount val="14"/>
                <c:pt idx="0">
                  <c:v>30.802</c:v>
                </c:pt>
                <c:pt idx="1">
                  <c:v>32.50166666666653</c:v>
                </c:pt>
                <c:pt idx="2">
                  <c:v>27.943</c:v>
                </c:pt>
                <c:pt idx="3">
                  <c:v>19.203</c:v>
                </c:pt>
                <c:pt idx="4">
                  <c:v>19.485</c:v>
                </c:pt>
                <c:pt idx="5">
                  <c:v>14.57933333333333</c:v>
                </c:pt>
                <c:pt idx="6">
                  <c:v>11.653</c:v>
                </c:pt>
                <c:pt idx="7">
                  <c:v>31.767</c:v>
                </c:pt>
                <c:pt idx="8">
                  <c:v>27.79733333333327</c:v>
                </c:pt>
                <c:pt idx="9">
                  <c:v>28.204</c:v>
                </c:pt>
                <c:pt idx="10">
                  <c:v>30.547</c:v>
                </c:pt>
                <c:pt idx="11">
                  <c:v>25.531</c:v>
                </c:pt>
                <c:pt idx="12">
                  <c:v>23.75666666666666</c:v>
                </c:pt>
                <c:pt idx="13">
                  <c:v>7.8389</c:v>
                </c:pt>
              </c:numCache>
            </c:numRef>
          </c:yVal>
          <c:smooth val="0"/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1-8A04-4497-A783-914D3B3E4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7217688"/>
        <c:axId val="2037359208"/>
      </c:scatterChart>
      <c:valAx>
        <c:axId val="2037217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Mean Number</a:t>
                </a:r>
                <a:r>
                  <a:rPr lang="en-US" sz="1400" baseline="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 of Words Recalled</a:t>
                </a:r>
                <a:endParaRPr lang="en-US" sz="1400" dirty="0">
                  <a:solidFill>
                    <a:srgbClr val="FFFFFF"/>
                  </a:solidFill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368605463202983"/>
              <c:y val="0.920725583020411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bg1"/>
                </a:solidFill>
                <a:latin typeface="Open Sans"/>
                <a:cs typeface="Open Sans"/>
              </a:defRPr>
            </a:pPr>
            <a:endParaRPr lang="en-US"/>
          </a:p>
        </c:txPr>
        <c:crossAx val="2037359208"/>
        <c:crosses val="autoZero"/>
        <c:crossBetween val="midCat"/>
      </c:valAx>
      <c:valAx>
        <c:axId val="20373592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Euclidean Distance</a:t>
                </a:r>
                <a:r>
                  <a:rPr lang="en-US" sz="1400" baseline="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 Error</a:t>
                </a:r>
                <a:endParaRPr lang="en-US" sz="1400" dirty="0">
                  <a:solidFill>
                    <a:srgbClr val="FFFFFF"/>
                  </a:solidFill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0154298938520499"/>
              <c:y val="0.21305312085085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2037217688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274514793801"/>
          <c:y val="0.0356489919497192"/>
          <c:w val="0.758024689197801"/>
          <c:h val="0.7576251009763"/>
        </c:manualLayout>
      </c:layout>
      <c:scatterChart>
        <c:scatterStyle val="lineMarker"/>
        <c:varyColors val="0"/>
        <c:ser>
          <c:idx val="0"/>
          <c:order val="0"/>
          <c:spPr>
            <a:ln w="31750">
              <a:noFill/>
            </a:ln>
            <a:effectLst/>
          </c:spPr>
          <c:marker>
            <c:symbol val="circle"/>
            <c:size val="12"/>
            <c:spPr>
              <a:solidFill>
                <a:srgbClr val="F0BA36"/>
              </a:solidFill>
              <a:ln>
                <a:noFill/>
              </a:ln>
              <a:effectLst/>
            </c:spPr>
          </c:marker>
          <c:xVal>
            <c:numRef>
              <c:f>Sheet2!$B$5:$B$17</c:f>
              <c:numCache>
                <c:formatCode>0</c:formatCode>
                <c:ptCount val="13"/>
                <c:pt idx="0">
                  <c:v>13.33333333333333</c:v>
                </c:pt>
                <c:pt idx="1">
                  <c:v>11.0</c:v>
                </c:pt>
                <c:pt idx="2">
                  <c:v>12.33333333333333</c:v>
                </c:pt>
                <c:pt idx="3">
                  <c:v>13.66666666666667</c:v>
                </c:pt>
                <c:pt idx="4">
                  <c:v>11.66666666666667</c:v>
                </c:pt>
                <c:pt idx="5">
                  <c:v>13.33333333333333</c:v>
                </c:pt>
                <c:pt idx="6">
                  <c:v>14.0</c:v>
                </c:pt>
                <c:pt idx="7">
                  <c:v>13.0</c:v>
                </c:pt>
                <c:pt idx="8">
                  <c:v>13.0</c:v>
                </c:pt>
                <c:pt idx="9">
                  <c:v>12.66666666666667</c:v>
                </c:pt>
                <c:pt idx="10">
                  <c:v>11.33333333333333</c:v>
                </c:pt>
                <c:pt idx="11">
                  <c:v>11.33333333333333</c:v>
                </c:pt>
                <c:pt idx="12">
                  <c:v>6.666666666666667</c:v>
                </c:pt>
              </c:numCache>
            </c:numRef>
          </c:xVal>
          <c:yVal>
            <c:numRef>
              <c:f>Sheet2!$I$5:$I$17</c:f>
              <c:numCache>
                <c:formatCode>General</c:formatCode>
                <c:ptCount val="13"/>
                <c:pt idx="0">
                  <c:v>10.99953333333333</c:v>
                </c:pt>
                <c:pt idx="1">
                  <c:v>17.27803333333327</c:v>
                </c:pt>
                <c:pt idx="2">
                  <c:v>7.969666666666665</c:v>
                </c:pt>
                <c:pt idx="3">
                  <c:v>7.130633333333332</c:v>
                </c:pt>
                <c:pt idx="4">
                  <c:v>11.0482</c:v>
                </c:pt>
                <c:pt idx="5">
                  <c:v>25.19600000000001</c:v>
                </c:pt>
                <c:pt idx="6">
                  <c:v>25.582</c:v>
                </c:pt>
                <c:pt idx="7">
                  <c:v>26.98866666666667</c:v>
                </c:pt>
                <c:pt idx="8">
                  <c:v>18.47086666666667</c:v>
                </c:pt>
                <c:pt idx="9">
                  <c:v>22.978</c:v>
                </c:pt>
                <c:pt idx="10">
                  <c:v>18.94966666666667</c:v>
                </c:pt>
                <c:pt idx="11">
                  <c:v>26.0416666666667</c:v>
                </c:pt>
                <c:pt idx="12">
                  <c:v>32.05566666999998</c:v>
                </c:pt>
              </c:numCache>
            </c:numRef>
          </c:yVal>
          <c:smooth val="0"/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0-0331-4AA3-AB20-C68881B806B6}"/>
            </c:ext>
          </c:extLst>
        </c:ser>
        <c:ser>
          <c:idx val="1"/>
          <c:order val="1"/>
          <c:spPr>
            <a:ln w="31750">
              <a:noFill/>
            </a:ln>
            <a:effectLst/>
          </c:spPr>
          <c:marker>
            <c:symbol val="circle"/>
            <c:size val="12"/>
            <c:spPr>
              <a:solidFill>
                <a:srgbClr val="69ADDC"/>
              </a:solidFill>
              <a:ln>
                <a:noFill/>
              </a:ln>
              <a:effectLst/>
            </c:spPr>
          </c:marker>
          <c:xVal>
            <c:numRef>
              <c:f>Sheet2!$B$18:$B$31</c:f>
              <c:numCache>
                <c:formatCode>0</c:formatCode>
                <c:ptCount val="14"/>
                <c:pt idx="0">
                  <c:v>7.666666666666667</c:v>
                </c:pt>
                <c:pt idx="1">
                  <c:v>9.0</c:v>
                </c:pt>
                <c:pt idx="2">
                  <c:v>8.0</c:v>
                </c:pt>
                <c:pt idx="3">
                  <c:v>14.66666666666667</c:v>
                </c:pt>
                <c:pt idx="4">
                  <c:v>10.66666666666667</c:v>
                </c:pt>
                <c:pt idx="5">
                  <c:v>6.666666666666667</c:v>
                </c:pt>
                <c:pt idx="6">
                  <c:v>12.66666666666667</c:v>
                </c:pt>
                <c:pt idx="7">
                  <c:v>8.0</c:v>
                </c:pt>
                <c:pt idx="8">
                  <c:v>2.666666666666666</c:v>
                </c:pt>
                <c:pt idx="9">
                  <c:v>11.0</c:v>
                </c:pt>
                <c:pt idx="10">
                  <c:v>1.0</c:v>
                </c:pt>
                <c:pt idx="11">
                  <c:v>2.333333333333333</c:v>
                </c:pt>
                <c:pt idx="12">
                  <c:v>4.333333333333332</c:v>
                </c:pt>
                <c:pt idx="13">
                  <c:v>13.33333333333333</c:v>
                </c:pt>
              </c:numCache>
            </c:numRef>
          </c:xVal>
          <c:yVal>
            <c:numRef>
              <c:f>Sheet2!$I$18:$I$31</c:f>
              <c:numCache>
                <c:formatCode>General</c:formatCode>
                <c:ptCount val="14"/>
                <c:pt idx="0">
                  <c:v>37.541</c:v>
                </c:pt>
                <c:pt idx="1">
                  <c:v>32.2686666666666</c:v>
                </c:pt>
                <c:pt idx="2">
                  <c:v>37.93866666666658</c:v>
                </c:pt>
                <c:pt idx="3">
                  <c:v>15.81423333333333</c:v>
                </c:pt>
                <c:pt idx="4">
                  <c:v>34.457</c:v>
                </c:pt>
                <c:pt idx="5">
                  <c:v>25.90766666666667</c:v>
                </c:pt>
                <c:pt idx="6">
                  <c:v>12.66533333333333</c:v>
                </c:pt>
                <c:pt idx="7">
                  <c:v>26.18866666666667</c:v>
                </c:pt>
                <c:pt idx="8">
                  <c:v>40.355</c:v>
                </c:pt>
                <c:pt idx="9">
                  <c:v>14.2439</c:v>
                </c:pt>
                <c:pt idx="10">
                  <c:v>34.35833333333333</c:v>
                </c:pt>
                <c:pt idx="11">
                  <c:v>32.41866666666655</c:v>
                </c:pt>
                <c:pt idx="12">
                  <c:v>21.906</c:v>
                </c:pt>
                <c:pt idx="13">
                  <c:v>6.527766666666666</c:v>
                </c:pt>
              </c:numCache>
            </c:numRef>
          </c:yVal>
          <c:smooth val="0"/>
          <c:extLst xmlns:c16r3="http://schemas.microsoft.com/office/drawing/2017/03/chart" xmlns:c16r2="http://schemas.microsoft.com/office/drawing/2015/06/chart">
            <c:ext xmlns:c16="http://schemas.microsoft.com/office/drawing/2014/chart" uri="{C3380CC4-5D6E-409C-BE32-E72D297353CC}">
              <c16:uniqueId val="{00000001-0331-4AA3-AB20-C68881B80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7279176"/>
        <c:axId val="2112026792"/>
      </c:scatterChart>
      <c:valAx>
        <c:axId val="2067279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Mean Number of Words Recalled</a:t>
                </a:r>
              </a:p>
            </c:rich>
          </c:tx>
          <c:layout>
            <c:manualLayout>
              <c:xMode val="edge"/>
              <c:yMode val="edge"/>
              <c:x val="0.367421737469569"/>
              <c:y val="0.889524671478784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2112026792"/>
        <c:crosses val="autoZero"/>
        <c:crossBetween val="midCat"/>
      </c:valAx>
      <c:valAx>
        <c:axId val="21120267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>
                    <a:solidFill>
                      <a:srgbClr val="FFFFFF"/>
                    </a:solidFill>
                    <a:latin typeface="Open Sans"/>
                    <a:cs typeface="Open Sans"/>
                  </a:rPr>
                  <a:t>Euclidean Distance Error</a:t>
                </a:r>
              </a:p>
            </c:rich>
          </c:tx>
          <c:layout>
            <c:manualLayout>
              <c:xMode val="edge"/>
              <c:yMode val="edge"/>
              <c:x val="0.0477079011054135"/>
              <c:y val="0.1316455540662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206727917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B3318-777D-EC46-9F0F-B51794AA87A6}" type="datetimeFigureOut">
              <a:rPr lang="en-US" smtClean="0"/>
              <a:t>2/8/18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67B32-CAA0-2C47-8434-E7B255139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6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</a:t>
            </a:r>
            <a:r>
              <a:rPr lang="en-US" baseline="0" dirty="0"/>
              <a:t> step would be to allow individuals an opportunity to gain familiarity with a shared environment in which it’s impossible to be non-compliant.</a:t>
            </a:r>
            <a:endParaRPr lang="en-US" dirty="0"/>
          </a:p>
          <a:p>
            <a:endParaRPr lang="en-US" baseline="0" dirty="0"/>
          </a:p>
          <a:p>
            <a:r>
              <a:rPr lang="en-US" baseline="0" dirty="0"/>
              <a:t>If we want to study</a:t>
            </a:r>
          </a:p>
          <a:p>
            <a:r>
              <a:rPr lang="en-US" baseline="0" dirty="0"/>
              <a:t>First step so that individuals can gain familiarity with a shared environment.</a:t>
            </a:r>
          </a:p>
          <a:p>
            <a:endParaRPr lang="en-US" baseline="0" dirty="0"/>
          </a:p>
          <a:p>
            <a:r>
              <a:rPr lang="en-US" baseline="0" dirty="0"/>
              <a:t>neural correlates during retrieval and this gives us precise measures</a:t>
            </a:r>
          </a:p>
          <a:p>
            <a:endParaRPr lang="en-US" baseline="0" dirty="0"/>
          </a:p>
          <a:p>
            <a:r>
              <a:rPr lang="en-US" baseline="0" dirty="0"/>
              <a:t>change title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98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(3/16/17 11:53) -----</a:t>
            </a:r>
          </a:p>
          <a:p>
            <a:r>
              <a:rPr lang="en-US"/>
              <a:t>Softwareinterface that allows us as experiments to precisely control which items, how long, where they are seen.</a:t>
            </a:r>
          </a:p>
          <a:p>
            <a:endParaRPr lang="en-US"/>
          </a:p>
          <a:p>
            <a:r>
              <a:rPr lang="en-US"/>
              <a:t>Slower Video</a:t>
            </a:r>
          </a:p>
          <a:p>
            <a:endParaRPr lang="en-US"/>
          </a:p>
          <a:p>
            <a:r>
              <a:rPr lang="en-US"/>
              <a:t>Say that this an example subject placing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51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</a:t>
            </a:r>
            <a:r>
              <a:rPr lang="en-US" baseline="0" dirty="0"/>
              <a:t> was briefed on the ancient strategy and that they would be using virtual environments to implement it.</a:t>
            </a:r>
          </a:p>
          <a:p>
            <a:endParaRPr lang="en-US" baseline="0" dirty="0"/>
          </a:p>
          <a:p>
            <a:r>
              <a:rPr lang="en-US" baseline="0" dirty="0"/>
              <a:t>Control was briefed on the “Walk and Learn” strategy that is proven to bolster memory strength based on the active nature of learning.</a:t>
            </a:r>
          </a:p>
          <a:p>
            <a:endParaRPr lang="en-US" baseline="0" dirty="0"/>
          </a:p>
          <a:p>
            <a:r>
              <a:rPr lang="en-US" baseline="0" dirty="0"/>
              <a:t>This way, subjects in both groups were matched for exposure time and expected mnemonic enhancement.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(3/16/17 11:53) -----</a:t>
            </a:r>
          </a:p>
          <a:p>
            <a:r>
              <a:rPr lang="en-US"/>
              <a:t>Softwareinterface that allows us as experiments to precisely control which items, how long, where they are seen.</a:t>
            </a:r>
          </a:p>
          <a:p>
            <a:endParaRPr lang="en-US"/>
          </a:p>
          <a:p>
            <a:r>
              <a:rPr lang="en-US"/>
              <a:t>Slower Video</a:t>
            </a:r>
          </a:p>
          <a:p>
            <a:endParaRPr lang="en-US"/>
          </a:p>
          <a:p>
            <a:r>
              <a:rPr lang="en-US"/>
              <a:t>Say that this an example subject placing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51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(3/16/17 11:53) -----</a:t>
            </a:r>
          </a:p>
          <a:p>
            <a:r>
              <a:rPr lang="en-US"/>
              <a:t>Comment on what's not there.</a:t>
            </a:r>
          </a:p>
          <a:p>
            <a:endParaRPr lang="en-US"/>
          </a:p>
          <a:p>
            <a:r>
              <a:rPr lang="en-US"/>
              <a:t>Mean number of words Y axis.</a:t>
            </a:r>
          </a:p>
          <a:p>
            <a:endParaRPr lang="en-US"/>
          </a:p>
          <a:p>
            <a:r>
              <a:rPr lang="en-US"/>
              <a:t>animate to reveal correct sequence after.</a:t>
            </a:r>
          </a:p>
          <a:p>
            <a:endParaRPr lang="en-US"/>
          </a:p>
          <a:p>
            <a:r>
              <a:rPr lang="en-US"/>
              <a:t>both subjects encouraged that the mnemonic is matched, etc.</a:t>
            </a:r>
          </a:p>
          <a:p>
            <a:endParaRPr lang="en-US"/>
          </a:p>
          <a:p>
            <a:r>
              <a:rPr lang="en-US"/>
              <a:t>mention that they are near ceiling. remembering nearly all items per list.</a:t>
            </a:r>
          </a:p>
          <a:p>
            <a:endParaRPr lang="en-US"/>
          </a:p>
          <a:p>
            <a:r>
              <a:rPr lang="en-US"/>
              <a:t>order is an important component of the recall emphasis. </a:t>
            </a:r>
          </a:p>
          <a:p>
            <a:endParaRPr lang="en-US"/>
          </a:p>
          <a:p>
            <a:r>
              <a:rPr lang="en-US"/>
              <a:t>for a variety of reasons, we wanted to expand to 3 worlds to replicate. small pilot.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47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then we wanted to measure spontaneous contextual reinstatement even if we </a:t>
            </a:r>
            <a:r>
              <a:rPr lang="en-US" dirty="0" err="1"/>
              <a:t>didnt</a:t>
            </a:r>
            <a:r>
              <a:rPr lang="en-US" dirty="0"/>
              <a:t> mention the world</a:t>
            </a:r>
          </a:p>
          <a:p>
            <a:endParaRPr lang="en-US" dirty="0"/>
          </a:p>
          <a:p>
            <a:r>
              <a:rPr lang="en-US" dirty="0"/>
              <a:t>also wanted to get additional trials so introduced a reverse recall. </a:t>
            </a:r>
          </a:p>
          <a:p>
            <a:endParaRPr lang="en-US" dirty="0"/>
          </a:p>
          <a:p>
            <a:r>
              <a:rPr lang="en-US" dirty="0"/>
              <a:t>also changed instructions to more closely match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83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(3/16/17 12:21) -----</a:t>
            </a:r>
          </a:p>
          <a:p>
            <a:r>
              <a:rPr lang="en-US" dirty="0"/>
              <a:t>one thing we did was include a rehearsal period</a:t>
            </a:r>
          </a:p>
          <a:p>
            <a:endParaRPr lang="en-US" dirty="0"/>
          </a:p>
          <a:p>
            <a:r>
              <a:rPr lang="en-US" dirty="0"/>
              <a:t>we wanted to see if these effects were strengthened without it</a:t>
            </a:r>
          </a:p>
          <a:p>
            <a:endParaRPr lang="en-US" dirty="0"/>
          </a:p>
          <a:p>
            <a:r>
              <a:rPr lang="en-US" dirty="0"/>
              <a:t>Drop before error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50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06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06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06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reference to Kondo and </a:t>
            </a:r>
            <a:r>
              <a:rPr lang="en-US" dirty="0" err="1"/>
              <a:t>Dresler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vmpfc</a:t>
            </a:r>
            <a:r>
              <a:rPr lang="en-US" dirty="0"/>
              <a:t> schematic processing and Left parahippocampus</a:t>
            </a:r>
          </a:p>
          <a:p>
            <a:endParaRPr lang="en-US" dirty="0"/>
          </a:p>
          <a:p>
            <a:r>
              <a:rPr lang="en-US" dirty="0"/>
              <a:t>obviously one future direction is to do a full group study</a:t>
            </a:r>
          </a:p>
          <a:p>
            <a:endParaRPr lang="en-US" dirty="0"/>
          </a:p>
          <a:p>
            <a:r>
              <a:rPr lang="en-US" dirty="0"/>
              <a:t>another implementation could be to teach them to learn to do this on their own.</a:t>
            </a:r>
          </a:p>
          <a:p>
            <a:endParaRPr lang="en-US" dirty="0"/>
          </a:p>
          <a:p>
            <a:r>
              <a:rPr lang="en-US" dirty="0"/>
              <a:t>showing them how its like.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04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63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58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8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96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3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0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0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0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4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71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5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6F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A0C1B-3C53-B640-B54C-47C6563EC2B5}" type="datetimeFigureOut">
              <a:rPr lang="en-US" smtClean="0"/>
              <a:t>2/8/18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2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jpeg"/><Relationship Id="rId8" Type="http://schemas.openxmlformats.org/officeDocument/2006/relationships/image" Target="../media/image12.png"/><Relationship Id="rId9" Type="http://schemas.openxmlformats.org/officeDocument/2006/relationships/image" Target="../media/image13.jpeg"/><Relationship Id="rId10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1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microsoft.com/office/2007/relationships/hdphoto" Target="../media/hdphoto1.wdp"/><Relationship Id="rId5" Type="http://schemas.openxmlformats.org/officeDocument/2006/relationships/image" Target="../media/image17.png"/><Relationship Id="rId6" Type="http://schemas.microsoft.com/office/2007/relationships/hdphoto" Target="../media/hdphoto2.wdp"/><Relationship Id="rId7" Type="http://schemas.openxmlformats.org/officeDocument/2006/relationships/image" Target="../media/image18.png"/><Relationship Id="rId8" Type="http://schemas.microsoft.com/office/2007/relationships/hdphoto" Target="../media/hdphoto3.wdp"/><Relationship Id="rId9" Type="http://schemas.openxmlformats.org/officeDocument/2006/relationships/image" Target="../media/image19.png"/><Relationship Id="rId10" Type="http://schemas.microsoft.com/office/2007/relationships/hdphoto" Target="../media/hdphoto4.wdp"/><Relationship Id="rId11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3.png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8.png"/><Relationship Id="rId5" Type="http://schemas.microsoft.com/office/2007/relationships/hdphoto" Target="../media/hdphoto5.wdp"/><Relationship Id="rId6" Type="http://schemas.openxmlformats.org/officeDocument/2006/relationships/image" Target="../media/image2.jp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dirty="0">
                <a:solidFill>
                  <a:srgbClr val="FFFFFF"/>
                </a:solidFill>
                <a:latin typeface="Open Sans"/>
                <a:cs typeface="Open Sans"/>
              </a:rPr>
              <a:t>The Method of Loci revisited: </a:t>
            </a:r>
            <a:br>
              <a:rPr lang="en-US" sz="3300" dirty="0">
                <a:solidFill>
                  <a:srgbClr val="FFFFFF"/>
                </a:solidFill>
                <a:latin typeface="Open Sans"/>
                <a:cs typeface="Open Sans"/>
              </a:rPr>
            </a:br>
            <a:r>
              <a:rPr lang="en-US" sz="3300" dirty="0">
                <a:solidFill>
                  <a:srgbClr val="FFFFFF"/>
                </a:solidFill>
                <a:latin typeface="Open Sans"/>
                <a:cs typeface="Open Sans"/>
              </a:rPr>
              <a:t>Virtually augmented memory palaces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0107"/>
            <a:ext cx="6400800" cy="973573"/>
          </a:xfrm>
        </p:spPr>
        <p:txBody>
          <a:bodyPr>
            <a:normAutofit fontScale="70000" lnSpcReduction="20000"/>
          </a:bodyPr>
          <a:lstStyle/>
          <a:p>
            <a:r>
              <a:rPr lang="en-US" sz="2400" u="sng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ICPS 2017 Symposium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/>
            </a:r>
            <a:b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endParaRPr lang="en-US" sz="2400" dirty="0">
              <a:solidFill>
                <a:schemeClr val="bg1">
                  <a:lumMod val="85000"/>
                </a:schemeClr>
              </a:solidFill>
              <a:latin typeface="Open Sans"/>
              <a:cs typeface="Open Sans"/>
            </a:endParaRPr>
          </a:p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Mnemonic Mechanisms of Mental Navigation: </a:t>
            </a:r>
            <a:b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From the Method of Loci to Grid Cells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371600" y="3705413"/>
            <a:ext cx="6400800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6488898"/>
            <a:ext cx="91440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7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Nicco Reggente | 24 March 2017</a:t>
            </a:r>
          </a:p>
        </p:txBody>
      </p:sp>
      <p:pic>
        <p:nvPicPr>
          <p:cNvPr id="6" name="Picture 5" descr="ucla-box-blu-rgb-1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9" y="6154097"/>
            <a:ext cx="1371600" cy="655320"/>
          </a:xfrm>
          <a:prstGeom prst="rect">
            <a:avLst/>
          </a:prstGeom>
        </p:spPr>
      </p:pic>
      <p:pic>
        <p:nvPicPr>
          <p:cNvPr id="7" name="Picture 6" descr="Rissman lab logo (cropped)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187520"/>
            <a:ext cx="658368" cy="62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7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078419" y="10496"/>
            <a:ext cx="49871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MoL’s Shortcomings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156587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000" b="1" dirty="0">
                <a:solidFill>
                  <a:schemeClr val="bg1"/>
                </a:solidFill>
                <a:latin typeface="Open Sans"/>
                <a:cs typeface="Open Sans"/>
              </a:rPr>
              <a:t>Compliance</a:t>
            </a:r>
          </a:p>
          <a:p>
            <a:pPr marL="742950" lvl="1" indent="-285750">
              <a:buFont typeface="Arial"/>
              <a:buChar char="•"/>
            </a:pPr>
            <a:r>
              <a:rPr lang="en-US" sz="3000" dirty="0">
                <a:solidFill>
                  <a:schemeClr val="bg1"/>
                </a:solidFill>
                <a:latin typeface="Open Sans"/>
                <a:cs typeface="Open Sans"/>
              </a:rPr>
              <a:t>40% use the MoL even when explicitly instructed to use a familiar environment</a:t>
            </a:r>
          </a:p>
          <a:p>
            <a:pPr marL="742950" lvl="1" indent="-285750">
              <a:buFont typeface="Arial"/>
              <a:buChar char="•"/>
            </a:pPr>
            <a:r>
              <a:rPr lang="en-US" sz="3000" dirty="0">
                <a:solidFill>
                  <a:schemeClr val="bg1"/>
                </a:solidFill>
                <a:latin typeface="Open Sans"/>
                <a:cs typeface="Open Sans"/>
              </a:rPr>
              <a:t>57% when instructed to use a pre-exposed virtual environment</a:t>
            </a:r>
          </a:p>
          <a:p>
            <a:pPr lvl="1"/>
            <a:endParaRPr lang="en-US" sz="3000" dirty="0">
              <a:solidFill>
                <a:schemeClr val="bg1"/>
              </a:solidFill>
              <a:latin typeface="Open Sans"/>
              <a:cs typeface="Open Sans"/>
            </a:endParaRPr>
          </a:p>
          <a:p>
            <a:pPr marL="285750" indent="-285750">
              <a:buFont typeface="Arial"/>
              <a:buChar char="•"/>
            </a:pPr>
            <a:r>
              <a:rPr lang="en-US" sz="3000" b="1" dirty="0">
                <a:solidFill>
                  <a:schemeClr val="bg1"/>
                </a:solidFill>
                <a:latin typeface="Open Sans"/>
                <a:cs typeface="Open Sans"/>
              </a:rPr>
              <a:t>Individual Differences</a:t>
            </a:r>
          </a:p>
          <a:p>
            <a:pPr marL="742950" lvl="1" indent="-285750">
              <a:buFont typeface="Arial"/>
              <a:buChar char="•"/>
            </a:pPr>
            <a:r>
              <a:rPr lang="en-US" sz="3000" dirty="0">
                <a:solidFill>
                  <a:schemeClr val="bg1"/>
                </a:solidFill>
                <a:latin typeface="Open Sans"/>
                <a:cs typeface="Open Sans"/>
              </a:rPr>
              <a:t>Exposure to familiar environments</a:t>
            </a:r>
          </a:p>
          <a:p>
            <a:pPr marL="742950" lvl="1" indent="-285750">
              <a:buFont typeface="Arial"/>
              <a:buChar char="•"/>
            </a:pPr>
            <a:r>
              <a:rPr lang="en-US" sz="3000" dirty="0">
                <a:solidFill>
                  <a:schemeClr val="bg1"/>
                </a:solidFill>
                <a:latin typeface="Open Sans"/>
                <a:cs typeface="Open Sans"/>
              </a:rPr>
              <a:t>Mental Imagery</a:t>
            </a:r>
          </a:p>
        </p:txBody>
      </p:sp>
      <p:sp>
        <p:nvSpPr>
          <p:cNvPr id="4" name="Rectangle 3"/>
          <p:cNvSpPr/>
          <p:nvPr/>
        </p:nvSpPr>
        <p:spPr>
          <a:xfrm>
            <a:off x="7021491" y="6488668"/>
            <a:ext cx="2122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Open Sans"/>
                <a:cs typeface="Open Sans"/>
              </a:rPr>
              <a:t>Legge et al. (2012)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2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Virtual Memory Palaces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270457" y="1437548"/>
            <a:ext cx="2720923" cy="1970936"/>
            <a:chOff x="270457" y="1437548"/>
            <a:chExt cx="2720923" cy="1970936"/>
          </a:xfrm>
        </p:grpSpPr>
        <p:pic>
          <p:nvPicPr>
            <p:cNvPr id="7" name="Picture 6" descr="Snapshot_003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457" y="1437548"/>
              <a:ext cx="2720923" cy="156642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70457" y="3039152"/>
              <a:ext cx="2720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Open Sans"/>
                  <a:cs typeface="Open Sans"/>
                </a:rPr>
                <a:t>Toon World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214622" y="1431908"/>
            <a:ext cx="2730720" cy="1976576"/>
            <a:chOff x="3214622" y="1431908"/>
            <a:chExt cx="2730720" cy="1976576"/>
          </a:xfrm>
        </p:grpSpPr>
        <p:pic>
          <p:nvPicPr>
            <p:cNvPr id="6" name="Picture 5" descr="Snapshot_005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4622" y="1431908"/>
              <a:ext cx="2730720" cy="157206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224419" y="3039152"/>
              <a:ext cx="2720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Open Sans"/>
                  <a:cs typeface="Open Sans"/>
                </a:rPr>
                <a:t>Ruin World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168584" y="1426268"/>
            <a:ext cx="2730720" cy="1982216"/>
            <a:chOff x="6168584" y="1426268"/>
            <a:chExt cx="2730720" cy="1982216"/>
          </a:xfrm>
        </p:grpSpPr>
        <p:pic>
          <p:nvPicPr>
            <p:cNvPr id="8" name="Picture 7" descr="Snapshot_006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8584" y="1426268"/>
              <a:ext cx="2730720" cy="157206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178381" y="3039152"/>
              <a:ext cx="2720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Open Sans"/>
                  <a:cs typeface="Open Sans"/>
                </a:rPr>
                <a:t>Lagoon World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517801" y="4013930"/>
            <a:ext cx="4121258" cy="2741918"/>
            <a:chOff x="2517801" y="4013930"/>
            <a:chExt cx="4121258" cy="2741918"/>
          </a:xfrm>
        </p:grpSpPr>
        <p:pic>
          <p:nvPicPr>
            <p:cNvPr id="5" name="Picture 4" descr="Snapshot_002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801" y="4013930"/>
              <a:ext cx="4121258" cy="2372586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17801" y="6386516"/>
              <a:ext cx="4121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Open Sans"/>
                  <a:cs typeface="Open Sans"/>
                </a:rPr>
                <a:t>Experimenter Control Platform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9623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Task Design</a:t>
            </a:r>
          </a:p>
        </p:txBody>
      </p:sp>
      <p:pic>
        <p:nvPicPr>
          <p:cNvPr id="3" name="Shape 86" descr="Screen Shot 2015-04-27 at 3.03.00 PM.png"/>
          <p:cNvPicPr preferRelativeResize="0"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62" y="1138841"/>
            <a:ext cx="1467857" cy="9418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597232" y="1392020"/>
            <a:ext cx="16177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Token Collection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20 tokens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5mins x 3 Worlds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0" b="4966"/>
          <a:stretch/>
        </p:blipFill>
        <p:spPr>
          <a:xfrm>
            <a:off x="1957787" y="1212316"/>
            <a:ext cx="1482471" cy="941801"/>
          </a:xfrm>
          <a:prstGeom prst="rect">
            <a:avLst/>
          </a:prstGeom>
        </p:spPr>
      </p:pic>
      <p:pic>
        <p:nvPicPr>
          <p:cNvPr id="7" name="Picture 6" descr="Screenshot 2016-07-01 16.27.57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8" r="6174" b="15550"/>
          <a:stretch/>
        </p:blipFill>
        <p:spPr>
          <a:xfrm>
            <a:off x="1835962" y="2984446"/>
            <a:ext cx="1518588" cy="9418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17768" y="3390137"/>
            <a:ext cx="20037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Encoding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b="1" i="1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MoL vs. Control</a:t>
            </a:r>
            <a:br>
              <a:rPr lang="en-US" sz="1400" b="1" i="1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15 Objects x 3 Worlds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4225" y="1293895"/>
            <a:ext cx="1482471" cy="941800"/>
          </a:xfrm>
          <a:prstGeom prst="rect">
            <a:avLst/>
          </a:prstGeom>
        </p:spPr>
      </p:pic>
      <p:pic>
        <p:nvPicPr>
          <p:cNvPr id="12" name="Shape 86" descr="Screen Shot 2015-04-27 at 3.03.00 PM.png"/>
          <p:cNvPicPr preferRelativeResize="0"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44" y="1212316"/>
            <a:ext cx="1467857" cy="9418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7275478" y="1465495"/>
            <a:ext cx="16177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Token Collection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20 tokens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3mins x 3 Worlds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0" b="4966"/>
          <a:stretch/>
        </p:blipFill>
        <p:spPr>
          <a:xfrm>
            <a:off x="5656569" y="1285791"/>
            <a:ext cx="1482471" cy="9418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3007" y="1367370"/>
            <a:ext cx="1482471" cy="941800"/>
          </a:xfrm>
          <a:prstGeom prst="rect">
            <a:avLst/>
          </a:prstGeom>
        </p:spPr>
      </p:pic>
      <p:pic>
        <p:nvPicPr>
          <p:cNvPr id="16" name="Picture 15" descr="Screenshot 2016-07-01 16.32.29.pn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4" b="17879"/>
          <a:stretch/>
        </p:blipFill>
        <p:spPr>
          <a:xfrm>
            <a:off x="1941803" y="3066882"/>
            <a:ext cx="1518588" cy="941801"/>
          </a:xfrm>
          <a:prstGeom prst="rect">
            <a:avLst/>
          </a:prstGeom>
        </p:spPr>
      </p:pic>
      <p:pic>
        <p:nvPicPr>
          <p:cNvPr id="17" name="Picture 16" descr="Screenshot 2016-07-01 16.29.43.pn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6" b="7953"/>
          <a:stretch/>
        </p:blipFill>
        <p:spPr>
          <a:xfrm>
            <a:off x="2100558" y="3194780"/>
            <a:ext cx="1496674" cy="941801"/>
          </a:xfrm>
          <a:prstGeom prst="rect">
            <a:avLst/>
          </a:prstGeom>
        </p:spPr>
      </p:pic>
      <p:pic>
        <p:nvPicPr>
          <p:cNvPr id="18" name="Picture 17" descr="Screenshot 2016-07-01 16.27.57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8" r="6174" b="15550"/>
          <a:stretch/>
        </p:blipFill>
        <p:spPr>
          <a:xfrm>
            <a:off x="5496136" y="2981335"/>
            <a:ext cx="1518588" cy="94180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39031" y="3481177"/>
            <a:ext cx="2045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Rehearsal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15 Objects x 3 Worlds</a:t>
            </a:r>
          </a:p>
        </p:txBody>
      </p:sp>
      <p:pic>
        <p:nvPicPr>
          <p:cNvPr id="21" name="Picture 20" descr="Screenshot 2016-07-01 16.32.29.pn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4" b="17879"/>
          <a:stretch/>
        </p:blipFill>
        <p:spPr>
          <a:xfrm>
            <a:off x="5601977" y="3063771"/>
            <a:ext cx="1518588" cy="941801"/>
          </a:xfrm>
          <a:prstGeom prst="rect">
            <a:avLst/>
          </a:prstGeom>
        </p:spPr>
      </p:pic>
      <p:pic>
        <p:nvPicPr>
          <p:cNvPr id="22" name="Picture 21" descr="Screenshot 2016-07-01 16.29.43.pn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6" b="7953"/>
          <a:stretch/>
        </p:blipFill>
        <p:spPr>
          <a:xfrm>
            <a:off x="5760732" y="3191669"/>
            <a:ext cx="1496674" cy="941801"/>
          </a:xfrm>
          <a:prstGeom prst="rect">
            <a:avLst/>
          </a:prstGeom>
        </p:spPr>
      </p:pic>
      <p:pic>
        <p:nvPicPr>
          <p:cNvPr id="23" name="Picture 22" descr="Toon_Map.jpg"/>
          <p:cNvPicPr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44" y="4743571"/>
            <a:ext cx="1737360" cy="1737360"/>
          </a:xfrm>
          <a:prstGeom prst="rect">
            <a:avLst/>
          </a:prstGeom>
        </p:spPr>
      </p:pic>
      <p:pic>
        <p:nvPicPr>
          <p:cNvPr id="24" name="Picture 23" descr="Toon_Map_withLandmarksAndGrid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92" y="4743571"/>
            <a:ext cx="1737359" cy="1737359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 flipH="1">
            <a:off x="6392672" y="6612924"/>
            <a:ext cx="45720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69511" y="4860313"/>
            <a:ext cx="19375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Spatial Memory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20 Tokens</a:t>
            </a:r>
            <a:b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15 Objects</a:t>
            </a:r>
            <a:b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8 Landmarks</a:t>
            </a:r>
            <a:b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x 3 Worlds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29268" y="5369909"/>
            <a:ext cx="1776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Verbal Recall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15 Objects x 3 Lists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52" y="1475501"/>
            <a:ext cx="1733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Familiarization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072" y="3326980"/>
            <a:ext cx="1689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Encoding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072" y="5492367"/>
            <a:ext cx="1689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Recall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072" y="1478077"/>
            <a:ext cx="1689049" cy="338554"/>
          </a:xfrm>
          <a:prstGeom prst="rect">
            <a:avLst/>
          </a:prstGeom>
          <a:noFill/>
          <a:ln w="38100" cmpd="sng">
            <a:solidFill>
              <a:srgbClr val="FEB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1072" y="3341091"/>
            <a:ext cx="1689049" cy="338554"/>
          </a:xfrm>
          <a:prstGeom prst="rect">
            <a:avLst/>
          </a:prstGeom>
          <a:noFill/>
          <a:ln w="38100" cmpd="sng">
            <a:solidFill>
              <a:srgbClr val="FEB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1072" y="5492367"/>
            <a:ext cx="1689049" cy="338554"/>
          </a:xfrm>
          <a:prstGeom prst="rect">
            <a:avLst/>
          </a:prstGeom>
          <a:noFill/>
          <a:ln w="38100" cmpd="sng">
            <a:solidFill>
              <a:srgbClr val="FEB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3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43 -0.00232 -0.00625 -0.00301 -0.00712 -0.00649 C -0.00868 -0.01251 -0.01059 -0.02478 -0.01424 -0.02872 C -0.01667 -0.0315 -0.02015 -0.03173 -0.02275 -0.03359 C -0.02414 -0.03475 -0.02484 -0.03683 -0.02623 -0.03683 C -0.04151 -0.03845 -0.05662 -0.03799 -0.07173 -0.03845 C -0.06652 -0.04077 -0.06825 -0.03984 -0.06096 -0.04308 C -0.0587 -0.04424 -0.05384 -0.04633 -0.05384 -0.04633 C -0.04898 -0.05305 -0.04811 -0.05536 -0.04307 -0.05907 C -0.03248 -0.06741 -0.02588 -0.06625 -0.01667 -0.07829 C -0.01772 -0.0959 -0.01893 -0.11374 -0.02744 -0.12787 C -0.03091 -0.13343 -0.03786 -0.13227 -0.04186 -0.13574 C -0.04307 -0.1369 -0.04707 -0.13898 -0.0455 -0.13898 C -0.02883 -0.13968 -0.01198 -0.13806 0.00486 -0.13736 C 0.0429 -0.13852 0.06287 -0.11443 0.0719 -0.14848 C 0.07034 -0.24832 0.07294 -0.20037 0.06599 -0.246 C 0.03195 -0.24438 0.04515 -0.24438 0.0264 -0.24438 " pathEditMode="relative" ptsTypes="ffffffffffffffffA">
                                      <p:cBhvr>
                                        <p:cTn id="10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3" grpId="0"/>
      <p:bldP spid="19" grpId="0"/>
      <p:bldP spid="25" grpId="0" animBg="1"/>
      <p:bldP spid="25" grpId="1" animBg="1"/>
      <p:bldP spid="26" grpId="0"/>
      <p:bldP spid="27" grpId="0"/>
      <p:bldP spid="4" grpId="0"/>
      <p:bldP spid="28" grpId="0"/>
      <p:bldP spid="29" grpId="0"/>
      <p:bldP spid="30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Virtual Memory Palaces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4" name="Placement_Example_Vide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1014" y="1055778"/>
            <a:ext cx="8736910" cy="553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23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619445"/>
              </p:ext>
            </p:extLst>
          </p:nvPr>
        </p:nvGraphicFramePr>
        <p:xfrm>
          <a:off x="-76200" y="1687184"/>
          <a:ext cx="9295916" cy="4878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74983" y="6165949"/>
            <a:ext cx="1410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Open Sans"/>
              <a:cs typeface="Open Sans"/>
            </a:endParaRPr>
          </a:p>
          <a:p>
            <a:r>
              <a:rPr lang="en-US" dirty="0">
                <a:solidFill>
                  <a:schemeClr val="bg1"/>
                </a:solidFill>
                <a:latin typeface="Open Sans"/>
                <a:cs typeface="Open Sans"/>
              </a:rPr>
              <a:t>***  p&lt;.005</a:t>
            </a:r>
          </a:p>
        </p:txBody>
      </p:sp>
      <p:grpSp>
        <p:nvGrpSpPr>
          <p:cNvPr id="6" name="Group 5"/>
          <p:cNvGrpSpPr/>
          <p:nvPr/>
        </p:nvGrpSpPr>
        <p:grpSpPr>
          <a:xfrm flipH="1">
            <a:off x="1697651" y="1593863"/>
            <a:ext cx="850840" cy="875212"/>
            <a:chOff x="5538651" y="1071154"/>
            <a:chExt cx="640080" cy="87521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847545" y="1317852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11" name="Group 10"/>
          <p:cNvGrpSpPr/>
          <p:nvPr/>
        </p:nvGrpSpPr>
        <p:grpSpPr>
          <a:xfrm flipH="1">
            <a:off x="4133671" y="2425352"/>
            <a:ext cx="850840" cy="875212"/>
            <a:chOff x="5538651" y="1071154"/>
            <a:chExt cx="640080" cy="875212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4283565" y="2111962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16" name="Group 15"/>
          <p:cNvGrpSpPr/>
          <p:nvPr/>
        </p:nvGrpSpPr>
        <p:grpSpPr>
          <a:xfrm flipH="1">
            <a:off x="6457279" y="2807016"/>
            <a:ext cx="850840" cy="875212"/>
            <a:chOff x="5538651" y="1071154"/>
            <a:chExt cx="640080" cy="875212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/>
          <p:cNvSpPr/>
          <p:nvPr/>
        </p:nvSpPr>
        <p:spPr>
          <a:xfrm>
            <a:off x="6607173" y="2493626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19096" y="860119"/>
            <a:ext cx="13940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Version 1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 Worlds; 30s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N=23; MoL=11</a:t>
            </a:r>
          </a:p>
        </p:txBody>
      </p:sp>
      <p:sp>
        <p:nvSpPr>
          <p:cNvPr id="2" name="Rectangle 1"/>
          <p:cNvSpPr/>
          <p:nvPr/>
        </p:nvSpPr>
        <p:spPr>
          <a:xfrm>
            <a:off x="961136" y="1102963"/>
            <a:ext cx="2534019" cy="4796172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500284" y="1102963"/>
            <a:ext cx="2534019" cy="4796172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34303" y="1687183"/>
            <a:ext cx="1885763" cy="4211951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24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199307"/>
              </p:ext>
            </p:extLst>
          </p:nvPr>
        </p:nvGraphicFramePr>
        <p:xfrm>
          <a:off x="-76200" y="1687184"/>
          <a:ext cx="9295916" cy="4878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31548" y="6174938"/>
            <a:ext cx="1026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Open Sans"/>
              <a:cs typeface="Open Sans"/>
            </a:endParaRPr>
          </a:p>
          <a:p>
            <a:r>
              <a:rPr lang="en-US" dirty="0">
                <a:solidFill>
                  <a:schemeClr val="bg1"/>
                </a:solidFill>
                <a:latin typeface="Open Sans"/>
                <a:cs typeface="Open Sans"/>
              </a:rPr>
              <a:t>*  p&lt;.05</a:t>
            </a:r>
          </a:p>
        </p:txBody>
      </p:sp>
      <p:grpSp>
        <p:nvGrpSpPr>
          <p:cNvPr id="6" name="Group 5"/>
          <p:cNvGrpSpPr/>
          <p:nvPr/>
        </p:nvGrpSpPr>
        <p:grpSpPr>
          <a:xfrm flipH="1">
            <a:off x="1659470" y="2039691"/>
            <a:ext cx="850840" cy="875212"/>
            <a:chOff x="5538651" y="1071154"/>
            <a:chExt cx="640080" cy="87521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934849" y="176368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  <p:grpSp>
        <p:nvGrpSpPr>
          <p:cNvPr id="11" name="Group 10"/>
          <p:cNvGrpSpPr/>
          <p:nvPr/>
        </p:nvGrpSpPr>
        <p:grpSpPr>
          <a:xfrm flipH="1">
            <a:off x="4048611" y="3529130"/>
            <a:ext cx="850840" cy="875212"/>
            <a:chOff x="5538651" y="1071154"/>
            <a:chExt cx="640080" cy="875212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4323990" y="321574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  <p:grpSp>
        <p:nvGrpSpPr>
          <p:cNvPr id="16" name="Group 15"/>
          <p:cNvGrpSpPr/>
          <p:nvPr/>
        </p:nvGrpSpPr>
        <p:grpSpPr>
          <a:xfrm flipH="1">
            <a:off x="6441601" y="3870596"/>
            <a:ext cx="850840" cy="875212"/>
            <a:chOff x="5538651" y="1071154"/>
            <a:chExt cx="640080" cy="875212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/>
          <p:cNvSpPr/>
          <p:nvPr/>
        </p:nvSpPr>
        <p:spPr>
          <a:xfrm>
            <a:off x="6716980" y="355720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19096" y="860119"/>
            <a:ext cx="13561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Version 2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3 Worlds; 30s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N=11; MoL=5</a:t>
            </a:r>
          </a:p>
        </p:txBody>
      </p:sp>
    </p:spTree>
    <p:extLst>
      <p:ext uri="{BB962C8B-B14F-4D97-AF65-F5344CB8AC3E}">
        <p14:creationId xmlns:p14="http://schemas.microsoft.com/office/powerpoint/2010/main" val="203214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5710177"/>
              </p:ext>
            </p:extLst>
          </p:nvPr>
        </p:nvGraphicFramePr>
        <p:xfrm>
          <a:off x="-73010" y="1371600"/>
          <a:ext cx="9217010" cy="5471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624134" y="860119"/>
            <a:ext cx="25198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Version 3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3 Worlds; 20s; No Rehearsal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N=25; MoL=12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846375" y="5408199"/>
            <a:ext cx="8152607" cy="0"/>
          </a:xfrm>
          <a:prstGeom prst="line">
            <a:avLst/>
          </a:prstGeom>
          <a:ln w="31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46520" y="6228497"/>
            <a:ext cx="278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Open Sans"/>
              <a:cs typeface="Open Sans"/>
            </a:endParaRPr>
          </a:p>
          <a:p>
            <a:r>
              <a:rPr lang="en-US" dirty="0">
                <a:solidFill>
                  <a:schemeClr val="bg1"/>
                </a:solidFill>
                <a:latin typeface="Open Sans"/>
                <a:cs typeface="Open Sans"/>
              </a:rPr>
              <a:t>* p&lt;.05         ***p&lt;.0001</a:t>
            </a:r>
          </a:p>
        </p:txBody>
      </p:sp>
      <p:grpSp>
        <p:nvGrpSpPr>
          <p:cNvPr id="15" name="Group 14"/>
          <p:cNvGrpSpPr/>
          <p:nvPr/>
        </p:nvGrpSpPr>
        <p:grpSpPr>
          <a:xfrm flipH="1">
            <a:off x="1479374" y="1695841"/>
            <a:ext cx="494745" cy="875212"/>
            <a:chOff x="5538651" y="1071154"/>
            <a:chExt cx="640080" cy="875212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1448894" y="1405743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21" name="Group 20"/>
          <p:cNvGrpSpPr/>
          <p:nvPr/>
        </p:nvGrpSpPr>
        <p:grpSpPr>
          <a:xfrm flipH="1">
            <a:off x="2863778" y="1790755"/>
            <a:ext cx="494745" cy="875212"/>
            <a:chOff x="5538651" y="1071154"/>
            <a:chExt cx="640080" cy="875212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2833298" y="1500657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29" name="Group 28"/>
          <p:cNvGrpSpPr/>
          <p:nvPr/>
        </p:nvGrpSpPr>
        <p:grpSpPr>
          <a:xfrm flipH="1">
            <a:off x="4182250" y="3397002"/>
            <a:ext cx="494745" cy="875212"/>
            <a:chOff x="5538651" y="1071154"/>
            <a:chExt cx="640080" cy="875212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4296504" y="3106904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  <p:grpSp>
        <p:nvGrpSpPr>
          <p:cNvPr id="35" name="Group 34"/>
          <p:cNvGrpSpPr/>
          <p:nvPr/>
        </p:nvGrpSpPr>
        <p:grpSpPr>
          <a:xfrm flipH="1">
            <a:off x="5551577" y="3397002"/>
            <a:ext cx="494745" cy="875212"/>
            <a:chOff x="5538651" y="1071154"/>
            <a:chExt cx="640080" cy="875212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/>
        </p:nvSpPr>
        <p:spPr>
          <a:xfrm>
            <a:off x="5665831" y="3106904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977543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41" name="Chart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034314"/>
              </p:ext>
            </p:extLst>
          </p:nvPr>
        </p:nvGraphicFramePr>
        <p:xfrm>
          <a:off x="1022021" y="2110186"/>
          <a:ext cx="6937361" cy="4180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Group 11"/>
          <p:cNvGrpSpPr/>
          <p:nvPr/>
        </p:nvGrpSpPr>
        <p:grpSpPr>
          <a:xfrm flipH="1">
            <a:off x="2820737" y="2623504"/>
            <a:ext cx="494745" cy="875212"/>
            <a:chOff x="5538651" y="1065479"/>
            <a:chExt cx="640080" cy="875212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cxnSpLocks/>
            </p:cNvCxnSpPr>
            <p:nvPr/>
          </p:nvCxnSpPr>
          <p:spPr>
            <a:xfrm>
              <a:off x="5538651" y="1065479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178731" y="1065479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/>
          <p:cNvSpPr/>
          <p:nvPr/>
        </p:nvSpPr>
        <p:spPr>
          <a:xfrm>
            <a:off x="2820737" y="2339081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17" name="Group 16"/>
          <p:cNvGrpSpPr/>
          <p:nvPr/>
        </p:nvGrpSpPr>
        <p:grpSpPr>
          <a:xfrm flipH="1">
            <a:off x="4660937" y="2380094"/>
            <a:ext cx="494745" cy="875212"/>
            <a:chOff x="5538651" y="1071154"/>
            <a:chExt cx="640080" cy="875212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cxnSpLocks/>
            </p:cNvCxnSpPr>
            <p:nvPr/>
          </p:nvCxnSpPr>
          <p:spPr>
            <a:xfrm>
              <a:off x="553865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167447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4708213" y="2089996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126536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Open Sans"/>
                <a:cs typeface="Open Sans"/>
              </a:rPr>
              <a:t>Spatial Memory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3539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100375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Open Sans"/>
                <a:cs typeface="Open Sans"/>
              </a:rPr>
              <a:t>Object Placement vs. Recall</a:t>
            </a:r>
            <a:endParaRPr lang="en-US" sz="28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565311"/>
              </p:ext>
            </p:extLst>
          </p:nvPr>
        </p:nvGraphicFramePr>
        <p:xfrm>
          <a:off x="344909" y="1918772"/>
          <a:ext cx="8230776" cy="4682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val 3"/>
          <p:cNvSpPr/>
          <p:nvPr/>
        </p:nvSpPr>
        <p:spPr>
          <a:xfrm>
            <a:off x="8032013" y="1093753"/>
            <a:ext cx="172454" cy="172479"/>
          </a:xfrm>
          <a:prstGeom prst="ellipse">
            <a:avLst/>
          </a:prstGeom>
          <a:solidFill>
            <a:srgbClr val="69ADD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157437" y="993850"/>
            <a:ext cx="9865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Control</a:t>
            </a:r>
          </a:p>
        </p:txBody>
      </p:sp>
      <p:sp>
        <p:nvSpPr>
          <p:cNvPr id="13" name="Oval 12"/>
          <p:cNvSpPr/>
          <p:nvPr/>
        </p:nvSpPr>
        <p:spPr>
          <a:xfrm>
            <a:off x="8035933" y="1378998"/>
            <a:ext cx="172454" cy="172479"/>
          </a:xfrm>
          <a:prstGeom prst="ellipse">
            <a:avLst/>
          </a:prstGeom>
          <a:solidFill>
            <a:srgbClr val="F0BA3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161357" y="1279095"/>
            <a:ext cx="9826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MoL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693188" y="2273587"/>
            <a:ext cx="6338825" cy="2555825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411059" y="2060244"/>
            <a:ext cx="139012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lang="en-US" baseline="3000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dirty="0">
                <a:solidFill>
                  <a:srgbClr val="FFFFFF"/>
                </a:solidFill>
                <a:latin typeface="Open Sans"/>
                <a:cs typeface="Open Sans"/>
              </a:rPr>
              <a:t>=.47</a:t>
            </a:r>
          </a:p>
          <a:p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Control R</a:t>
            </a:r>
            <a:r>
              <a:rPr lang="en-US" sz="1400" baseline="3000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=.27</a:t>
            </a:r>
          </a:p>
          <a:p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MoL R</a:t>
            </a:r>
            <a:r>
              <a:rPr lang="en-US" sz="1400" baseline="3000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=.2</a:t>
            </a:r>
          </a:p>
        </p:txBody>
      </p:sp>
    </p:spTree>
    <p:extLst>
      <p:ext uri="{BB962C8B-B14F-4D97-AF65-F5344CB8AC3E}">
        <p14:creationId xmlns:p14="http://schemas.microsoft.com/office/powerpoint/2010/main" val="1211765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714173"/>
              </p:ext>
            </p:extLst>
          </p:nvPr>
        </p:nvGraphicFramePr>
        <p:xfrm>
          <a:off x="0" y="2025391"/>
          <a:ext cx="9143999" cy="4720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100375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Open Sans"/>
                <a:cs typeface="Open Sans"/>
              </a:rPr>
              <a:t>Landmark Placement vs. Recall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8032013" y="1093753"/>
            <a:ext cx="172454" cy="172479"/>
          </a:xfrm>
          <a:prstGeom prst="ellipse">
            <a:avLst/>
          </a:prstGeom>
          <a:solidFill>
            <a:srgbClr val="69ADD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157437" y="993850"/>
            <a:ext cx="9865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Control</a:t>
            </a:r>
          </a:p>
        </p:txBody>
      </p:sp>
      <p:sp>
        <p:nvSpPr>
          <p:cNvPr id="13" name="Oval 12"/>
          <p:cNvSpPr/>
          <p:nvPr/>
        </p:nvSpPr>
        <p:spPr>
          <a:xfrm>
            <a:off x="8035933" y="1378998"/>
            <a:ext cx="172454" cy="172479"/>
          </a:xfrm>
          <a:prstGeom prst="ellipse">
            <a:avLst/>
          </a:prstGeom>
          <a:solidFill>
            <a:srgbClr val="F0BA3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161357" y="1279095"/>
            <a:ext cx="9826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MoL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11059" y="2060244"/>
            <a:ext cx="139012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lang="en-US" baseline="3000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dirty="0">
                <a:solidFill>
                  <a:srgbClr val="FFFFFF"/>
                </a:solidFill>
                <a:latin typeface="Open Sans"/>
                <a:cs typeface="Open Sans"/>
              </a:rPr>
              <a:t>=.44</a:t>
            </a:r>
          </a:p>
          <a:p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Control R</a:t>
            </a:r>
            <a:r>
              <a:rPr lang="en-US" sz="1400" baseline="3000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=.45</a:t>
            </a:r>
          </a:p>
          <a:p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MoL R</a:t>
            </a:r>
            <a:r>
              <a:rPr lang="en-US" sz="1400" baseline="3000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=.16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693188" y="2465239"/>
            <a:ext cx="6192679" cy="2144654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495923" y="2060244"/>
            <a:ext cx="6661514" cy="3622331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98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fMRI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180661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Open Sans"/>
                <a:cs typeface="Open Sans"/>
              </a:rPr>
              <a:t>Decoding Encoding Environment During Verbal Recall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Open Sans"/>
                <a:cs typeface="Open Sans"/>
              </a:rPr>
              <a:t>(n=1)</a:t>
            </a:r>
          </a:p>
        </p:txBody>
      </p:sp>
      <p:pic>
        <p:nvPicPr>
          <p:cNvPr id="8" name="Picture 7" descr="Forward_50thresh_L_L.jp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8519"/>
            <a:ext cx="2797581" cy="2166692"/>
          </a:xfrm>
          <a:prstGeom prst="rect">
            <a:avLst/>
          </a:prstGeom>
        </p:spPr>
      </p:pic>
      <p:pic>
        <p:nvPicPr>
          <p:cNvPr id="9" name="Picture 8" descr="Forward_50thresh_L_M.jpg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473" y="2561023"/>
            <a:ext cx="2797581" cy="2166692"/>
          </a:xfrm>
          <a:prstGeom prst="rect">
            <a:avLst/>
          </a:prstGeom>
        </p:spPr>
      </p:pic>
      <p:pic>
        <p:nvPicPr>
          <p:cNvPr id="10" name="Picture 9" descr="Forward_50thresh_R_L.jpg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946" y="2558519"/>
            <a:ext cx="2797581" cy="2166692"/>
          </a:xfrm>
          <a:prstGeom prst="rect">
            <a:avLst/>
          </a:prstGeom>
        </p:spPr>
      </p:pic>
      <p:pic>
        <p:nvPicPr>
          <p:cNvPr id="11" name="Picture 10" descr="Forward_50thresh_R_M.jpg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19" y="2558519"/>
            <a:ext cx="2797581" cy="2166692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265287" y="4863052"/>
            <a:ext cx="2613426" cy="776470"/>
            <a:chOff x="3456802" y="4272070"/>
            <a:chExt cx="2613426" cy="7764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11"/>
            <a:srcRect l="7235" t="94980" r="88669" b="2142"/>
            <a:stretch/>
          </p:blipFill>
          <p:spPr>
            <a:xfrm>
              <a:off x="4070941" y="4272070"/>
              <a:ext cx="1190540" cy="47638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456802" y="4309846"/>
              <a:ext cx="8427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Open Sans"/>
                  <a:cs typeface="Open Sans"/>
                </a:rPr>
                <a:t>50%</a:t>
              </a:r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227464" y="4309846"/>
              <a:ext cx="8427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Open Sans"/>
                  <a:cs typeface="Open Sans"/>
                </a:rPr>
                <a:t>70%</a:t>
              </a:r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456802" y="4740763"/>
              <a:ext cx="238355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85000"/>
                    </a:schemeClr>
                  </a:solidFill>
                  <a:latin typeface="Open Sans"/>
                  <a:cs typeface="Open Sans"/>
                </a:rPr>
                <a:t>Chance = 33%</a:t>
              </a:r>
              <a:endParaRPr lang="en-US" sz="14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449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Future Directions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66703" y="5416425"/>
            <a:ext cx="34071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err="1">
                <a:solidFill>
                  <a:schemeClr val="bg1"/>
                </a:solidFill>
                <a:latin typeface="Open Sans"/>
                <a:cs typeface="Open Sans"/>
              </a:rPr>
              <a:t>altarvirtual.com</a:t>
            </a:r>
            <a:endParaRPr lang="en-US" sz="3000" dirty="0"/>
          </a:p>
        </p:txBody>
      </p:sp>
      <p:pic>
        <p:nvPicPr>
          <p:cNvPr id="9" name="2017-03-02_13-39-2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53960" y="2027257"/>
            <a:ext cx="5779382" cy="3321933"/>
          </a:xfrm>
          <a:prstGeom prst="rect">
            <a:avLst/>
          </a:prstGeom>
        </p:spPr>
      </p:pic>
      <p:pic>
        <p:nvPicPr>
          <p:cNvPr id="10" name="Picture 9" descr="Capture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61" y="2004575"/>
            <a:ext cx="4756373" cy="3342376"/>
          </a:xfrm>
          <a:prstGeom prst="rect">
            <a:avLst/>
          </a:prstGeom>
        </p:spPr>
      </p:pic>
      <p:pic>
        <p:nvPicPr>
          <p:cNvPr id="11" name="Picture 10" descr="Capture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74" y="2010058"/>
            <a:ext cx="4764629" cy="3339816"/>
          </a:xfrm>
          <a:prstGeom prst="rect">
            <a:avLst/>
          </a:prstGeom>
        </p:spPr>
      </p:pic>
      <p:pic>
        <p:nvPicPr>
          <p:cNvPr id="12" name="Picture 11" descr="Capture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768" y="1995117"/>
            <a:ext cx="4757371" cy="3339817"/>
          </a:xfrm>
          <a:prstGeom prst="rect">
            <a:avLst/>
          </a:prstGeom>
        </p:spPr>
      </p:pic>
      <p:pic>
        <p:nvPicPr>
          <p:cNvPr id="13" name="Picture 12" descr="Capture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003" y="1980174"/>
            <a:ext cx="4753476" cy="3357333"/>
          </a:xfrm>
          <a:prstGeom prst="rect">
            <a:avLst/>
          </a:prstGeom>
        </p:spPr>
      </p:pic>
      <p:pic>
        <p:nvPicPr>
          <p:cNvPr id="14" name="Picture 13" descr="Capture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33" y="1980175"/>
            <a:ext cx="4783409" cy="34071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602" y="1980174"/>
            <a:ext cx="3436251" cy="343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372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 mute="1">
                <p:cTn id="3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987998" y="10496"/>
            <a:ext cx="31680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THANK YOU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823632" y="5576992"/>
            <a:ext cx="5496737" cy="1052035"/>
            <a:chOff x="1823632" y="5576992"/>
            <a:chExt cx="5496737" cy="1052035"/>
          </a:xfrm>
        </p:grpSpPr>
        <p:grpSp>
          <p:nvGrpSpPr>
            <p:cNvPr id="17" name="Group 16"/>
            <p:cNvGrpSpPr/>
            <p:nvPr/>
          </p:nvGrpSpPr>
          <p:grpSpPr>
            <a:xfrm>
              <a:off x="1823632" y="5955634"/>
              <a:ext cx="5496737" cy="673393"/>
              <a:chOff x="1749732" y="5513975"/>
              <a:chExt cx="5496737" cy="673393"/>
            </a:xfrm>
          </p:grpSpPr>
          <p:pic>
            <p:nvPicPr>
              <p:cNvPr id="5" name="Picture 4" descr="ucla-box-blu-rgb-1h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732" y="5523011"/>
                <a:ext cx="1371600" cy="655320"/>
              </a:xfrm>
              <a:prstGeom prst="rect">
                <a:avLst/>
              </a:prstGeom>
            </p:spPr>
          </p:pic>
          <p:pic>
            <p:nvPicPr>
              <p:cNvPr id="7" name="Picture 6" descr="DARPA_Logo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6758" y="5513975"/>
                <a:ext cx="1296305" cy="664356"/>
              </a:xfrm>
              <a:prstGeom prst="rect">
                <a:avLst/>
              </a:prstGeom>
            </p:spPr>
          </p:pic>
          <p:pic>
            <p:nvPicPr>
              <p:cNvPr id="8" name="Picture 7" descr="Rissman lab logo (cropped).jpg"/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8101" y="5525176"/>
                <a:ext cx="658368" cy="653156"/>
              </a:xfrm>
              <a:prstGeom prst="rect">
                <a:avLst/>
              </a:prstGeom>
            </p:spPr>
          </p:pic>
          <p:pic>
            <p:nvPicPr>
              <p:cNvPr id="10" name="Picture 9" descr="GRFP_logo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16371" y="5523012"/>
                <a:ext cx="1585348" cy="664356"/>
              </a:xfrm>
              <a:prstGeom prst="rect">
                <a:avLst/>
              </a:prstGeom>
            </p:spPr>
          </p:pic>
        </p:grpSp>
        <p:sp>
          <p:nvSpPr>
            <p:cNvPr id="23" name="Rectangle 22"/>
            <p:cNvSpPr/>
            <p:nvPr/>
          </p:nvSpPr>
          <p:spPr>
            <a:xfrm>
              <a:off x="1823632" y="5576992"/>
              <a:ext cx="549673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Open Sans"/>
                  <a:cs typeface="Open Sans"/>
                </a:rPr>
                <a:t>FUNDING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955507" y="3330591"/>
            <a:ext cx="5232986" cy="1860532"/>
            <a:chOff x="1955507" y="3187043"/>
            <a:chExt cx="5232986" cy="1860532"/>
          </a:xfrm>
        </p:grpSpPr>
        <p:grpSp>
          <p:nvGrpSpPr>
            <p:cNvPr id="18" name="Group 17"/>
            <p:cNvGrpSpPr/>
            <p:nvPr/>
          </p:nvGrpSpPr>
          <p:grpSpPr>
            <a:xfrm>
              <a:off x="1955507" y="3494820"/>
              <a:ext cx="5232986" cy="1261872"/>
              <a:chOff x="2201264" y="3613475"/>
              <a:chExt cx="5232986" cy="1261872"/>
            </a:xfrm>
          </p:grpSpPr>
          <p:pic>
            <p:nvPicPr>
              <p:cNvPr id="11" name="Picture 10"/>
              <p:cNvPicPr>
                <a:picLocks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72378" y="3613475"/>
                <a:ext cx="1261872" cy="126187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86821" y="3613475"/>
                <a:ext cx="1261872" cy="1261872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01264" y="3613475"/>
                <a:ext cx="1261872" cy="1261872"/>
              </a:xfrm>
              <a:prstGeom prst="rect">
                <a:avLst/>
              </a:prstGeom>
            </p:spPr>
          </p:pic>
        </p:grpSp>
        <p:sp>
          <p:nvSpPr>
            <p:cNvPr id="22" name="Rectangle 21"/>
            <p:cNvSpPr/>
            <p:nvPr/>
          </p:nvSpPr>
          <p:spPr>
            <a:xfrm>
              <a:off x="1955507" y="3187043"/>
              <a:ext cx="52329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Open Sans"/>
                  <a:cs typeface="Open Sans"/>
                </a:rPr>
                <a:t>RESEARCH ASSISTANTS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55507" y="4756676"/>
              <a:ext cx="1261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Hera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Baek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46892" y="4770576"/>
              <a:ext cx="1261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Ai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Ohno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923904" y="4756676"/>
              <a:ext cx="1261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Alvin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Vuong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090834" y="1104250"/>
            <a:ext cx="2962333" cy="2175543"/>
            <a:chOff x="3090834" y="1167888"/>
            <a:chExt cx="2962333" cy="2175543"/>
          </a:xfrm>
        </p:grpSpPr>
        <p:grpSp>
          <p:nvGrpSpPr>
            <p:cNvPr id="19" name="Group 18"/>
            <p:cNvGrpSpPr/>
            <p:nvPr/>
          </p:nvGrpSpPr>
          <p:grpSpPr>
            <a:xfrm>
              <a:off x="3195232" y="1613719"/>
              <a:ext cx="2728672" cy="1288541"/>
              <a:chOff x="3368160" y="1943409"/>
              <a:chExt cx="2728672" cy="1288541"/>
            </a:xfrm>
          </p:grpSpPr>
          <p:pic>
            <p:nvPicPr>
              <p:cNvPr id="14" name="Picture 13"/>
              <p:cNvPicPr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68160" y="1970078"/>
                <a:ext cx="1261872" cy="1261872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34960" y="1943409"/>
                <a:ext cx="1261872" cy="1261872"/>
              </a:xfrm>
              <a:prstGeom prst="rect">
                <a:avLst/>
              </a:prstGeom>
            </p:spPr>
          </p:pic>
        </p:grpSp>
        <p:sp>
          <p:nvSpPr>
            <p:cNvPr id="21" name="TextBox 20"/>
            <p:cNvSpPr txBox="1"/>
            <p:nvPr/>
          </p:nvSpPr>
          <p:spPr>
            <a:xfrm>
              <a:off x="3090834" y="1167888"/>
              <a:ext cx="29623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Open Sans"/>
                  <a:cs typeface="Open Sans"/>
                </a:rPr>
                <a:t>COLLABORATORS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662032" y="2869416"/>
              <a:ext cx="1261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Joey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Essoe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5232" y="2881766"/>
              <a:ext cx="1261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Jesse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Rissman</a:t>
              </a:r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 (PI)</a:t>
              </a: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345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4503</TotalTime>
  <Words>743</Words>
  <Application>Microsoft Macintosh PowerPoint</Application>
  <PresentationFormat>On-screen Show (4:3)</PresentationFormat>
  <Paragraphs>189</Paragraphs>
  <Slides>14</Slides>
  <Notes>12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The Method of Loci revisited:  Virtually augmented memory palaces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Nicco</dc:creator>
  <cp:lastModifiedBy>Nicco</cp:lastModifiedBy>
  <cp:revision>93</cp:revision>
  <dcterms:created xsi:type="dcterms:W3CDTF">2017-03-06T22:10:09Z</dcterms:created>
  <dcterms:modified xsi:type="dcterms:W3CDTF">2018-02-08T21:55:25Z</dcterms:modified>
</cp:coreProperties>
</file>