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vml" ContentType="application/vnd.openxmlformats-officedocument.vmlDrawing"/>
  <Default Extension="tif" ContentType="image/tiff"/>
  <Default Extension="docx" ContentType="application/vnd.openxmlformats-officedocument.wordprocessingml.document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rts/chart1.xml" ContentType="application/vnd.openxmlformats-officedocument.drawingml.chart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6" r:id="rId2"/>
    <p:sldId id="267" r:id="rId3"/>
    <p:sldId id="268" r:id="rId4"/>
    <p:sldId id="280" r:id="rId5"/>
    <p:sldId id="278" r:id="rId6"/>
    <p:sldId id="269" r:id="rId7"/>
    <p:sldId id="271" r:id="rId8"/>
    <p:sldId id="272" r:id="rId9"/>
    <p:sldId id="262" r:id="rId10"/>
    <p:sldId id="275" r:id="rId11"/>
    <p:sldId id="273" r:id="rId12"/>
    <p:sldId id="274" r:id="rId13"/>
    <p:sldId id="276" r:id="rId14"/>
    <p:sldId id="277" r:id="rId15"/>
    <p:sldId id="279" r:id="rId16"/>
    <p:sldId id="282" r:id="rId17"/>
    <p:sldId id="270" r:id="rId18"/>
    <p:sldId id="284" r:id="rId19"/>
    <p:sldId id="283" r:id="rId20"/>
    <p:sldId id="285" r:id="rId21"/>
    <p:sldId id="264" r:id="rId22"/>
    <p:sldId id="266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670AB"/>
    <a:srgbClr val="EAEAEA"/>
    <a:srgbClr val="DDDDDD"/>
    <a:srgbClr val="5F5F5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10" autoAdjust="0"/>
    <p:restoredTop sz="68709" autoAdjust="0"/>
  </p:normalViewPr>
  <p:slideViewPr>
    <p:cSldViewPr snapToGrid="0">
      <p:cViewPr>
        <p:scale>
          <a:sx n="50" d="100"/>
          <a:sy n="50" d="100"/>
        </p:scale>
        <p:origin x="-3768" y="-12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notesMaster" Target="notesMasters/notesMaster1.xml"/><Relationship Id="rId25" Type="http://schemas.openxmlformats.org/officeDocument/2006/relationships/printerSettings" Target="printerSettings/printerSettings1.bin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Relationship Id="rId30" Type="http://schemas.microsoft.com/office/2015/10/relationships/revisionInfo" Target="revisionInfo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3670AB"/>
            </a:solidFill>
          </c:spPr>
          <c:invertIfNegative val="0"/>
          <c:errBars>
            <c:errBarType val="both"/>
            <c:errValType val="stdErr"/>
            <c:noEndCap val="0"/>
          </c:errBars>
          <c:cat>
            <c:strRef>
              <c:f>Sheet1!$A$2:$A$3</c:f>
              <c:strCache>
                <c:ptCount val="2"/>
                <c:pt idx="0">
                  <c:v>DMN</c:v>
                </c:pt>
                <c:pt idx="1">
                  <c:v>Visual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67.9</c:v>
                </c:pt>
                <c:pt idx="1">
                  <c:v>70.0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111848328"/>
        <c:axId val="2122873080"/>
      </c:barChart>
      <c:catAx>
        <c:axId val="2111848328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3200"/>
            </a:pPr>
            <a:endParaRPr lang="en-US"/>
          </a:p>
        </c:txPr>
        <c:crossAx val="2122873080"/>
        <c:crosses val="autoZero"/>
        <c:auto val="1"/>
        <c:lblAlgn val="ctr"/>
        <c:lblOffset val="100"/>
        <c:noMultiLvlLbl val="0"/>
      </c:catAx>
      <c:valAx>
        <c:axId val="2122873080"/>
        <c:scaling>
          <c:orientation val="minMax"/>
          <c:max val="100.0"/>
          <c:min val="0.0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2400"/>
            </a:pPr>
            <a:endParaRPr lang="en-US"/>
          </a:p>
        </c:txPr>
        <c:crossAx val="211184832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 b="1"/>
      </a:pPr>
      <a:endParaRPr lang="en-US"/>
    </a:p>
  </c:txPr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6BFF9F-798F-4B0A-8F96-7367983851CA}" type="datetimeFigureOut">
              <a:rPr lang="en-US" smtClean="0"/>
              <a:t>1/31/18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213449-3E1F-49B3-941E-1AD6A3B72A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1813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Some have found that small-</a:t>
            </a:r>
            <a:r>
              <a:rPr lang="en-US" dirty="0" err="1" smtClean="0"/>
              <a:t>worldness</a:t>
            </a:r>
            <a:r>
              <a:rPr lang="en-US" baseline="0" dirty="0" smtClean="0"/>
              <a:t> in resting state was associated with trajectory of OCD symptoms 12 months after CBT. Small </a:t>
            </a:r>
            <a:r>
              <a:rPr lang="en-US" baseline="0" dirty="0" err="1" smtClean="0"/>
              <a:t>worldness</a:t>
            </a:r>
            <a:r>
              <a:rPr lang="en-US" baseline="0" dirty="0" smtClean="0"/>
              <a:t> also increased pre-to-post CBT.</a:t>
            </a:r>
          </a:p>
          <a:p>
            <a:endParaRPr lang="en-US" baseline="0" dirty="0" smtClean="0"/>
          </a:p>
          <a:p>
            <a:r>
              <a:rPr lang="en-US" dirty="0" smtClean="0"/>
              <a:t>Others showed that there are significant changes in FPTCN, CON, </a:t>
            </a:r>
            <a:r>
              <a:rPr lang="en-US" dirty="0" err="1" smtClean="0"/>
              <a:t>Somato</a:t>
            </a:r>
            <a:r>
              <a:rPr lang="en-US" dirty="0" smtClean="0"/>
              <a:t>-Motor, and Visual.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213449-3E1F-49B3-941E-1AD6A3B72AB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43458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213449-3E1F-49B3-941E-1AD6A3B72AB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43458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213449-3E1F-49B3-941E-1AD6A3B72AB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43458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Mention the addition of the Amygdala from Harvard Oxford.</a:t>
            </a:r>
          </a:p>
          <a:p>
            <a:endParaRPr lang="en-US" dirty="0" smtClean="0"/>
          </a:p>
          <a:p>
            <a:r>
              <a:rPr lang="en-US" dirty="0" smtClean="0"/>
              <a:t>Amygdala has been seen to show some predictive power in treatment response.</a:t>
            </a:r>
          </a:p>
          <a:p>
            <a:endParaRPr lang="en-US" dirty="0" smtClean="0"/>
          </a:p>
          <a:p>
            <a:r>
              <a:rPr lang="en-US" dirty="0" smtClean="0"/>
              <a:t>Least Angle</a:t>
            </a:r>
            <a:r>
              <a:rPr lang="en-US" baseline="0" dirty="0" smtClean="0"/>
              <a:t> Regression (</a:t>
            </a:r>
            <a:r>
              <a:rPr lang="en-US" dirty="0" smtClean="0"/>
              <a:t>LARS) algorithm on N-1 to optimize the penalty parameter.</a:t>
            </a:r>
            <a:endParaRPr lang="en-US" baseline="0" dirty="0" smtClean="0"/>
          </a:p>
          <a:p>
            <a:endParaRPr lang="en-US" baseline="0" dirty="0" smtClean="0"/>
          </a:p>
          <a:p>
            <a:r>
              <a:rPr lang="en-US" baseline="0" dirty="0" smtClean="0"/>
              <a:t>Then 10 subjects left out cross-validation (25%).</a:t>
            </a:r>
          </a:p>
          <a:p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213449-3E1F-49B3-941E-1AD6A3B72ABA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43458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213449-3E1F-49B3-941E-1AD6A3B72ABA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43458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213449-3E1F-49B3-941E-1AD6A3B72ABA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43458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213449-3E1F-49B3-941E-1AD6A3B72ABA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434587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213449-3E1F-49B3-941E-1AD6A3B72ABA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434587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213449-3E1F-49B3-941E-1AD6A3B72ABA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434587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213449-3E1F-49B3-941E-1AD6A3B72ABA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43458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213449-3E1F-49B3-941E-1AD6A3B72ABA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434587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Clinical Global Impression – Improvement Scale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1 – very much improved</a:t>
            </a:r>
          </a:p>
          <a:p>
            <a:r>
              <a:rPr lang="en-US" dirty="0" smtClean="0"/>
              <a:t>2 – much improved</a:t>
            </a:r>
          </a:p>
          <a:p>
            <a:r>
              <a:rPr lang="en-US" dirty="0" smtClean="0"/>
              <a:t>3 – minimally improved</a:t>
            </a:r>
          </a:p>
          <a:p>
            <a:r>
              <a:rPr lang="en-US" dirty="0" smtClean="0"/>
              <a:t>4 – no change</a:t>
            </a:r>
          </a:p>
          <a:p>
            <a:r>
              <a:rPr lang="en-US" dirty="0" smtClean="0"/>
              <a:t>5 – minimally worse</a:t>
            </a:r>
          </a:p>
          <a:p>
            <a:r>
              <a:rPr lang="en-US" dirty="0" smtClean="0"/>
              <a:t>6-  much worse</a:t>
            </a:r>
          </a:p>
          <a:p>
            <a:r>
              <a:rPr lang="en-US" dirty="0" smtClean="0"/>
              <a:t>7 – very much worse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213449-3E1F-49B3-941E-1AD6A3B72ABA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434587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213449-3E1F-49B3-941E-1AD6A3B72ABA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434587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213449-3E1F-49B3-941E-1AD6A3B72ABA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434587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213449-3E1F-49B3-941E-1AD6A3B72ABA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434587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213449-3E1F-49B3-941E-1AD6A3B72ABA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434587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213449-3E1F-49B3-941E-1AD6A3B72ABA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434587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213449-3E1F-49B3-941E-1AD6A3B72ABA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434587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213449-3E1F-49B3-941E-1AD6A3B72ABA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434587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213449-3E1F-49B3-941E-1AD6A3B72ABA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434587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213449-3E1F-49B3-941E-1AD6A3B72ABA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43458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5308D45-95B0-4360-97A7-D9CCAF66F2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1B5CF9E3-FFAE-4187-8BC4-899D69F346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B352D5CA-4F38-4AB8-97EF-0C4BCC2ACB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F89B3-464E-43EC-AAC2-8F1596F270A8}" type="datetimeFigureOut">
              <a:rPr lang="en-US" smtClean="0"/>
              <a:t>1/31/18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AF76C74B-4AAF-4D05-A4D7-124C24E22D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B2BCCF17-77AF-4514-A4A0-8704D5BFF9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265DD-DBA5-4785-A73B-776C94E8AA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43638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B1CC88E-DC8E-4A0F-85D1-7C2C1FC1A6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FCA4F61D-A408-4095-9ADF-55B056736B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504F37C3-25A4-44CD-96E2-BFBBB6827C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F89B3-464E-43EC-AAC2-8F1596F270A8}" type="datetimeFigureOut">
              <a:rPr lang="en-US" smtClean="0"/>
              <a:t>1/31/18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3A750D93-7C56-45EA-A3B9-7E52A856B7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6DF12E83-F1D4-443A-888A-787E436758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265DD-DBA5-4785-A73B-776C94E8AA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6918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79ECA3B-2878-4E42-A418-E0D784116C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287FEF47-A27A-4481-8A9E-A87C633092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BF311BD0-B6DF-4A98-864A-4756BA6C59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F89B3-464E-43EC-AAC2-8F1596F270A8}" type="datetimeFigureOut">
              <a:rPr lang="en-US" smtClean="0"/>
              <a:t>1/31/18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47A42AE3-54FB-47BB-89F6-609E1E19FD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352B7564-4A57-495E-989B-A5C8AB083C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265DD-DBA5-4785-A73B-776C94E8AA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66072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B561A9B-B809-43D5-8725-FF8D8593F1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AE2B7B56-182D-4A42-89E0-419D12FF1E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B4E2327B-2309-4F4F-9800-B9D0C5DB24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8B788481-4929-4184-8833-B94D794AA2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F89B3-464E-43EC-AAC2-8F1596F270A8}" type="datetimeFigureOut">
              <a:rPr lang="en-US" smtClean="0"/>
              <a:t>1/31/18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5763CB78-00CB-40F1-B8DF-686D10F5DD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FF948177-CD5A-4E7E-8172-C097917274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265DD-DBA5-4785-A73B-776C94E8AA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1855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FD1B616-3433-4558-86A0-5DEC4BF60C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DBEB4461-BAA4-4AFF-8CEB-08FCD18ED3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0009A41E-421D-4158-951E-D1ED1EF7E7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A8DCCE45-002E-4CD8-9EB2-DA81EE93EE0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06C43488-3E0C-4F1D-AD0F-4A15E48D7AD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74DBF435-D2B8-47C6-8E06-573956C6FF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F89B3-464E-43EC-AAC2-8F1596F270A8}" type="datetimeFigureOut">
              <a:rPr lang="en-US" smtClean="0"/>
              <a:t>1/31/18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53BF7670-D0C5-4BCF-B05F-B50FEBF83E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834A284D-0B54-4421-B7FC-EC4BC6D29F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265DD-DBA5-4785-A73B-776C94E8AA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6426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26C5B39-6C25-4EDF-A945-630A9F8712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8C2836FC-17D4-4B96-A63D-7EFBD7EDEB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F89B3-464E-43EC-AAC2-8F1596F270A8}" type="datetimeFigureOut">
              <a:rPr lang="en-US" smtClean="0"/>
              <a:t>1/31/18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781D4DF6-7434-4488-BE16-F0AEAB8AD8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0E902B30-7754-413C-9BEE-00BF874F7F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265DD-DBA5-4785-A73B-776C94E8AA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24134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A17DB4BC-A582-431B-9AE7-E67F11297F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F89B3-464E-43EC-AAC2-8F1596F270A8}" type="datetimeFigureOut">
              <a:rPr lang="en-US" smtClean="0"/>
              <a:t>1/31/18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8EE01A88-1054-49F4-A7AE-BE408FFF1C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9F1439C7-4C1C-41A2-97B1-1368467BD6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265DD-DBA5-4785-A73B-776C94E8AA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81558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A60BB9F-8598-45C4-BF03-25B1064859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0BDBC1C3-9524-4CB4-8F17-38F81A829F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6C7787DE-DF68-4538-ACD0-5D6269BEB5F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5F175A2E-ED53-4E60-BFBF-F019D75E9A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F89B3-464E-43EC-AAC2-8F1596F270A8}" type="datetimeFigureOut">
              <a:rPr lang="en-US" smtClean="0"/>
              <a:t>1/31/18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F244EDE3-379A-4078-AAB2-F3328DA94B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15D1F755-2A22-4883-94B1-D19FF896AD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265DD-DBA5-4785-A73B-776C94E8AA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70977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1922F72-FB2D-461A-8CE3-54315C3CA2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36C24B86-1F66-4F42-BBF4-3ABEAC10580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B1B6C6E5-9093-4206-83C4-218F81A385C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02B40B83-8456-4889-8316-FE277A83BA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F89B3-464E-43EC-AAC2-8F1596F270A8}" type="datetimeFigureOut">
              <a:rPr lang="en-US" smtClean="0"/>
              <a:t>1/31/18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D08B242D-9687-4A4B-A889-6513CA7D08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7C3F2E18-F0D0-4169-8CE1-445ED77939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265DD-DBA5-4785-A73B-776C94E8AA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57066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31EC419-FADE-479C-AC1F-774B2FE5D4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366CD610-DFE3-4421-9420-5C0EB33F76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1352B9E3-55E4-4872-8686-6BB55958D9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F89B3-464E-43EC-AAC2-8F1596F270A8}" type="datetimeFigureOut">
              <a:rPr lang="en-US" smtClean="0"/>
              <a:t>1/31/18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4722E3A0-87CC-44BD-8C14-A3F23162E0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AB1F75D2-2AF8-4998-9664-491DFAA987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265DD-DBA5-4785-A73B-776C94E8AA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88229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="" xmlns:a16="http://schemas.microsoft.com/office/drawing/2014/main" id="{3F857324-70B6-4569-AC63-D58E3EB4E0C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69B8E2E8-E51A-48F2-895E-A2DEFB477B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CE610A10-7F6B-47C0-A148-48A60B7CD5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F89B3-464E-43EC-AAC2-8F1596F270A8}" type="datetimeFigureOut">
              <a:rPr lang="en-US" smtClean="0"/>
              <a:t>1/31/18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8AC5678D-D9D8-49DF-AC4D-C5A966A4DB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04FEBC2C-BC1A-411C-8FEC-9BF12D8DA9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265DD-DBA5-4785-A73B-776C94E8AA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324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10">
          <a:fgClr>
            <a:srgbClr val="EAEAEA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3BF9FC78-82E7-438D-9451-9DFC96C939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F474B328-FAFE-4998-AABB-C94A23BCFF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939808BD-0DCF-4425-A043-E2842DF8AD9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0F89B3-464E-43EC-AAC2-8F1596F270A8}" type="datetimeFigureOut">
              <a:rPr lang="en-US" smtClean="0"/>
              <a:t>1/31/18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F4F03ACF-298F-4F21-94D1-C66D10A78C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641450A7-C18C-4F87-B7B5-C4D2BC848A3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E265DD-DBA5-4785-A73B-776C94E8AA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84651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ti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ti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.ti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6.ti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7.ti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chart" Target="../charts/char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4" Type="http://schemas.openxmlformats.org/officeDocument/2006/relationships/package" Target="../embeddings/Microsoft_Word_Document2.docx"/><Relationship Id="rId5" Type="http://schemas.openxmlformats.org/officeDocument/2006/relationships/image" Target="../media/image8.png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9EF798D-BADD-4D0A-9C35-9DA6387D79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6775" y="1346211"/>
            <a:ext cx="11656244" cy="2387600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Multivariate resting state functional connectivity predicts response to cognitive-behavioral therapy in obsessive-compulsive disorder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B5816727-7514-44B2-8200-0009F125853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520" y="6421106"/>
            <a:ext cx="12192000" cy="445718"/>
          </a:xfrm>
        </p:spPr>
        <p:txBody>
          <a:bodyPr>
            <a:normAutofit/>
          </a:bodyPr>
          <a:lstStyle/>
          <a:p>
            <a:pPr algn="r"/>
            <a:r>
              <a:rPr lang="en-US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Nicco Reggente </a:t>
            </a:r>
            <a:r>
              <a:rPr lang="en-US" sz="18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| </a:t>
            </a:r>
            <a:r>
              <a:rPr lang="en-US" sz="1800" dirty="0" err="1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Neuro</a:t>
            </a:r>
            <a:r>
              <a:rPr lang="en-US" sz="18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+ |  </a:t>
            </a:r>
            <a:r>
              <a:rPr lang="en-US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January 26 2018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="" xmlns:a16="http://schemas.microsoft.com/office/drawing/2014/main" id="{B5816727-7514-44B2-8200-0009F1258535}"/>
              </a:ext>
            </a:extLst>
          </p:cNvPr>
          <p:cNvSpPr txBox="1">
            <a:spLocks/>
          </p:cNvSpPr>
          <p:nvPr/>
        </p:nvSpPr>
        <p:spPr>
          <a:xfrm>
            <a:off x="0" y="3950937"/>
            <a:ext cx="12192000" cy="6250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Reggente, N., Moody, T.D., </a:t>
            </a:r>
            <a:r>
              <a:rPr lang="en-US" dirty="0" err="1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Morfini</a:t>
            </a:r>
            <a:r>
              <a:rPr lang="en-US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F., Sheen, C., </a:t>
            </a:r>
            <a:r>
              <a:rPr lang="en-US" dirty="0" err="1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Rissman</a:t>
            </a:r>
            <a:r>
              <a:rPr lang="en-US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J., O’Neil, J., </a:t>
            </a:r>
            <a:r>
              <a:rPr lang="en-US" dirty="0" err="1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Feusner</a:t>
            </a:r>
            <a:r>
              <a:rPr lang="en-US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J.D.</a:t>
            </a:r>
            <a:endParaRPr lang="en-US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61051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262758" y="0"/>
            <a:ext cx="5666485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200" dirty="0" smtClean="0">
                <a:latin typeface="+mj-lt"/>
              </a:rPr>
              <a:t>Introduction / Motivation</a:t>
            </a:r>
            <a:endParaRPr lang="en-US" sz="4200" dirty="0">
              <a:latin typeface="+mj-lt"/>
            </a:endParaRPr>
          </a:p>
        </p:txBody>
      </p:sp>
      <p:sp>
        <p:nvSpPr>
          <p:cNvPr id="4" name="Subtitle 2">
            <a:extLst>
              <a:ext uri="{FF2B5EF4-FFF2-40B4-BE49-F238E27FC236}">
                <a16:creationId xmlns="" xmlns:a16="http://schemas.microsoft.com/office/drawing/2014/main" id="{B5816727-7514-44B2-8200-0009F1258535}"/>
              </a:ext>
            </a:extLst>
          </p:cNvPr>
          <p:cNvSpPr txBox="1">
            <a:spLocks/>
          </p:cNvSpPr>
          <p:nvPr/>
        </p:nvSpPr>
        <p:spPr>
          <a:xfrm>
            <a:off x="1189463" y="1290378"/>
            <a:ext cx="11002537" cy="556762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/>
              <a:buChar char="•"/>
            </a:pPr>
            <a:r>
              <a:rPr lang="en-US" sz="28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Obsessive Compulsive Disorder</a:t>
            </a:r>
          </a:p>
          <a:p>
            <a:pPr marL="800100" lvl="1" indent="-342900" algn="l">
              <a:buFont typeface="Arial"/>
              <a:buChar char="•"/>
            </a:pPr>
            <a:r>
              <a:rPr lang="en-US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Recurrent intrusive thoughts (obsessions) and/or repetitive behaviors (compulsions)</a:t>
            </a:r>
          </a:p>
          <a:p>
            <a:pPr marL="800100" lvl="1" indent="-342900" algn="l">
              <a:buFont typeface="Arial"/>
              <a:buChar char="•"/>
            </a:pPr>
            <a:r>
              <a:rPr lang="en-US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1-2% of the population with poor quality of life.</a:t>
            </a:r>
          </a:p>
          <a:p>
            <a:pPr marL="342900" indent="-342900" algn="l">
              <a:buFont typeface="Arial"/>
              <a:buChar char="•"/>
            </a:pPr>
            <a:endParaRPr lang="en-US" sz="28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42900" indent="-342900" algn="l">
              <a:buFont typeface="Arial"/>
              <a:buChar char="•"/>
            </a:pPr>
            <a:r>
              <a:rPr lang="en-US" sz="28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Yale-Brown Obsessive Compulsive Scale</a:t>
            </a:r>
          </a:p>
          <a:p>
            <a:pPr marL="800100" lvl="1" indent="-342900" algn="l">
              <a:buFont typeface="Arial"/>
              <a:buChar char="•"/>
            </a:pPr>
            <a:r>
              <a:rPr lang="en-US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Eligible if they scored at least a 16</a:t>
            </a:r>
          </a:p>
          <a:p>
            <a:pPr lvl="1" algn="l"/>
            <a:endParaRPr lang="en-US" dirty="0" smtClean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42900" indent="-342900" algn="l">
              <a:buFont typeface="Arial"/>
              <a:buChar char="•"/>
            </a:pPr>
            <a:r>
              <a:rPr lang="en-US" sz="28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Cognitive-behavioral therapy</a:t>
            </a:r>
          </a:p>
          <a:p>
            <a:pPr marL="800100" lvl="1" indent="-342900" algn="l">
              <a:buFont typeface="Arial"/>
              <a:buChar char="•"/>
            </a:pPr>
            <a:r>
              <a:rPr lang="en-US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Exposure and response prevention (ERP) based</a:t>
            </a:r>
          </a:p>
          <a:p>
            <a:pPr marL="800100" lvl="1" indent="-342900" algn="l">
              <a:buFont typeface="Arial"/>
              <a:buChar char="•"/>
            </a:pPr>
            <a:r>
              <a:rPr lang="en-US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Moderate to high effectiveness</a:t>
            </a:r>
          </a:p>
          <a:p>
            <a:pPr marL="800100" lvl="1" indent="-342900" algn="l">
              <a:buFont typeface="Arial"/>
              <a:buChar char="•"/>
            </a:pPr>
            <a:r>
              <a:rPr lang="en-US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Time intensive (90-min sessions, 5 days per week, 4 weeks)</a:t>
            </a:r>
          </a:p>
          <a:p>
            <a:pPr marL="800100" lvl="1" indent="-342900" algn="l">
              <a:buFont typeface="Arial"/>
              <a:buChar char="•"/>
            </a:pPr>
            <a:r>
              <a:rPr lang="en-US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Prediction of Response</a:t>
            </a:r>
          </a:p>
          <a:p>
            <a:pPr marL="1257300" lvl="2" indent="-342900" algn="l">
              <a:buFont typeface="Arial"/>
              <a:buChar char="•"/>
            </a:pPr>
            <a:r>
              <a:rPr lang="en-US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No studies to date. </a:t>
            </a:r>
          </a:p>
        </p:txBody>
      </p:sp>
    </p:spTree>
    <p:extLst>
      <p:ext uri="{BB962C8B-B14F-4D97-AF65-F5344CB8AC3E}">
        <p14:creationId xmlns:p14="http://schemas.microsoft.com/office/powerpoint/2010/main" val="16818989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031515" y="0"/>
            <a:ext cx="2128971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200" dirty="0" smtClean="0">
                <a:latin typeface="+mj-lt"/>
              </a:rPr>
              <a:t>Methods</a:t>
            </a:r>
            <a:endParaRPr lang="en-US" sz="4200" dirty="0">
              <a:latin typeface="+mj-lt"/>
            </a:endParaRPr>
          </a:p>
        </p:txBody>
      </p:sp>
      <p:sp>
        <p:nvSpPr>
          <p:cNvPr id="5" name="Subtitle 2">
            <a:extLst>
              <a:ext uri="{FF2B5EF4-FFF2-40B4-BE49-F238E27FC236}">
                <a16:creationId xmlns="" xmlns:a16="http://schemas.microsoft.com/office/drawing/2014/main" id="{B5816727-7514-44B2-8200-0009F1258535}"/>
              </a:ext>
            </a:extLst>
          </p:cNvPr>
          <p:cNvSpPr txBox="1">
            <a:spLocks/>
          </p:cNvSpPr>
          <p:nvPr/>
        </p:nvSpPr>
        <p:spPr>
          <a:xfrm>
            <a:off x="1189463" y="1316096"/>
            <a:ext cx="11002537" cy="485610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/>
              <a:buChar char="•"/>
            </a:pPr>
            <a:r>
              <a:rPr lang="en-US" sz="28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N=42</a:t>
            </a:r>
          </a:p>
          <a:p>
            <a:pPr marL="342900" indent="-342900" algn="l">
              <a:buFont typeface="Arial"/>
              <a:buChar char="•"/>
            </a:pPr>
            <a:endParaRPr lang="en-US" sz="2800" dirty="0" smtClean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42900" indent="-342900" algn="l">
              <a:buFont typeface="Arial"/>
              <a:buChar char="•"/>
            </a:pPr>
            <a:r>
              <a:rPr lang="en-US" sz="28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Waitlist (N=21)</a:t>
            </a:r>
          </a:p>
          <a:p>
            <a:pPr marL="342900" indent="-342900" algn="l">
              <a:buFont typeface="Arial"/>
              <a:buChar char="•"/>
            </a:pPr>
            <a:endParaRPr lang="en-US" sz="2800" dirty="0" smtClean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42900" indent="-342900" algn="l">
              <a:buFont typeface="Arial"/>
              <a:buChar char="•"/>
            </a:pPr>
            <a:r>
              <a:rPr lang="en-US" sz="28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Resting State fMRI &amp; YBOCS</a:t>
            </a:r>
          </a:p>
          <a:p>
            <a:pPr marL="342900" indent="-342900" algn="l">
              <a:buFont typeface="Arial"/>
              <a:buChar char="•"/>
            </a:pPr>
            <a:endParaRPr lang="en-US" sz="2800" dirty="0" smtClean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42900" indent="-342900" algn="l">
              <a:buFont typeface="Arial"/>
              <a:buChar char="•"/>
            </a:pPr>
            <a:r>
              <a:rPr lang="en-US" sz="28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4-weeks Intensive CBT</a:t>
            </a:r>
          </a:p>
          <a:p>
            <a:pPr marL="342900" indent="-342900" algn="l">
              <a:buFont typeface="Arial"/>
              <a:buChar char="•"/>
            </a:pPr>
            <a:endParaRPr lang="en-US" sz="2800" dirty="0" smtClean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42900" indent="-342900" algn="l">
              <a:buFont typeface="Arial"/>
              <a:buChar char="•"/>
            </a:pPr>
            <a:r>
              <a:rPr lang="en-US" sz="28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Resting State fMRI &amp; YBOCS</a:t>
            </a:r>
            <a:endParaRPr lang="en-US" sz="28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42900" indent="-342900" algn="l">
              <a:buFont typeface="Arial"/>
              <a:buChar char="•"/>
            </a:pPr>
            <a:endParaRPr lang="en-US" sz="2800" dirty="0" smtClean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84729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031515" y="0"/>
            <a:ext cx="2128971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200" dirty="0" smtClean="0">
                <a:latin typeface="+mj-lt"/>
              </a:rPr>
              <a:t>Methods</a:t>
            </a:r>
            <a:endParaRPr lang="en-US" sz="4200" dirty="0">
              <a:latin typeface="+mj-lt"/>
            </a:endParaRPr>
          </a:p>
        </p:txBody>
      </p:sp>
      <p:sp>
        <p:nvSpPr>
          <p:cNvPr id="5" name="Subtitle 2">
            <a:extLst>
              <a:ext uri="{FF2B5EF4-FFF2-40B4-BE49-F238E27FC236}">
                <a16:creationId xmlns="" xmlns:a16="http://schemas.microsoft.com/office/drawing/2014/main" id="{B5816727-7514-44B2-8200-0009F1258535}"/>
              </a:ext>
            </a:extLst>
          </p:cNvPr>
          <p:cNvSpPr txBox="1">
            <a:spLocks/>
          </p:cNvSpPr>
          <p:nvPr/>
        </p:nvSpPr>
        <p:spPr>
          <a:xfrm>
            <a:off x="1189463" y="887262"/>
            <a:ext cx="11002537" cy="597073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/>
              <a:buChar char="•"/>
            </a:pPr>
            <a:r>
              <a:rPr lang="en-US" sz="28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Resting State</a:t>
            </a:r>
          </a:p>
          <a:p>
            <a:pPr marL="800100" lvl="1" indent="-342900" algn="l">
              <a:buFont typeface="Arial"/>
              <a:buChar char="•"/>
            </a:pPr>
            <a:r>
              <a:rPr lang="en-US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7 minute, 3mm isotropic</a:t>
            </a:r>
            <a:endParaRPr lang="en-US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42900" indent="-342900" algn="l">
              <a:buFont typeface="Arial"/>
              <a:buChar char="•"/>
            </a:pPr>
            <a:endParaRPr lang="en-US" sz="2800" dirty="0" smtClean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42900" indent="-342900" algn="l">
              <a:buFont typeface="Arial"/>
              <a:buChar char="•"/>
            </a:pPr>
            <a:r>
              <a:rPr lang="en-US" sz="28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Preprocessing</a:t>
            </a:r>
            <a:endParaRPr lang="en-US" sz="28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800100" lvl="1" indent="-342900" algn="l">
              <a:buFont typeface="Arial"/>
              <a:buChar char="•"/>
            </a:pPr>
            <a:r>
              <a:rPr lang="en-US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Motion-corrected</a:t>
            </a:r>
          </a:p>
          <a:p>
            <a:pPr marL="800100" lvl="1" indent="-342900" algn="l">
              <a:buFont typeface="Arial"/>
              <a:buChar char="•"/>
            </a:pPr>
            <a:r>
              <a:rPr lang="en-US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Band-pass filtered</a:t>
            </a:r>
          </a:p>
          <a:p>
            <a:pPr marL="800100" lvl="1" indent="-342900" algn="l">
              <a:buFont typeface="Arial"/>
              <a:buChar char="•"/>
            </a:pPr>
            <a:r>
              <a:rPr lang="en-US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Global Signal Regression</a:t>
            </a:r>
          </a:p>
          <a:p>
            <a:pPr marL="800100" lvl="1" indent="-342900" algn="l">
              <a:buFont typeface="Arial"/>
              <a:buChar char="•"/>
            </a:pPr>
            <a:r>
              <a:rPr lang="en-US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CSF Signal Regression</a:t>
            </a:r>
          </a:p>
          <a:p>
            <a:pPr marL="342900" indent="-342900" algn="l">
              <a:buFont typeface="Arial"/>
              <a:buChar char="•"/>
            </a:pPr>
            <a:endParaRPr lang="en-US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42900" indent="-342900" algn="l">
              <a:buFont typeface="Arial"/>
              <a:buChar char="•"/>
            </a:pPr>
            <a:r>
              <a:rPr lang="en-US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Patient Screening (2 removed)</a:t>
            </a:r>
          </a:p>
          <a:p>
            <a:pPr marL="800100" lvl="1" indent="-342900" algn="l">
              <a:buFont typeface="Arial"/>
              <a:buChar char="•"/>
            </a:pPr>
            <a:r>
              <a:rPr lang="en-US" dirty="0" err="1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Framewise</a:t>
            </a:r>
            <a:r>
              <a:rPr lang="en-US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Displacement (FD)</a:t>
            </a:r>
          </a:p>
          <a:p>
            <a:pPr marL="1257300" lvl="2" indent="-342900" algn="l">
              <a:buFont typeface="Arial"/>
              <a:buChar char="•"/>
            </a:pPr>
            <a:r>
              <a:rPr lang="en-US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&gt;.3 excluded</a:t>
            </a:r>
          </a:p>
          <a:p>
            <a:pPr marL="800100" lvl="1" indent="-342900" algn="l">
              <a:buFont typeface="Arial"/>
              <a:buChar char="•"/>
            </a:pPr>
            <a:r>
              <a:rPr lang="en-US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Root-mean squared change in volume-to-volume BOLD (DVARS)</a:t>
            </a:r>
          </a:p>
          <a:p>
            <a:pPr marL="1257300" lvl="2" indent="-342900" algn="l">
              <a:buFont typeface="Arial"/>
              <a:buChar char="•"/>
            </a:pPr>
            <a:r>
              <a:rPr lang="en-US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&gt; 2 SD excluded</a:t>
            </a:r>
          </a:p>
        </p:txBody>
      </p:sp>
    </p:spTree>
    <p:extLst>
      <p:ext uri="{BB962C8B-B14F-4D97-AF65-F5344CB8AC3E}">
        <p14:creationId xmlns:p14="http://schemas.microsoft.com/office/powerpoint/2010/main" val="26172448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031515" y="0"/>
            <a:ext cx="2128971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200" dirty="0" smtClean="0">
                <a:latin typeface="+mj-lt"/>
              </a:rPr>
              <a:t>Methods</a:t>
            </a:r>
            <a:endParaRPr lang="en-US" sz="4200" dirty="0">
              <a:latin typeface="+mj-l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93E0AA11-49E8-445A-9FAD-EF4D4F92525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05"/>
          <a:stretch/>
        </p:blipFill>
        <p:spPr>
          <a:xfrm>
            <a:off x="166046" y="2311399"/>
            <a:ext cx="11665024" cy="4277037"/>
          </a:xfrm>
          <a:prstGeom prst="rect">
            <a:avLst/>
          </a:prstGeom>
        </p:spPr>
      </p:pic>
      <p:sp>
        <p:nvSpPr>
          <p:cNvPr id="5" name="Subtitle 2">
            <a:extLst>
              <a:ext uri="{FF2B5EF4-FFF2-40B4-BE49-F238E27FC236}">
                <a16:creationId xmlns="" xmlns:a16="http://schemas.microsoft.com/office/drawing/2014/main" id="{B5816727-7514-44B2-8200-0009F1258535}"/>
              </a:ext>
            </a:extLst>
          </p:cNvPr>
          <p:cNvSpPr txBox="1">
            <a:spLocks/>
          </p:cNvSpPr>
          <p:nvPr/>
        </p:nvSpPr>
        <p:spPr>
          <a:xfrm>
            <a:off x="0" y="1189597"/>
            <a:ext cx="12192000" cy="6250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Regress Out: age, sex, illness duration, IQ (WASI Scores)</a:t>
            </a:r>
            <a:endParaRPr lang="en-US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00476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236255" y="0"/>
            <a:ext cx="1719491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200" dirty="0" smtClean="0">
                <a:latin typeface="+mj-lt"/>
              </a:rPr>
              <a:t>Results</a:t>
            </a:r>
            <a:endParaRPr lang="en-US" sz="4200" dirty="0">
              <a:latin typeface="+mj-lt"/>
            </a:endParaRPr>
          </a:p>
        </p:txBody>
      </p:sp>
      <p:pic>
        <p:nvPicPr>
          <p:cNvPr id="2" name="Picture 1" descr="Screenshot 2018-01-30 13.15.18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1635" y="2627018"/>
            <a:ext cx="6207130" cy="3911663"/>
          </a:xfrm>
          <a:prstGeom prst="rect">
            <a:avLst/>
          </a:prstGeom>
        </p:spPr>
      </p:pic>
      <p:sp>
        <p:nvSpPr>
          <p:cNvPr id="7" name="Subtitle 2">
            <a:extLst>
              <a:ext uri="{FF2B5EF4-FFF2-40B4-BE49-F238E27FC236}">
                <a16:creationId xmlns="" xmlns:a16="http://schemas.microsoft.com/office/drawing/2014/main" id="{B5816727-7514-44B2-8200-0009F1258535}"/>
              </a:ext>
            </a:extLst>
          </p:cNvPr>
          <p:cNvSpPr txBox="1">
            <a:spLocks/>
          </p:cNvSpPr>
          <p:nvPr/>
        </p:nvSpPr>
        <p:spPr>
          <a:xfrm>
            <a:off x="0" y="986397"/>
            <a:ext cx="12192000" cy="17568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AutoNum type="arabicParenR"/>
            </a:pPr>
            <a:r>
              <a:rPr lang="en-US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R-value to Student’s t-distribution</a:t>
            </a:r>
          </a:p>
          <a:p>
            <a:endParaRPr lang="en-US" dirty="0" smtClean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457200" indent="-457200">
              <a:buAutoNum type="arabicParenR"/>
            </a:pPr>
            <a:r>
              <a:rPr lang="en-US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Values with p&lt;.006 (</a:t>
            </a:r>
            <a:r>
              <a:rPr lang="en-US" dirty="0" err="1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Bonferroni</a:t>
            </a:r>
            <a:r>
              <a:rPr lang="en-US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8 Networks) sent to Bootstrap (10k) </a:t>
            </a:r>
            <a:endParaRPr lang="en-US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85006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236255" y="0"/>
            <a:ext cx="1719491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200" dirty="0" smtClean="0">
                <a:latin typeface="+mj-lt"/>
              </a:rPr>
              <a:t>Results</a:t>
            </a:r>
            <a:endParaRPr lang="en-US" sz="4200" dirty="0">
              <a:latin typeface="+mj-lt"/>
            </a:endParaRPr>
          </a:p>
        </p:txBody>
      </p:sp>
      <p:pic>
        <p:nvPicPr>
          <p:cNvPr id="5" name="Picture 4" descr="Figure_2_Redo.ti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663"/>
          <a:stretch/>
        </p:blipFill>
        <p:spPr>
          <a:xfrm>
            <a:off x="0" y="1701799"/>
            <a:ext cx="12192000" cy="4406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0766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236255" y="0"/>
            <a:ext cx="1719491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200" dirty="0" smtClean="0">
                <a:latin typeface="+mj-lt"/>
              </a:rPr>
              <a:t>Results</a:t>
            </a:r>
            <a:endParaRPr lang="en-US" sz="4200" dirty="0">
              <a:latin typeface="+mj-lt"/>
            </a:endParaRPr>
          </a:p>
        </p:txBody>
      </p:sp>
      <p:pic>
        <p:nvPicPr>
          <p:cNvPr id="4" name="Picture 3" descr="Fig. S1.ti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86" b="48565"/>
          <a:stretch/>
        </p:blipFill>
        <p:spPr>
          <a:xfrm>
            <a:off x="446874" y="1058243"/>
            <a:ext cx="7076695" cy="2680882"/>
          </a:xfrm>
          <a:prstGeom prst="rect">
            <a:avLst/>
          </a:prstGeom>
        </p:spPr>
      </p:pic>
      <p:pic>
        <p:nvPicPr>
          <p:cNvPr id="6" name="Picture 5" descr="Fig. S1.ti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300"/>
          <a:stretch/>
        </p:blipFill>
        <p:spPr>
          <a:xfrm>
            <a:off x="4642190" y="3730305"/>
            <a:ext cx="6961817" cy="2737848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7640792" y="1652027"/>
            <a:ext cx="4153041" cy="1200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latin typeface="Open Sans"/>
                <a:ea typeface="Open Sans" panose="020B0606030504020204" pitchFamily="34" charset="0"/>
                <a:cs typeface="Open Sans"/>
              </a:rPr>
              <a:t>Top 5% of connections with the highest magnitude beta-coefficients</a:t>
            </a:r>
            <a:endParaRPr lang="en-US" sz="2400" dirty="0">
              <a:latin typeface="Open Sans"/>
              <a:cs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3071667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Fig. S4.ti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02"/>
          <a:stretch/>
        </p:blipFill>
        <p:spPr>
          <a:xfrm>
            <a:off x="3432117" y="921672"/>
            <a:ext cx="5317496" cy="559368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236255" y="0"/>
            <a:ext cx="1719491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200" dirty="0" smtClean="0">
                <a:latin typeface="+mj-lt"/>
              </a:rPr>
              <a:t>Results</a:t>
            </a:r>
            <a:endParaRPr lang="en-US" sz="42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5176583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945487" y="0"/>
            <a:ext cx="4301027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200" dirty="0" smtClean="0">
                <a:latin typeface="+mj-lt"/>
              </a:rPr>
              <a:t>Follow-up Analyses</a:t>
            </a:r>
            <a:endParaRPr lang="en-US" sz="4200" dirty="0">
              <a:latin typeface="+mj-lt"/>
            </a:endParaRPr>
          </a:p>
        </p:txBody>
      </p:sp>
      <p:sp>
        <p:nvSpPr>
          <p:cNvPr id="4" name="Subtitle 2">
            <a:extLst>
              <a:ext uri="{FF2B5EF4-FFF2-40B4-BE49-F238E27FC236}">
                <a16:creationId xmlns="" xmlns:a16="http://schemas.microsoft.com/office/drawing/2014/main" id="{B5816727-7514-44B2-8200-0009F1258535}"/>
              </a:ext>
            </a:extLst>
          </p:cNvPr>
          <p:cNvSpPr txBox="1">
            <a:spLocks/>
          </p:cNvSpPr>
          <p:nvPr/>
        </p:nvSpPr>
        <p:spPr>
          <a:xfrm>
            <a:off x="1197024" y="2217543"/>
            <a:ext cx="9797953" cy="18337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/>
              <a:buChar char="•"/>
            </a:pPr>
            <a:r>
              <a:rPr lang="en-US" sz="28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Pre-Treatment Resting State vs. Pre-Treatment YBOCS</a:t>
            </a:r>
          </a:p>
          <a:p>
            <a:pPr marL="342900" indent="-342900" algn="l">
              <a:buFont typeface="Arial"/>
              <a:buChar char="•"/>
            </a:pPr>
            <a:endParaRPr lang="en-US" sz="2800" dirty="0" smtClean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42900" indent="-342900" algn="l">
              <a:buFont typeface="Arial"/>
              <a:buChar char="•"/>
            </a:pPr>
            <a:r>
              <a:rPr lang="en-US" sz="28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Post-Treatment Resting State vs. Post-Treatment YBOCS</a:t>
            </a:r>
            <a:endParaRPr lang="en-US" sz="28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80071" y="5966106"/>
            <a:ext cx="90318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Open Sans"/>
                <a:cs typeface="Open Sans"/>
              </a:rPr>
              <a:t>To establish that results were specific to predicting treatment response rather than merely reflecting OCD symptom severity.</a:t>
            </a:r>
            <a:endParaRPr lang="en-US" dirty="0">
              <a:latin typeface="Open Sans"/>
              <a:cs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22800101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236255" y="0"/>
            <a:ext cx="1719491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200" dirty="0" smtClean="0">
                <a:latin typeface="+mj-lt"/>
              </a:rPr>
              <a:t>Results</a:t>
            </a:r>
            <a:endParaRPr lang="en-US" sz="4200" dirty="0">
              <a:latin typeface="+mj-lt"/>
            </a:endParaRPr>
          </a:p>
        </p:txBody>
      </p:sp>
      <p:pic>
        <p:nvPicPr>
          <p:cNvPr id="5" name="Picture 4" descr="Fig. S2.ti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368"/>
          <a:stretch/>
        </p:blipFill>
        <p:spPr>
          <a:xfrm>
            <a:off x="1509713" y="1041399"/>
            <a:ext cx="9183687" cy="5452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44828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236255" y="0"/>
            <a:ext cx="1719491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200" dirty="0" smtClean="0">
                <a:latin typeface="+mj-lt"/>
              </a:rPr>
              <a:t>Results</a:t>
            </a:r>
            <a:endParaRPr lang="en-US" sz="4200" dirty="0">
              <a:latin typeface="+mj-lt"/>
            </a:endParaRPr>
          </a:p>
        </p:txBody>
      </p:sp>
      <p:pic>
        <p:nvPicPr>
          <p:cNvPr id="4" name="Picture 3" descr="Fig. S3.ti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41"/>
          <a:stretch/>
        </p:blipFill>
        <p:spPr>
          <a:xfrm>
            <a:off x="0" y="1148879"/>
            <a:ext cx="12192000" cy="4892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04325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945487" y="0"/>
            <a:ext cx="4301027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200" dirty="0" smtClean="0">
                <a:latin typeface="+mj-lt"/>
              </a:rPr>
              <a:t>Follow-up Analyses</a:t>
            </a:r>
            <a:endParaRPr lang="en-US" sz="4200" dirty="0">
              <a:latin typeface="+mj-lt"/>
            </a:endParaRPr>
          </a:p>
        </p:txBody>
      </p:sp>
      <p:sp>
        <p:nvSpPr>
          <p:cNvPr id="4" name="Subtitle 2">
            <a:extLst>
              <a:ext uri="{FF2B5EF4-FFF2-40B4-BE49-F238E27FC236}">
                <a16:creationId xmlns="" xmlns:a16="http://schemas.microsoft.com/office/drawing/2014/main" id="{B5816727-7514-44B2-8200-0009F1258535}"/>
              </a:ext>
            </a:extLst>
          </p:cNvPr>
          <p:cNvSpPr txBox="1">
            <a:spLocks/>
          </p:cNvSpPr>
          <p:nvPr/>
        </p:nvSpPr>
        <p:spPr>
          <a:xfrm>
            <a:off x="1781675" y="1411314"/>
            <a:ext cx="8628650" cy="39299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/>
              <a:buChar char="•"/>
            </a:pPr>
            <a:r>
              <a:rPr lang="en-US" sz="28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Response vs. No Response </a:t>
            </a:r>
            <a:br>
              <a:rPr lang="en-US" sz="28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endParaRPr lang="en-US" sz="2800" dirty="0" smtClean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800100" lvl="1" indent="-342900" algn="l">
              <a:buFont typeface="Arial"/>
              <a:buChar char="•"/>
            </a:pPr>
            <a:r>
              <a:rPr lang="en-US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Response = YBOCS decrease </a:t>
            </a:r>
            <a:r>
              <a:rPr lang="en-US" u="sng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&gt;</a:t>
            </a:r>
            <a:r>
              <a:rPr lang="en-US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35% &amp; CGI-I of 1 or 2</a:t>
            </a:r>
            <a:br>
              <a:rPr lang="en-US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endParaRPr lang="en-US" dirty="0" smtClean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800100" lvl="1" indent="-342900" algn="l">
              <a:buFont typeface="Arial"/>
              <a:buChar char="•"/>
            </a:pPr>
            <a:r>
              <a:rPr lang="en-US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SVM (nu-SVC, c=1)</a:t>
            </a:r>
            <a:br>
              <a:rPr lang="en-US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endParaRPr lang="en-US" dirty="0" smtClean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800100" lvl="1" indent="-342900" algn="l">
              <a:buFont typeface="Arial"/>
              <a:buChar char="•"/>
            </a:pPr>
            <a:r>
              <a:rPr lang="en-US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Leave-10-out cross-validation</a:t>
            </a:r>
            <a:br>
              <a:rPr lang="en-US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endParaRPr lang="en-US" dirty="0" smtClean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800100" lvl="1" indent="-342900" algn="l">
              <a:buFont typeface="Arial"/>
              <a:buChar char="•"/>
            </a:pPr>
            <a:r>
              <a:rPr lang="en-US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Balanced training classes</a:t>
            </a:r>
            <a:br>
              <a:rPr lang="en-US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endParaRPr lang="en-US" dirty="0" smtClean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800100" lvl="1" indent="-342900" algn="l">
              <a:buFont typeface="Arial"/>
              <a:buChar char="•"/>
            </a:pPr>
            <a:r>
              <a:rPr lang="en-US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10 iterations, average accuracy</a:t>
            </a:r>
            <a:endParaRPr lang="en-US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80071" y="5966106"/>
            <a:ext cx="90318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Open Sans"/>
                <a:cs typeface="Open Sans"/>
              </a:rPr>
              <a:t>Significance determined by the binomial inverse of the cumulative distribution function to identify the smallest number of correct classifications (n</a:t>
            </a:r>
            <a:r>
              <a:rPr lang="en-US" baseline="30000" dirty="0" smtClean="0">
                <a:latin typeface="Open Sans"/>
                <a:cs typeface="Open Sans"/>
              </a:rPr>
              <a:t>k</a:t>
            </a:r>
            <a:r>
              <a:rPr lang="en-US" dirty="0" smtClean="0">
                <a:latin typeface="Open Sans"/>
                <a:cs typeface="Open Sans"/>
              </a:rPr>
              <a:t>) necessary.</a:t>
            </a:r>
            <a:endParaRPr lang="en-US" dirty="0">
              <a:latin typeface="Open Sans"/>
              <a:cs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4810004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/>
          <p:cNvCxnSpPr/>
          <p:nvPr/>
        </p:nvCxnSpPr>
        <p:spPr>
          <a:xfrm flipV="1">
            <a:off x="2721654" y="3527259"/>
            <a:ext cx="7318224" cy="20156"/>
          </a:xfrm>
          <a:prstGeom prst="line">
            <a:avLst/>
          </a:prstGeom>
          <a:ln w="57150" cmpd="sng">
            <a:solidFill>
              <a:srgbClr val="FF000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5236255" y="0"/>
            <a:ext cx="1719491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200" dirty="0" smtClean="0">
                <a:latin typeface="+mj-lt"/>
              </a:rPr>
              <a:t>Results</a:t>
            </a:r>
            <a:endParaRPr lang="en-US" sz="4200" dirty="0">
              <a:latin typeface="+mj-lt"/>
            </a:endParaRPr>
          </a:p>
        </p:txBody>
      </p:sp>
      <p:graphicFrame>
        <p:nvGraphicFramePr>
          <p:cNvPr id="7" name="Chart 6"/>
          <p:cNvGraphicFramePr/>
          <p:nvPr>
            <p:extLst>
              <p:ext uri="{D42A27DB-BD31-4B8C-83A1-F6EECF244321}">
                <p14:modId xmlns:p14="http://schemas.microsoft.com/office/powerpoint/2010/main" val="3930918708"/>
              </p:ext>
            </p:extLst>
          </p:nvPr>
        </p:nvGraphicFramePr>
        <p:xfrm>
          <a:off x="1911038" y="1122781"/>
          <a:ext cx="81280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1334377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945487" y="0"/>
            <a:ext cx="4301027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200" dirty="0" smtClean="0">
                <a:latin typeface="+mj-lt"/>
              </a:rPr>
              <a:t>Follow-up Analyses</a:t>
            </a:r>
            <a:endParaRPr lang="en-US" sz="4200" dirty="0">
              <a:latin typeface="+mj-lt"/>
            </a:endParaRPr>
          </a:p>
        </p:txBody>
      </p:sp>
      <p:sp>
        <p:nvSpPr>
          <p:cNvPr id="4" name="Subtitle 2">
            <a:extLst>
              <a:ext uri="{FF2B5EF4-FFF2-40B4-BE49-F238E27FC236}">
                <a16:creationId xmlns="" xmlns:a16="http://schemas.microsoft.com/office/drawing/2014/main" id="{B5816727-7514-44B2-8200-0009F1258535}"/>
              </a:ext>
            </a:extLst>
          </p:cNvPr>
          <p:cNvSpPr txBox="1">
            <a:spLocks/>
          </p:cNvSpPr>
          <p:nvPr/>
        </p:nvSpPr>
        <p:spPr>
          <a:xfrm>
            <a:off x="1781675" y="1081114"/>
            <a:ext cx="8628650" cy="54466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/>
              <a:buChar char="•"/>
            </a:pPr>
            <a:r>
              <a:rPr lang="en-US" sz="28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Waitlist</a:t>
            </a:r>
          </a:p>
          <a:p>
            <a:pPr marL="800100" lvl="1" indent="-342900" algn="l">
              <a:buFont typeface="Arial"/>
              <a:buChar char="•"/>
            </a:pPr>
            <a:endParaRPr lang="en-US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800100" lvl="1" indent="-342900" algn="l">
              <a:buFont typeface="Arial"/>
              <a:buChar char="•"/>
            </a:pPr>
            <a:r>
              <a:rPr lang="en-US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Prediction of YBOCS after waiting (n=21)</a:t>
            </a:r>
          </a:p>
          <a:p>
            <a:pPr marL="800100" lvl="1" indent="-342900" algn="l">
              <a:buFont typeface="Arial"/>
              <a:buChar char="•"/>
            </a:pPr>
            <a:endParaRPr lang="en-US" dirty="0" smtClean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42900" indent="-342900" algn="l">
              <a:buFont typeface="Arial"/>
              <a:buChar char="•"/>
            </a:pPr>
            <a:r>
              <a:rPr lang="en-US" sz="28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Prediction of Other Measures</a:t>
            </a:r>
          </a:p>
          <a:p>
            <a:pPr algn="l"/>
            <a:endParaRPr lang="en-US" sz="2800" dirty="0" smtClean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800100" lvl="1" indent="-342900" algn="l">
              <a:buFont typeface="Arial"/>
              <a:buChar char="•"/>
            </a:pPr>
            <a:r>
              <a:rPr lang="en-US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Hamilton Anxiety Scale (HAMA)</a:t>
            </a:r>
          </a:p>
          <a:p>
            <a:pPr marL="800100" lvl="1" indent="-342900" algn="l">
              <a:buFont typeface="Arial"/>
              <a:buChar char="•"/>
            </a:pPr>
            <a:endParaRPr lang="en-US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800100" lvl="1" indent="-342900" algn="l">
              <a:buFont typeface="Arial"/>
              <a:buChar char="•"/>
            </a:pPr>
            <a:r>
              <a:rPr lang="en-US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Montgomery-</a:t>
            </a:r>
            <a:r>
              <a:rPr lang="en-US" dirty="0" err="1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Asberg</a:t>
            </a:r>
            <a:r>
              <a:rPr lang="en-US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Depression Rating Scale (MADRS)</a:t>
            </a:r>
          </a:p>
          <a:p>
            <a:pPr marL="342900" indent="-342900" algn="l">
              <a:buFont typeface="Arial"/>
              <a:buChar char="•"/>
            </a:pPr>
            <a:endParaRPr lang="en-US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42900" indent="-342900" algn="l">
              <a:buFont typeface="Arial"/>
              <a:buChar char="•"/>
            </a:pPr>
            <a:r>
              <a:rPr lang="en-US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Including Motion / Comorbidity to feature set</a:t>
            </a:r>
          </a:p>
          <a:p>
            <a:pPr marL="342900" indent="-342900" algn="l">
              <a:buFont typeface="Arial"/>
              <a:buChar char="•"/>
            </a:pPr>
            <a:endParaRPr lang="en-US" dirty="0" smtClean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42900" indent="-342900" algn="l">
              <a:buFont typeface="Arial"/>
              <a:buChar char="•"/>
            </a:pPr>
            <a:r>
              <a:rPr lang="en-US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No Functional Connectivity</a:t>
            </a:r>
            <a:endParaRPr lang="en-US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02636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236255" y="0"/>
            <a:ext cx="1719491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200" dirty="0" smtClean="0">
                <a:latin typeface="+mj-lt"/>
              </a:rPr>
              <a:t>Results</a:t>
            </a:r>
            <a:endParaRPr lang="en-US" sz="4200" dirty="0">
              <a:latin typeface="+mj-lt"/>
            </a:endParaRPr>
          </a:p>
        </p:txBody>
      </p:sp>
      <p:sp>
        <p:nvSpPr>
          <p:cNvPr id="5" name="Subtitle 2">
            <a:extLst>
              <a:ext uri="{FF2B5EF4-FFF2-40B4-BE49-F238E27FC236}">
                <a16:creationId xmlns="" xmlns:a16="http://schemas.microsoft.com/office/drawing/2014/main" id="{B5816727-7514-44B2-8200-0009F1258535}"/>
              </a:ext>
            </a:extLst>
          </p:cNvPr>
          <p:cNvSpPr txBox="1">
            <a:spLocks/>
          </p:cNvSpPr>
          <p:nvPr/>
        </p:nvSpPr>
        <p:spPr>
          <a:xfrm>
            <a:off x="1781675" y="2554314"/>
            <a:ext cx="8628650" cy="20430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Only minimal improvement (increase from 67% to 70%) in the DMN when adding dummy coded </a:t>
            </a:r>
            <a:r>
              <a:rPr lang="en-US" sz="2800" dirty="0" err="1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combordity</a:t>
            </a:r>
            <a:r>
              <a:rPr lang="en-US" sz="28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for anxiety / depression.</a:t>
            </a:r>
            <a:endParaRPr lang="en-US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18686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790028" y="0"/>
            <a:ext cx="6611944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200" dirty="0" smtClean="0">
                <a:latin typeface="+mj-lt"/>
              </a:rPr>
              <a:t>Discussion / Future Directions</a:t>
            </a:r>
            <a:endParaRPr lang="en-US" sz="4200" dirty="0">
              <a:latin typeface="+mj-lt"/>
            </a:endParaRPr>
          </a:p>
        </p:txBody>
      </p:sp>
      <p:sp>
        <p:nvSpPr>
          <p:cNvPr id="4" name="Subtitle 2">
            <a:extLst>
              <a:ext uri="{FF2B5EF4-FFF2-40B4-BE49-F238E27FC236}">
                <a16:creationId xmlns="" xmlns:a16="http://schemas.microsoft.com/office/drawing/2014/main" id="{B5816727-7514-44B2-8200-0009F1258535}"/>
              </a:ext>
            </a:extLst>
          </p:cNvPr>
          <p:cNvSpPr txBox="1">
            <a:spLocks/>
          </p:cNvSpPr>
          <p:nvPr/>
        </p:nvSpPr>
        <p:spPr>
          <a:xfrm>
            <a:off x="330200" y="1081114"/>
            <a:ext cx="11328400" cy="54466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/>
              <a:buChar char="•"/>
            </a:pPr>
            <a:r>
              <a:rPr lang="en-US" sz="28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Once extended and replicated, this method could help guide treatment options </a:t>
            </a:r>
          </a:p>
          <a:p>
            <a:pPr marL="342900" indent="-342900" algn="l">
              <a:buFont typeface="Arial"/>
              <a:buChar char="•"/>
            </a:pPr>
            <a:endParaRPr lang="en-US" sz="28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42900" indent="-342900" algn="l">
              <a:buFont typeface="Arial"/>
              <a:buChar char="•"/>
            </a:pPr>
            <a:r>
              <a:rPr lang="en-US" sz="28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Labeling of responders from expert consensus, seems to have a neurobiological basis.</a:t>
            </a:r>
          </a:p>
          <a:p>
            <a:pPr marL="342900" indent="-342900" algn="l">
              <a:buFont typeface="Arial"/>
              <a:buChar char="•"/>
            </a:pPr>
            <a:endParaRPr lang="en-US" sz="28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42900" indent="-342900" algn="l">
              <a:buFont typeface="Arial"/>
              <a:buChar char="•"/>
            </a:pPr>
            <a:r>
              <a:rPr lang="en-US" sz="28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Potential of certain individuals’ DMN to adjust towards a more adaptive state, allowing one’s thoughts to escape the loop of self-referential processing and to switch to externally-oriented, goal-directed cognition.</a:t>
            </a:r>
          </a:p>
          <a:p>
            <a:pPr marL="800100" lvl="1" indent="-342900" algn="l">
              <a:buFont typeface="Arial"/>
              <a:buChar char="•"/>
            </a:pPr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</a:t>
            </a:r>
            <a:r>
              <a:rPr lang="en-US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valuative dimensions about the self (not good enough, not pure, not devout)</a:t>
            </a:r>
          </a:p>
          <a:p>
            <a:pPr marL="342900" indent="-342900" algn="l">
              <a:buFont typeface="Arial"/>
              <a:buChar char="•"/>
            </a:pPr>
            <a:endParaRPr lang="en-US" sz="28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42900" indent="-342900" algn="l">
              <a:buFont typeface="Arial"/>
              <a:buChar char="•"/>
            </a:pPr>
            <a:endParaRPr lang="en-US" sz="2800" dirty="0" smtClean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08446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790028" y="0"/>
            <a:ext cx="6611944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200" dirty="0" smtClean="0">
                <a:latin typeface="+mj-lt"/>
              </a:rPr>
              <a:t>Discussion / Future Directions</a:t>
            </a:r>
            <a:endParaRPr lang="en-US" sz="4200" dirty="0">
              <a:latin typeface="+mj-lt"/>
            </a:endParaRPr>
          </a:p>
        </p:txBody>
      </p:sp>
      <p:sp>
        <p:nvSpPr>
          <p:cNvPr id="4" name="Subtitle 2">
            <a:extLst>
              <a:ext uri="{FF2B5EF4-FFF2-40B4-BE49-F238E27FC236}">
                <a16:creationId xmlns="" xmlns:a16="http://schemas.microsoft.com/office/drawing/2014/main" id="{B5816727-7514-44B2-8200-0009F1258535}"/>
              </a:ext>
            </a:extLst>
          </p:cNvPr>
          <p:cNvSpPr txBox="1">
            <a:spLocks/>
          </p:cNvSpPr>
          <p:nvPr/>
        </p:nvSpPr>
        <p:spPr>
          <a:xfrm>
            <a:off x="330200" y="1081114"/>
            <a:ext cx="11328400" cy="54466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/>
              <a:buChar char="•"/>
            </a:pPr>
            <a:endParaRPr lang="en-US" sz="28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42900" indent="-342900" algn="l">
              <a:buFont typeface="Arial"/>
              <a:buChar char="•"/>
            </a:pPr>
            <a:endParaRPr lang="en-US" sz="2800" dirty="0" smtClean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" name="Subtitle 2">
            <a:extLst>
              <a:ext uri="{FF2B5EF4-FFF2-40B4-BE49-F238E27FC236}">
                <a16:creationId xmlns="" xmlns:a16="http://schemas.microsoft.com/office/drawing/2014/main" id="{B5816727-7514-44B2-8200-0009F1258535}"/>
              </a:ext>
            </a:extLst>
          </p:cNvPr>
          <p:cNvSpPr txBox="1">
            <a:spLocks/>
          </p:cNvSpPr>
          <p:nvPr/>
        </p:nvSpPr>
        <p:spPr>
          <a:xfrm>
            <a:off x="558800" y="1066800"/>
            <a:ext cx="10845800" cy="579120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/>
              <a:buChar char="•"/>
            </a:pPr>
            <a:r>
              <a:rPr lang="en-US" sz="28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Emotionally charged stimuli can </a:t>
            </a:r>
            <a:r>
              <a:rPr lang="en-US" sz="2800" dirty="0" err="1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upregulate</a:t>
            </a:r>
            <a:r>
              <a:rPr lang="en-US" sz="28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visual processing (for adaptive behavior in most cases).</a:t>
            </a:r>
          </a:p>
          <a:p>
            <a:pPr marL="342900" indent="-342900" algn="l">
              <a:buFont typeface="Arial"/>
              <a:buChar char="•"/>
            </a:pPr>
            <a:endParaRPr lang="en-US" sz="28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42900" indent="-342900" algn="l">
              <a:buFont typeface="Arial"/>
              <a:buChar char="•"/>
            </a:pPr>
            <a:r>
              <a:rPr lang="en-US" sz="28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Misattribution of emotional valence to non-threatening to non-task-related stimuli could cause pathological </a:t>
            </a:r>
            <a:r>
              <a:rPr lang="en-US" sz="2800" dirty="0" err="1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upregulation</a:t>
            </a:r>
            <a:r>
              <a:rPr lang="en-US" sz="28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of visual processing dedicated to those stimuli.</a:t>
            </a:r>
          </a:p>
          <a:p>
            <a:pPr marL="342900" indent="-342900" algn="l">
              <a:buFont typeface="Arial"/>
              <a:buChar char="•"/>
            </a:pPr>
            <a:endParaRPr lang="en-US" sz="2800" dirty="0" smtClean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42900" indent="-342900" algn="l">
              <a:buFont typeface="Arial"/>
              <a:buChar char="•"/>
            </a:pPr>
            <a:r>
              <a:rPr lang="en-US" sz="28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Visual systems in some patients may be more amenable to rewiring that could help impede the DMN’s rumination on these stimuli. </a:t>
            </a:r>
          </a:p>
          <a:p>
            <a:pPr marL="342900" indent="-342900" algn="l">
              <a:buFont typeface="Arial"/>
              <a:buChar char="•"/>
            </a:pPr>
            <a:endParaRPr lang="en-US" sz="28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42900" indent="-342900" algn="l">
              <a:buFont typeface="Arial"/>
              <a:buChar char="•"/>
            </a:pPr>
            <a:r>
              <a:rPr lang="en-US" sz="28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 post-treatment results could </a:t>
            </a:r>
            <a:r>
              <a:rPr lang="en-US" sz="2800" dirty="0" err="1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relfect</a:t>
            </a:r>
            <a:r>
              <a:rPr lang="en-US" sz="28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the Visual Network changing its connectivity with the amygdala to prevent such processes.</a:t>
            </a:r>
            <a:endParaRPr lang="en-US" sz="28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42900" indent="-342900" algn="l">
              <a:buFont typeface="Arial"/>
              <a:buChar char="•"/>
            </a:pPr>
            <a:endParaRPr lang="en-US" sz="2800" dirty="0" smtClean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29585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720526" y="3440668"/>
            <a:ext cx="2750948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200" dirty="0" smtClean="0">
                <a:latin typeface="+mj-lt"/>
              </a:rPr>
              <a:t>THANK YOU</a:t>
            </a:r>
            <a:endParaRPr lang="en-US" sz="4200" dirty="0">
              <a:latin typeface="+mj-lt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="" xmlns:a16="http://schemas.microsoft.com/office/drawing/2014/main" id="{F9EF798D-BADD-4D0A-9C35-9DA6387D7945}"/>
              </a:ext>
            </a:extLst>
          </p:cNvPr>
          <p:cNvSpPr txBox="1">
            <a:spLocks/>
          </p:cNvSpPr>
          <p:nvPr/>
        </p:nvSpPr>
        <p:spPr>
          <a:xfrm>
            <a:off x="0" y="990600"/>
            <a:ext cx="12192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>
                <a:latin typeface="Open Sans"/>
                <a:cs typeface="Open Sans"/>
              </a:rPr>
              <a:t>Reggente, N.</a:t>
            </a:r>
            <a:r>
              <a:rPr lang="en-US" sz="2400" b="1" dirty="0">
                <a:latin typeface="Open Sans"/>
                <a:cs typeface="Open Sans"/>
              </a:rPr>
              <a:t>, </a:t>
            </a:r>
            <a:r>
              <a:rPr lang="en-US" sz="2400" dirty="0">
                <a:latin typeface="Open Sans"/>
                <a:cs typeface="Open Sans"/>
              </a:rPr>
              <a:t>Moody, T.D., </a:t>
            </a:r>
            <a:r>
              <a:rPr lang="en-US" sz="2400" dirty="0" err="1">
                <a:latin typeface="Open Sans"/>
                <a:cs typeface="Open Sans"/>
              </a:rPr>
              <a:t>Morfini</a:t>
            </a:r>
            <a:r>
              <a:rPr lang="en-US" sz="2400" dirty="0">
                <a:latin typeface="Open Sans"/>
                <a:cs typeface="Open Sans"/>
              </a:rPr>
              <a:t>, F., Sheen, C., </a:t>
            </a:r>
            <a:r>
              <a:rPr lang="en-US" sz="2400" dirty="0" err="1">
                <a:latin typeface="Open Sans"/>
                <a:cs typeface="Open Sans"/>
              </a:rPr>
              <a:t>Rissman</a:t>
            </a:r>
            <a:r>
              <a:rPr lang="en-US" sz="2400" dirty="0">
                <a:latin typeface="Open Sans"/>
                <a:cs typeface="Open Sans"/>
              </a:rPr>
              <a:t>, J., O’Neill, J., </a:t>
            </a:r>
            <a:r>
              <a:rPr lang="en-US" sz="2400" dirty="0" err="1">
                <a:latin typeface="Open Sans"/>
                <a:cs typeface="Open Sans"/>
              </a:rPr>
              <a:t>Feusner</a:t>
            </a:r>
            <a:r>
              <a:rPr lang="en-US" sz="2400" dirty="0">
                <a:latin typeface="Open Sans"/>
                <a:cs typeface="Open Sans"/>
              </a:rPr>
              <a:t>, J.D. (2018) Multivariate resting state functional connectivity predicts response to cognitive-behavioral therapy. In Press. Proceedings of the National Academy of Sciences.</a:t>
            </a:r>
          </a:p>
        </p:txBody>
      </p:sp>
    </p:spTree>
    <p:extLst>
      <p:ext uri="{BB962C8B-B14F-4D97-AF65-F5344CB8AC3E}">
        <p14:creationId xmlns:p14="http://schemas.microsoft.com/office/powerpoint/2010/main" val="6019243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910670" y="3059668"/>
            <a:ext cx="2370661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200" dirty="0" smtClean="0">
                <a:latin typeface="+mj-lt"/>
              </a:rPr>
              <a:t>APPENDIX</a:t>
            </a:r>
            <a:endParaRPr lang="en-US" sz="42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4215924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82640801"/>
              </p:ext>
            </p:extLst>
          </p:nvPr>
        </p:nvGraphicFramePr>
        <p:xfrm>
          <a:off x="2883386" y="774700"/>
          <a:ext cx="5981700" cy="6083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4" name="Document" r:id="rId4" imgW="5981700" imgH="6083300" progId="Word.Document.12">
                  <p:embed/>
                </p:oleObj>
              </mc:Choice>
              <mc:Fallback>
                <p:oleObj name="Document" r:id="rId4" imgW="5981700" imgH="60833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883386" y="774700"/>
                        <a:ext cx="5981700" cy="60833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413775" y="0"/>
            <a:ext cx="1364451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200" dirty="0" smtClean="0">
                <a:latin typeface="+mj-lt"/>
              </a:rPr>
              <a:t>More</a:t>
            </a:r>
            <a:endParaRPr lang="en-US" sz="42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5692173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413775" y="0"/>
            <a:ext cx="1364451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200" dirty="0" smtClean="0">
                <a:latin typeface="+mj-lt"/>
              </a:rPr>
              <a:t>More</a:t>
            </a:r>
            <a:endParaRPr lang="en-US" sz="4200" dirty="0">
              <a:latin typeface="+mj-lt"/>
            </a:endParaRPr>
          </a:p>
        </p:txBody>
      </p:sp>
      <p:pic>
        <p:nvPicPr>
          <p:cNvPr id="5" name="Picture 4" descr="Screenshot 2018-01-30 16.09.42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2356" y="1714412"/>
            <a:ext cx="6981181" cy="3526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07076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3406</TotalTime>
  <Words>839</Words>
  <Application>Microsoft Macintosh PowerPoint</Application>
  <PresentationFormat>Custom</PresentationFormat>
  <Paragraphs>145</Paragraphs>
  <Slides>22</Slides>
  <Notes>21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4" baseType="lpstr">
      <vt:lpstr>Office Theme</vt:lpstr>
      <vt:lpstr>Document</vt:lpstr>
      <vt:lpstr>Multivariate resting state functional connectivity predicts response to cognitive-behavioral therapy in obsessive-compulsive disorder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Nicco Reggente</dc:creator>
  <cp:lastModifiedBy>Nicco</cp:lastModifiedBy>
  <cp:revision>49</cp:revision>
  <dcterms:created xsi:type="dcterms:W3CDTF">2018-01-26T02:20:35Z</dcterms:created>
  <dcterms:modified xsi:type="dcterms:W3CDTF">2018-01-31T19:40:30Z</dcterms:modified>
</cp:coreProperties>
</file>