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3" r:id="rId10"/>
    <p:sldId id="262" r:id="rId11"/>
    <p:sldId id="265" r:id="rId12"/>
    <p:sldId id="266" r:id="rId13"/>
    <p:sldId id="267" r:id="rId14"/>
    <p:sldId id="270" r:id="rId15"/>
    <p:sldId id="276" r:id="rId16"/>
    <p:sldId id="275" r:id="rId17"/>
    <p:sldId id="277" r:id="rId18"/>
    <p:sldId id="278" r:id="rId19"/>
    <p:sldId id="279" r:id="rId20"/>
    <p:sldId id="280" r:id="rId21"/>
    <p:sldId id="281" r:id="rId22"/>
    <p:sldId id="269" r:id="rId23"/>
    <p:sldId id="283" r:id="rId24"/>
    <p:sldId id="282" r:id="rId25"/>
    <p:sldId id="284" r:id="rId26"/>
    <p:sldId id="285" r:id="rId27"/>
    <p:sldId id="271" r:id="rId28"/>
    <p:sldId id="272" r:id="rId29"/>
    <p:sldId id="273" r:id="rId30"/>
    <p:sldId id="27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74" autoAdjust="0"/>
  </p:normalViewPr>
  <p:slideViewPr>
    <p:cSldViewPr snapToGrid="0" snapToObjects="1">
      <p:cViewPr>
        <p:scale>
          <a:sx n="112" d="100"/>
          <a:sy n="112" d="100"/>
        </p:scale>
        <p:origin x="-144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ABE3B-34DC-1540-BD3D-C35F3038158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84D46-7339-644A-960E-C67A98212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36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3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T=threshold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By inserting “diffusion” gradient pulses in the MRI sequence (corresponding to low b values), one may crush the contribution of the largest vessels (with high D* values associated with fast flow) in the BOLD signal and improve the spatial resolution of the activation maps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water flowing in randomly oriented capillaries (at the voxel level) mimics a random walk (“pseudo-diffusion”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By inserting “diffusion” gradient pulses in the MRI sequence (corresponding to low b values), one may crush the contribution of the largest vessels (with high D* values associated with fast flow) in the BOLD signal and improve the spatial resolution of the activation maps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water flowing in randomly oriented capillaries (at the voxel level) mimics a random walk (“pseudo-diffusion”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Indicative of improvement alongside the reduction</a:t>
            </a:r>
            <a:r>
              <a:rPr lang="en-US" baseline="0" dirty="0" smtClean="0"/>
              <a:t> in MD and FA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actual cause of the MD is unknown without histological evidence, which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99A53-8689-FC4E-AD9A-5B822232B1A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0672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84D46-7339-644A-960E-C67A98212F6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5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4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9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7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6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8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5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5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0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5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0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05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183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4054279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962391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184052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154485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41848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416905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951044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729022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>
                <a:solidFill>
                  <a:srgbClr val="FFFFFF"/>
                </a:solidFill>
                <a:latin typeface="Arial Narrow"/>
              </a:rPr>
              <a:pPr/>
              <a:t>3/12/15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/>
              <a:t>‹#›</a:t>
            </a:fld>
            <a:endParaRPr lang="en-US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632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47929-9DD2-EA47-A3BD-B6622FEAC444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E70F0-7CEA-CD4F-B940-36196036C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4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defTabSz="914400"/>
            <a:fld id="{8B3AFFF1-9C47-49F0-AE12-AF188F3F4E82}" type="datetime1">
              <a:rPr lang="en-US" smtClean="0">
                <a:solidFill>
                  <a:srgbClr val="FFFFFF"/>
                </a:solidFill>
                <a:latin typeface="Arial Narrow"/>
              </a:rPr>
              <a:pPr defTabSz="914400"/>
              <a:t>3/12/15</a:t>
            </a:fld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defTabSz="914400"/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defTabSz="914400"/>
            <a:fld id="{38237106-F2ED-405E-BC33-CC3CF426205F}" type="slidenum">
              <a:rPr lang="en-US" smtClean="0">
                <a:solidFill>
                  <a:srgbClr val="FFFFFF"/>
                </a:solidFill>
                <a:latin typeface="Arial Narrow"/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361534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tiff"/><Relationship Id="rId3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5-03-11 09.19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3127"/>
            <a:ext cx="2768600" cy="73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418149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smtClean="0"/>
              <a:t>Does functional MRI detect activation in white matter?</a:t>
            </a:r>
          </a:p>
          <a:p>
            <a:pPr algn="r"/>
            <a:r>
              <a:rPr lang="en-US" sz="2400" i="1" dirty="0" smtClean="0"/>
              <a:t>A review of emerging evidence, issues, and future directions.</a:t>
            </a:r>
            <a:endParaRPr lang="en-US" sz="2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893845" y="3674494"/>
            <a:ext cx="5250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Jodie R. </a:t>
            </a:r>
            <a:r>
              <a:rPr lang="en-US" dirty="0" err="1" smtClean="0"/>
              <a:t>Gawryluk</a:t>
            </a:r>
            <a:r>
              <a:rPr lang="en-US" dirty="0" smtClean="0"/>
              <a:t>, Erin L. </a:t>
            </a:r>
            <a:r>
              <a:rPr lang="en-US" dirty="0" err="1" smtClean="0"/>
              <a:t>Mazerolle</a:t>
            </a:r>
            <a:r>
              <a:rPr lang="en-US" dirty="0" smtClean="0"/>
              <a:t>, Ryan C. N. D’Arcy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99267" y="6229060"/>
            <a:ext cx="4744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Presented by Nicco </a:t>
            </a:r>
            <a:r>
              <a:rPr lang="en-US" dirty="0" err="1" smtClean="0"/>
              <a:t>Reggente</a:t>
            </a:r>
            <a:r>
              <a:rPr lang="en-US" dirty="0" smtClean="0"/>
              <a:t> on March 12, 2015</a:t>
            </a:r>
          </a:p>
          <a:p>
            <a:pPr algn="r"/>
            <a:r>
              <a:rPr lang="en-US" dirty="0" smtClean="0"/>
              <a:t>UCLA </a:t>
            </a:r>
            <a:r>
              <a:rPr lang="en-US" dirty="0" smtClean="0"/>
              <a:t>Neuroimaging+ Journal Club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47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6749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Motivation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9698" y="1699595"/>
            <a:ext cx="87420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is a </a:t>
            </a:r>
            <a:r>
              <a:rPr lang="en-US" b="1" dirty="0" smtClean="0"/>
              <a:t>50:50</a:t>
            </a:r>
            <a:r>
              <a:rPr lang="en-US" dirty="0" smtClean="0"/>
              <a:t> ratio of white to gray matter tissue, but only </a:t>
            </a:r>
            <a:r>
              <a:rPr lang="en-US" b="1" dirty="0" smtClean="0"/>
              <a:t>27 </a:t>
            </a:r>
            <a:r>
              <a:rPr lang="en-US" dirty="0" smtClean="0"/>
              <a:t>published reports of white matter BOLD activation.</a:t>
            </a:r>
          </a:p>
          <a:p>
            <a:endParaRPr lang="en-US" b="1" dirty="0" smtClean="0"/>
          </a:p>
          <a:p>
            <a:endParaRPr lang="en-US" dirty="0"/>
          </a:p>
          <a:p>
            <a:r>
              <a:rPr lang="en-US" dirty="0" smtClean="0"/>
              <a:t>DTI and functional connectivity alone are limited by the fact that neither evaluates the functional dynamics directly within white matter pathways. Information </a:t>
            </a:r>
            <a:r>
              <a:rPr lang="en-US" i="1" dirty="0" smtClean="0"/>
              <a:t>transfer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Investigating the </a:t>
            </a:r>
            <a:r>
              <a:rPr lang="en-US" b="1" dirty="0" smtClean="0"/>
              <a:t>functional</a:t>
            </a:r>
            <a:r>
              <a:rPr lang="en-US" dirty="0" smtClean="0"/>
              <a:t> dynamics of white matter would substantially broaden current approaches to the study of brain connectivity.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Reveal insights as to how regions within brain networks interact to support complex cognitive functions.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6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2202306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Poffenberger</a:t>
            </a:r>
            <a:r>
              <a:rPr lang="en-US" b="1" dirty="0" smtClean="0"/>
              <a:t> paradigm reveals anterior corpus </a:t>
            </a:r>
            <a:r>
              <a:rPr lang="en-US" b="1" dirty="0" err="1" smtClean="0"/>
              <a:t>collosum</a:t>
            </a:r>
            <a:r>
              <a:rPr lang="en-US" b="1" dirty="0"/>
              <a:t> </a:t>
            </a:r>
            <a:r>
              <a:rPr lang="en-US" b="1" dirty="0" err="1" smtClean="0"/>
              <a:t>inovlvement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047" r="51501" b="77049"/>
          <a:stretch/>
        </p:blipFill>
        <p:spPr>
          <a:xfrm>
            <a:off x="3494246" y="2936318"/>
            <a:ext cx="3053629" cy="18913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6424"/>
          <a:stretch/>
        </p:blipFill>
        <p:spPr>
          <a:xfrm>
            <a:off x="6399289" y="2936318"/>
            <a:ext cx="1918736" cy="18913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034" y="3328198"/>
            <a:ext cx="3352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 dirty="0" smtClean="0"/>
              <a:t>Light to hemi field</a:t>
            </a:r>
          </a:p>
          <a:p>
            <a:pPr marL="342900" indent="-342900">
              <a:buFont typeface="+mj-lt"/>
              <a:buAutoNum type="arabicPeriod"/>
            </a:pPr>
            <a:endParaRPr lang="en-US" i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i="1" dirty="0" smtClean="0"/>
              <a:t>Respond with </a:t>
            </a:r>
            <a:r>
              <a:rPr lang="en-US" i="1" dirty="0" err="1" smtClean="0"/>
              <a:t>ipsi</a:t>
            </a:r>
            <a:r>
              <a:rPr lang="en-US" i="1" dirty="0" smtClean="0"/>
              <a:t>/contra hand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2605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2202306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Sperry task reveals </a:t>
            </a:r>
            <a:r>
              <a:rPr lang="en-US" b="1" dirty="0" err="1" smtClean="0"/>
              <a:t>involvment</a:t>
            </a:r>
            <a:r>
              <a:rPr lang="en-US" b="1" dirty="0" smtClean="0"/>
              <a:t> of the </a:t>
            </a:r>
            <a:r>
              <a:rPr lang="en-US" b="1" dirty="0" err="1" smtClean="0"/>
              <a:t>splenium</a:t>
            </a:r>
            <a:r>
              <a:rPr lang="en-US" b="1" dirty="0"/>
              <a:t> </a:t>
            </a:r>
            <a:r>
              <a:rPr lang="en-US" b="1" dirty="0" smtClean="0"/>
              <a:t>of the corpus </a:t>
            </a:r>
            <a:r>
              <a:rPr lang="en-US" b="1" dirty="0" err="1" smtClean="0"/>
              <a:t>collosum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0374" y="3328198"/>
            <a:ext cx="33778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 dirty="0" smtClean="0"/>
              <a:t>Word stimuli (</a:t>
            </a:r>
            <a:r>
              <a:rPr lang="en-US" i="1" dirty="0" smtClean="0">
                <a:sym typeface="Wingdings"/>
              </a:rPr>
              <a:t> </a:t>
            </a:r>
            <a:r>
              <a:rPr lang="en-US" i="1" dirty="0" smtClean="0"/>
              <a:t>L hemisphere)</a:t>
            </a:r>
          </a:p>
          <a:p>
            <a:pPr marL="342900" indent="-342900">
              <a:buFont typeface="+mj-lt"/>
              <a:buAutoNum type="arabicPeriod"/>
            </a:pPr>
            <a:endParaRPr lang="en-US" i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i="1" dirty="0" smtClean="0"/>
              <a:t>Face stimuli (</a:t>
            </a:r>
            <a:r>
              <a:rPr lang="en-US" i="1" dirty="0" smtClean="0">
                <a:sym typeface="Wingdings"/>
              </a:rPr>
              <a:t> R hemisphere)</a:t>
            </a:r>
          </a:p>
          <a:p>
            <a:pPr marL="342900" indent="-342900">
              <a:buFont typeface="+mj-lt"/>
              <a:buAutoNum type="arabicPeriod"/>
            </a:pPr>
            <a:endParaRPr lang="en-US" i="1" dirty="0">
              <a:sym typeface="Wingding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i="1" dirty="0" smtClean="0">
                <a:sym typeface="Wingdings"/>
              </a:rPr>
              <a:t>Present briefly to R/L </a:t>
            </a:r>
            <a:r>
              <a:rPr lang="en-US" i="1" dirty="0" err="1" smtClean="0">
                <a:sym typeface="Wingdings"/>
              </a:rPr>
              <a:t>hemifield</a:t>
            </a:r>
            <a:endParaRPr lang="en-US" i="1" dirty="0"/>
          </a:p>
        </p:txBody>
      </p:sp>
      <p:pic>
        <p:nvPicPr>
          <p:cNvPr id="7" name="Picture 6" descr="Screenshot 2015-03-11 10.24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489" y="2989171"/>
            <a:ext cx="3259957" cy="22471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80653" y="5863328"/>
            <a:ext cx="2554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Interhemispheric</a:t>
            </a:r>
            <a:r>
              <a:rPr lang="en-US" b="1" dirty="0" smtClean="0"/>
              <a:t> </a:t>
            </a:r>
            <a:r>
              <a:rPr lang="en-US" b="1" dirty="0" err="1" smtClean="0"/>
              <a:t>tranfer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8867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" y="210308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Functionally distinct white matter activations </a:t>
            </a:r>
            <a:endParaRPr lang="en-US" b="1" dirty="0"/>
          </a:p>
        </p:txBody>
      </p:sp>
      <p:pic>
        <p:nvPicPr>
          <p:cNvPr id="4" name="Picture 3" descr="Screenshot 2015-03-11 10.26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56450"/>
            <a:ext cx="9144000" cy="21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68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48" t="3329" r="4549" b="3251"/>
          <a:stretch/>
        </p:blipFill>
        <p:spPr>
          <a:xfrm>
            <a:off x="6031231" y="962076"/>
            <a:ext cx="3052276" cy="27337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231" y="3695784"/>
            <a:ext cx="3052276" cy="31622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-1" r="1067"/>
          <a:stretch/>
        </p:blipFill>
        <p:spPr>
          <a:xfrm>
            <a:off x="3566513" y="962076"/>
            <a:ext cx="2464718" cy="58959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881" y="1389726"/>
            <a:ext cx="3480632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A / B: Focus evoked by olfactory stimulation and </a:t>
            </a:r>
            <a:r>
              <a:rPr lang="en-US" dirty="0" err="1" smtClean="0"/>
              <a:t>callosal</a:t>
            </a:r>
            <a:r>
              <a:rPr lang="en-US" dirty="0" smtClean="0"/>
              <a:t> fibers connecting primary olfactory cortices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C / D: The same for gustatory stimuli and areas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 /F: Motor task and motor cortex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 / H: Hand tactile stimulus and somatosensory cortex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 /L: Auditory stimuli and cortex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 /N: Visual stimuli and cortex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33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150760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Corpus Collosum activity seen during: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5085" t="10789" r="3263" b="11114"/>
          <a:stretch/>
        </p:blipFill>
        <p:spPr>
          <a:xfrm>
            <a:off x="590142" y="2976022"/>
            <a:ext cx="2411887" cy="19241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0142" y="2496320"/>
            <a:ext cx="2411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Acupuncture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41869" y="5113298"/>
            <a:ext cx="37129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activation in the genu of the corpus callosum here may be indicative of greater information flow between the two hemispheres for inflectional morphology sentences</a:t>
            </a:r>
            <a:endParaRPr lang="en-US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6497" t="66417" r="26668"/>
          <a:stretch/>
        </p:blipFill>
        <p:spPr>
          <a:xfrm>
            <a:off x="5041868" y="2976022"/>
            <a:ext cx="3712986" cy="19241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39235" y="2358017"/>
            <a:ext cx="3815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Sign Language sentences with inflectional morphology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046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19" y="2069343"/>
            <a:ext cx="3118961" cy="4589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507" y="2069320"/>
            <a:ext cx="3285878" cy="45897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" y="127465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Corpus </a:t>
            </a:r>
            <a:r>
              <a:rPr lang="en-US" b="1" dirty="0" err="1" smtClean="0"/>
              <a:t>collosum</a:t>
            </a:r>
            <a:r>
              <a:rPr lang="en-US" b="1" dirty="0" smtClean="0"/>
              <a:t> activation associated with </a:t>
            </a:r>
            <a:r>
              <a:rPr lang="en-US" b="1" dirty="0" err="1" smtClean="0"/>
              <a:t>interhemispheric</a:t>
            </a:r>
            <a:r>
              <a:rPr lang="en-US" b="1" dirty="0" smtClean="0"/>
              <a:t> interactions </a:t>
            </a:r>
          </a:p>
          <a:p>
            <a:pPr algn="ctr"/>
            <a:r>
              <a:rPr lang="en-US" b="1" dirty="0" smtClean="0"/>
              <a:t>during bimanual coordination.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5341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" y="113355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Negative signal change in optic radiations contralateral to visually stimulated hemisphere</a:t>
            </a:r>
            <a:endParaRPr lang="en-US" b="1" dirty="0"/>
          </a:p>
        </p:txBody>
      </p:sp>
      <p:pic>
        <p:nvPicPr>
          <p:cNvPr id="3" name="Picture 2" descr="ovidweb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148" y="1610399"/>
            <a:ext cx="2199496" cy="5080837"/>
          </a:xfrm>
          <a:prstGeom prst="rect">
            <a:avLst/>
          </a:prstGeom>
        </p:spPr>
      </p:pic>
      <p:pic>
        <p:nvPicPr>
          <p:cNvPr id="4" name="Picture 3" descr="ovidweb (1)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83" y="1610399"/>
            <a:ext cx="2270765" cy="50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0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" y="113355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Internal Capsule detected in: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6807" y="2193533"/>
            <a:ext cx="4553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Swallowing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47553" y="2193533"/>
            <a:ext cx="389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Finger Tapping</a:t>
            </a:r>
            <a:endParaRPr lang="en-US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346807" y="2689544"/>
            <a:ext cx="4553941" cy="2946097"/>
            <a:chOff x="1" y="2588519"/>
            <a:chExt cx="5728954" cy="33635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2588519"/>
              <a:ext cx="5728954" cy="3363525"/>
            </a:xfrm>
            <a:prstGeom prst="rect">
              <a:avLst/>
            </a:prstGeom>
          </p:spPr>
        </p:pic>
        <p:sp>
          <p:nvSpPr>
            <p:cNvPr id="12" name="Donut 11"/>
            <p:cNvSpPr/>
            <p:nvPr/>
          </p:nvSpPr>
          <p:spPr>
            <a:xfrm>
              <a:off x="1654966" y="3848307"/>
              <a:ext cx="282241" cy="307864"/>
            </a:xfrm>
            <a:prstGeom prst="donut">
              <a:avLst>
                <a:gd name="adj" fmla="val 564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Donut 12"/>
            <p:cNvSpPr/>
            <p:nvPr/>
          </p:nvSpPr>
          <p:spPr>
            <a:xfrm>
              <a:off x="769751" y="5321959"/>
              <a:ext cx="282241" cy="307864"/>
            </a:xfrm>
            <a:prstGeom prst="donut">
              <a:avLst>
                <a:gd name="adj" fmla="val 564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Donut 13"/>
            <p:cNvSpPr/>
            <p:nvPr/>
          </p:nvSpPr>
          <p:spPr>
            <a:xfrm>
              <a:off x="3269893" y="4603608"/>
              <a:ext cx="282241" cy="307864"/>
            </a:xfrm>
            <a:prstGeom prst="donut">
              <a:avLst>
                <a:gd name="adj" fmla="val 564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113" y="2638232"/>
            <a:ext cx="3528277" cy="295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90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" y="113355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Trial-by-trial reaction time differences show BOLD correlates in:  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3177" r="66381" b="3336"/>
          <a:stretch/>
        </p:blipFill>
        <p:spPr>
          <a:xfrm>
            <a:off x="406400" y="2591191"/>
            <a:ext cx="2800896" cy="40792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401" y="2129395"/>
            <a:ext cx="2781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Corpus Collosum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5252" r="62076" b="25368"/>
          <a:stretch/>
        </p:blipFill>
        <p:spPr>
          <a:xfrm>
            <a:off x="5347485" y="2591191"/>
            <a:ext cx="2815258" cy="407920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47485" y="2129395"/>
            <a:ext cx="2815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Corona </a:t>
            </a:r>
            <a:r>
              <a:rPr lang="en-US" b="1" dirty="0" err="1" smtClean="0"/>
              <a:t>Radiata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6153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" y="113355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Functional Connectivity in white matter during rest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02885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Evaluate the strength of functional connectivity within white matter tracts, </a:t>
            </a:r>
          </a:p>
          <a:p>
            <a:pPr algn="ctr"/>
            <a:r>
              <a:rPr lang="en-US" i="1" dirty="0" smtClean="0"/>
              <a:t>which were defined using DTI </a:t>
            </a:r>
            <a:r>
              <a:rPr lang="en-US" i="1" dirty="0" err="1" smtClean="0"/>
              <a:t>tractography</a:t>
            </a:r>
            <a:r>
              <a:rPr lang="en-US" i="1" dirty="0" smtClean="0"/>
              <a:t>.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39" y="2527053"/>
            <a:ext cx="3751541" cy="38819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82280" y="3622419"/>
            <a:ext cx="5023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Functional connectivity was significantly greater for voxels within the same white matter tracts than for random voxels (matched distance from the seed).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22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76" y="2305850"/>
            <a:ext cx="4038917" cy="3670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354656"/>
            <a:ext cx="9140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Activated regions of the corpus callosum were structurally connected to </a:t>
            </a:r>
          </a:p>
          <a:p>
            <a:pPr algn="ctr"/>
            <a:r>
              <a:rPr lang="en-US" b="1" dirty="0" smtClean="0"/>
              <a:t>the functional network of gray matter regions involved in the task.</a:t>
            </a:r>
            <a:endParaRPr lang="en-US" b="1" dirty="0"/>
          </a:p>
        </p:txBody>
      </p:sp>
      <p:pic>
        <p:nvPicPr>
          <p:cNvPr id="6" name="Picture 5" descr="Screenshot 2015-03-11 12.54.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33" y="2305851"/>
            <a:ext cx="3724733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59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9822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Previous Reports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1354656"/>
            <a:ext cx="9140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Hemodynamic changes can be detected in white matter during vascular changes, </a:t>
            </a:r>
          </a:p>
          <a:p>
            <a:pPr algn="ctr"/>
            <a:r>
              <a:rPr lang="en-US" b="1" dirty="0" smtClean="0"/>
              <a:t>such as breath-holding tasks or </a:t>
            </a:r>
            <a:r>
              <a:rPr lang="en-US" b="1" dirty="0" err="1" smtClean="0"/>
              <a:t>hypercapnia</a:t>
            </a:r>
            <a:endParaRPr lang="en-US" b="1" dirty="0"/>
          </a:p>
        </p:txBody>
      </p:sp>
      <p:pic>
        <p:nvPicPr>
          <p:cNvPr id="5" name="Picture 4" descr="Screenshot 2015-03-11 16.42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32" y="2090911"/>
            <a:ext cx="6026253" cy="38849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599647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Thus, there is evidence that white matter has the vascular capacity to </a:t>
            </a:r>
          </a:p>
          <a:p>
            <a:pPr algn="ctr"/>
            <a:r>
              <a:rPr lang="en-US" dirty="0" smtClean="0"/>
              <a:t>support hemodynamic changes that are detectable with fMRI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849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76106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Limiting/Contributing </a:t>
            </a:r>
            <a:r>
              <a:rPr lang="en-US" sz="4200" b="1" dirty="0" smtClean="0"/>
              <a:t>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-13744" y="2166321"/>
            <a:ext cx="2971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Venous vessel </a:t>
            </a:r>
            <a:r>
              <a:rPr lang="en-US" b="1" dirty="0" smtClean="0"/>
              <a:t>size</a:t>
            </a:r>
            <a:r>
              <a:rPr lang="en-US" dirty="0" smtClean="0"/>
              <a:t> is </a:t>
            </a:r>
            <a:r>
              <a:rPr lang="en-US" b="1" dirty="0" smtClean="0"/>
              <a:t>equal</a:t>
            </a:r>
            <a:r>
              <a:rPr lang="en-US" dirty="0" smtClean="0"/>
              <a:t> across white and grey matter, but </a:t>
            </a:r>
            <a:r>
              <a:rPr lang="en-US" b="1" dirty="0" smtClean="0"/>
              <a:t>density</a:t>
            </a:r>
            <a:r>
              <a:rPr lang="en-US" dirty="0" smtClean="0"/>
              <a:t> for white is </a:t>
            </a:r>
            <a:r>
              <a:rPr lang="en-US" b="1" dirty="0" smtClean="0"/>
              <a:t>half</a:t>
            </a:r>
            <a:r>
              <a:rPr lang="en-US" dirty="0" smtClean="0"/>
              <a:t> that of grey, thus resulting in lower </a:t>
            </a:r>
            <a:r>
              <a:rPr lang="en-US" b="1" dirty="0" smtClean="0"/>
              <a:t>CBF</a:t>
            </a:r>
            <a:r>
              <a:rPr lang="en-US" dirty="0" smtClean="0"/>
              <a:t> and </a:t>
            </a:r>
            <a:r>
              <a:rPr lang="en-US" b="1" dirty="0" smtClean="0"/>
              <a:t>CBV</a:t>
            </a:r>
          </a:p>
        </p:txBody>
      </p:sp>
      <p:pic>
        <p:nvPicPr>
          <p:cNvPr id="4" name="Picture 3" descr="Screenshot 2015-03-11 16.27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922595"/>
            <a:ext cx="6172200" cy="3517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1975" y="5472342"/>
            <a:ext cx="5272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99-761 </a:t>
            </a:r>
            <a:r>
              <a:rPr lang="en-US" dirty="0" err="1" smtClean="0"/>
              <a:t>microvessels</a:t>
            </a:r>
            <a:r>
              <a:rPr lang="en-US" dirty="0" smtClean="0"/>
              <a:t>/mm</a:t>
            </a:r>
            <a:r>
              <a:rPr lang="en-US" baseline="30000" dirty="0" smtClean="0"/>
              <a:t>2</a:t>
            </a:r>
            <a:r>
              <a:rPr lang="en-US" dirty="0" smtClean="0"/>
              <a:t>    10-192 </a:t>
            </a:r>
            <a:r>
              <a:rPr lang="en-US" dirty="0" err="1" smtClean="0"/>
              <a:t>microvessels</a:t>
            </a:r>
            <a:r>
              <a:rPr lang="en-US" dirty="0" smtClean="0"/>
              <a:t>/mm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Screenshot 2015-03-11 16.28.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55" y="1744565"/>
            <a:ext cx="6185945" cy="42972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71" y="4248634"/>
            <a:ext cx="2941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Confirmed that white matter </a:t>
            </a:r>
            <a:r>
              <a:rPr lang="en-US" b="1" dirty="0" smtClean="0"/>
              <a:t>blood flow </a:t>
            </a:r>
            <a:r>
              <a:rPr lang="en-US" dirty="0" smtClean="0"/>
              <a:t>is </a:t>
            </a:r>
            <a:r>
              <a:rPr lang="en-US" b="1" dirty="0" smtClean="0"/>
              <a:t>1/10 </a:t>
            </a:r>
            <a:r>
              <a:rPr lang="en-US" dirty="0" smtClean="0"/>
              <a:t>– </a:t>
            </a:r>
            <a:r>
              <a:rPr lang="en-US" b="1" dirty="0" smtClean="0"/>
              <a:t>1/3</a:t>
            </a:r>
            <a:r>
              <a:rPr lang="en-US" dirty="0" smtClean="0"/>
              <a:t> that of gray matter by perfusion MRI imaging with arterial spin labeling (ASL)</a:t>
            </a:r>
            <a:endParaRPr lang="en-US" dirty="0"/>
          </a:p>
        </p:txBody>
      </p:sp>
      <p:pic>
        <p:nvPicPr>
          <p:cNvPr id="8" name="Picture 7" descr="Screenshot 2015-03-11 16.35.4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744564"/>
            <a:ext cx="6172200" cy="442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53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76106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Limiting/Contributing </a:t>
            </a:r>
            <a:r>
              <a:rPr lang="en-US" sz="4200" b="1" dirty="0" smtClean="0"/>
              <a:t>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9412" y="2206361"/>
            <a:ext cx="86596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BOLD</a:t>
            </a:r>
            <a:r>
              <a:rPr lang="en-US" dirty="0" smtClean="0"/>
              <a:t> is traditionally thought to track local field potentials (</a:t>
            </a:r>
            <a:r>
              <a:rPr lang="en-US" b="1" dirty="0" smtClean="0"/>
              <a:t>LFP</a:t>
            </a:r>
            <a:r>
              <a:rPr lang="en-US" dirty="0" smtClean="0"/>
              <a:t>), which reflect post-synaptic potentials(</a:t>
            </a:r>
            <a:r>
              <a:rPr lang="en-US" b="1" dirty="0" smtClean="0"/>
              <a:t>PSP</a:t>
            </a:r>
            <a:r>
              <a:rPr lang="en-US" dirty="0" smtClean="0"/>
              <a:t>). </a:t>
            </a:r>
          </a:p>
          <a:p>
            <a:endParaRPr lang="en-US" dirty="0" smtClean="0"/>
          </a:p>
          <a:p>
            <a:r>
              <a:rPr lang="en-US" dirty="0" smtClean="0"/>
              <a:t>PSPs account for less than 1% of the energy demands in white matter.</a:t>
            </a:r>
          </a:p>
          <a:p>
            <a:endParaRPr lang="en-US" dirty="0"/>
          </a:p>
          <a:p>
            <a:r>
              <a:rPr lang="en-US" dirty="0" smtClean="0"/>
              <a:t>The primary type of neural activity in white matter is </a:t>
            </a:r>
            <a:r>
              <a:rPr lang="en-US" b="1" dirty="0" smtClean="0"/>
              <a:t>spiking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Spiking is associated with energy-dependent </a:t>
            </a:r>
            <a:r>
              <a:rPr lang="en-US" b="1" dirty="0" smtClean="0"/>
              <a:t>ion pumps </a:t>
            </a:r>
            <a:r>
              <a:rPr lang="en-US" dirty="0" smtClean="0"/>
              <a:t>used in maintaining the resting potential.</a:t>
            </a:r>
          </a:p>
          <a:p>
            <a:endParaRPr lang="en-US" b="1" dirty="0"/>
          </a:p>
          <a:p>
            <a:r>
              <a:rPr lang="en-US" dirty="0" smtClean="0"/>
              <a:t>So…how can we link BOLD responses to spiking?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008312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739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Contributing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7436" y="1244285"/>
            <a:ext cx="9143999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Astrocytes </a:t>
            </a:r>
            <a:r>
              <a:rPr lang="en-US" dirty="0" smtClean="0"/>
              <a:t>perform a similar function (K</a:t>
            </a:r>
            <a:r>
              <a:rPr lang="en-US" baseline="30000" dirty="0" smtClean="0"/>
              <a:t>+</a:t>
            </a:r>
            <a:r>
              <a:rPr lang="en-US" dirty="0" smtClean="0"/>
              <a:t> siphoning) in white matter as they do in grey matter.</a:t>
            </a:r>
          </a:p>
          <a:p>
            <a:endParaRPr lang="en-US" dirty="0"/>
          </a:p>
          <a:p>
            <a:r>
              <a:rPr lang="en-US" dirty="0" smtClean="0"/>
              <a:t>Astrocyte expression of K</a:t>
            </a:r>
            <a:r>
              <a:rPr lang="en-US" baseline="30000" dirty="0" smtClean="0"/>
              <a:t>+</a:t>
            </a:r>
            <a:r>
              <a:rPr lang="en-US" dirty="0" smtClean="0"/>
              <a:t> channels is localized to </a:t>
            </a:r>
            <a:r>
              <a:rPr lang="en-US" b="1" dirty="0" smtClean="0"/>
              <a:t>perivascular</a:t>
            </a:r>
            <a:r>
              <a:rPr lang="en-US" dirty="0" smtClean="0"/>
              <a:t> end feet and on processes located </a:t>
            </a:r>
            <a:r>
              <a:rPr lang="en-US" b="1" dirty="0" smtClean="0"/>
              <a:t>within </a:t>
            </a:r>
            <a:r>
              <a:rPr lang="en-US" dirty="0" err="1" smtClean="0"/>
              <a:t>myelinated</a:t>
            </a:r>
            <a:r>
              <a:rPr lang="en-US" dirty="0" smtClean="0"/>
              <a:t> </a:t>
            </a:r>
            <a:r>
              <a:rPr lang="en-US" b="1" dirty="0" smtClean="0"/>
              <a:t>axon</a:t>
            </a:r>
            <a:r>
              <a:rPr lang="en-US" dirty="0" smtClean="0"/>
              <a:t> bundles.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	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" y="3389178"/>
            <a:ext cx="44045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/>
              <a:t>K</a:t>
            </a:r>
            <a:r>
              <a:rPr lang="en-US" baseline="30000" dirty="0" smtClean="0"/>
              <a:t>+</a:t>
            </a:r>
            <a:r>
              <a:rPr lang="en-US" dirty="0" smtClean="0"/>
              <a:t>  is transported across layers of myelin via gap junctions and are taken up by astrocytes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dirty="0" smtClean="0"/>
              <a:t>Astrocytes release K</a:t>
            </a:r>
            <a:r>
              <a:rPr lang="en-US" baseline="30000" dirty="0" smtClean="0"/>
              <a:t>+</a:t>
            </a:r>
            <a:r>
              <a:rPr lang="en-US" dirty="0" smtClean="0"/>
              <a:t>  </a:t>
            </a:r>
            <a:r>
              <a:rPr lang="en-US" dirty="0" err="1" smtClean="0"/>
              <a:t>perivascularly</a:t>
            </a:r>
            <a:r>
              <a:rPr lang="en-US" dirty="0" smtClean="0"/>
              <a:t>, which relaxes the smooth muscles of the arterioles surrounded by the astrocyte’s end feet </a:t>
            </a:r>
            <a:r>
              <a:rPr lang="en-US" dirty="0" smtClean="0">
                <a:sym typeface="Wingdings"/>
              </a:rPr>
              <a:t> hemodynamic change.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50000"/>
          <a:stretch/>
        </p:blipFill>
        <p:spPr>
          <a:xfrm>
            <a:off x="4404565" y="3389178"/>
            <a:ext cx="4572000" cy="2366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54619" b="3553"/>
          <a:stretch/>
        </p:blipFill>
        <p:spPr>
          <a:xfrm>
            <a:off x="4404565" y="3130322"/>
            <a:ext cx="4572000" cy="286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3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739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Contributing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8068" y="1706081"/>
            <a:ext cx="50027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Nitric Oxide (NO) </a:t>
            </a:r>
            <a:r>
              <a:rPr lang="en-US" dirty="0" smtClean="0"/>
              <a:t> producing neurons are found throughout the corpus callosum.</a:t>
            </a:r>
          </a:p>
          <a:p>
            <a:endParaRPr lang="en-US" b="1" dirty="0"/>
          </a:p>
          <a:p>
            <a:r>
              <a:rPr lang="en-US" dirty="0" smtClean="0"/>
              <a:t>NO is a powerful </a:t>
            </a:r>
            <a:r>
              <a:rPr lang="en-US" b="1" dirty="0" smtClean="0"/>
              <a:t>vasodilator</a:t>
            </a:r>
            <a:r>
              <a:rPr lang="en-US" dirty="0"/>
              <a:t> </a:t>
            </a:r>
            <a:r>
              <a:rPr lang="en-US" dirty="0" smtClean="0"/>
              <a:t>(a perfect transducer of neuronal signals into vascular responses)</a:t>
            </a:r>
            <a:endParaRPr lang="en-US" dirty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	</a:t>
            </a:r>
            <a:endParaRPr lang="en-US" b="1" dirty="0"/>
          </a:p>
          <a:p>
            <a:endParaRPr lang="en-US" b="1" dirty="0" smtClean="0"/>
          </a:p>
          <a:p>
            <a:r>
              <a:rPr lang="en-US" dirty="0" smtClean="0"/>
              <a:t>Increased </a:t>
            </a:r>
            <a:r>
              <a:rPr lang="en-US" b="1" dirty="0" smtClean="0"/>
              <a:t>glucose uptake </a:t>
            </a:r>
            <a:r>
              <a:rPr lang="en-US" dirty="0" smtClean="0"/>
              <a:t>in the corpus </a:t>
            </a:r>
            <a:r>
              <a:rPr lang="en-US" dirty="0" err="1" smtClean="0"/>
              <a:t>collosum</a:t>
            </a:r>
            <a:r>
              <a:rPr lang="en-US" dirty="0" smtClean="0"/>
              <a:t> associated with electrical stimulation of a cortical region with </a:t>
            </a:r>
            <a:r>
              <a:rPr lang="en-US" dirty="0" err="1" smtClean="0"/>
              <a:t>callosal</a:t>
            </a:r>
            <a:r>
              <a:rPr lang="en-US" dirty="0" smtClean="0"/>
              <a:t> projection. Scales with Frequency. </a:t>
            </a:r>
            <a:endParaRPr lang="en-US" dirty="0"/>
          </a:p>
          <a:p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33194"/>
          <a:stretch/>
        </p:blipFill>
        <p:spPr>
          <a:xfrm>
            <a:off x="5270793" y="1051870"/>
            <a:ext cx="3517197" cy="2591192"/>
          </a:xfrm>
          <a:prstGeom prst="rect">
            <a:avLst/>
          </a:prstGeom>
        </p:spPr>
      </p:pic>
      <p:pic>
        <p:nvPicPr>
          <p:cNvPr id="8" name="Picture 7" descr="Screenshot 2015-03-11 19.14.3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53" y="3732856"/>
            <a:ext cx="3897331" cy="300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36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717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40" y="3311487"/>
            <a:ext cx="3202781" cy="3155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436" y="1806967"/>
            <a:ext cx="3112024" cy="477963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121862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Sensitivity increases with field strength re greater for white matter than gray matter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3340" y="1818058"/>
            <a:ext cx="3797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Fractional changes in fMRI signals may be greater when baseline flow is lower, such as in white matter.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2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717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1266159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Our TE is optimized for Grey Matter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98825" y="6630571"/>
            <a:ext cx="2645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Credit – Dr. Martin </a:t>
            </a:r>
            <a:r>
              <a:rPr lang="en-US" sz="1200" i="1" dirty="0" err="1" smtClean="0"/>
              <a:t>Monti</a:t>
            </a:r>
            <a:r>
              <a:rPr lang="en-US" sz="1200" i="1" dirty="0" smtClean="0"/>
              <a:t>, UCLA (2013)</a:t>
            </a:r>
            <a:endParaRPr lang="en-US" sz="1200" i="1" dirty="0"/>
          </a:p>
        </p:txBody>
      </p:sp>
      <p:pic>
        <p:nvPicPr>
          <p:cNvPr id="7" name="Picture 6" descr="Screenshot 2015-03-11 19.29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5" y="2167909"/>
            <a:ext cx="4287320" cy="2969212"/>
          </a:xfrm>
          <a:prstGeom prst="rect">
            <a:avLst/>
          </a:prstGeom>
        </p:spPr>
      </p:pic>
      <p:pic>
        <p:nvPicPr>
          <p:cNvPr id="11" name="Picture 10" descr="Screenshot 2015-03-11 19.30.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245" y="2167909"/>
            <a:ext cx="4191056" cy="296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78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717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98265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Our T2* is optimized for gray matter</a:t>
            </a:r>
            <a:endParaRPr lang="en-US" b="1" dirty="0"/>
          </a:p>
        </p:txBody>
      </p:sp>
      <p:pic>
        <p:nvPicPr>
          <p:cNvPr id="4" name="Picture 3" descr="Screenshot 2015-03-11 19.25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31" y="1527967"/>
            <a:ext cx="3969028" cy="2435787"/>
          </a:xfrm>
          <a:prstGeom prst="rect">
            <a:avLst/>
          </a:prstGeom>
        </p:spPr>
      </p:pic>
      <p:pic>
        <p:nvPicPr>
          <p:cNvPr id="5" name="Picture 4" descr="Screenshot 2015-03-11 19.26.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59" y="1527967"/>
            <a:ext cx="3854898" cy="2435787"/>
          </a:xfrm>
          <a:prstGeom prst="rect">
            <a:avLst/>
          </a:prstGeom>
        </p:spPr>
      </p:pic>
      <p:pic>
        <p:nvPicPr>
          <p:cNvPr id="6" name="Picture 5" descr="Screenshot 2015-03-11 19.26.1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31" y="3963754"/>
            <a:ext cx="3969028" cy="2387600"/>
          </a:xfrm>
          <a:prstGeom prst="rect">
            <a:avLst/>
          </a:prstGeom>
        </p:spPr>
      </p:pic>
      <p:pic>
        <p:nvPicPr>
          <p:cNvPr id="8" name="Picture 7" descr="Screenshot 2015-03-11 19.26.2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59" y="3963755"/>
            <a:ext cx="3854898" cy="2387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8825" y="6630571"/>
            <a:ext cx="2645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Credit – Dr. Martin </a:t>
            </a:r>
            <a:r>
              <a:rPr lang="en-US" sz="1200" i="1" dirty="0" err="1" smtClean="0"/>
              <a:t>Monti</a:t>
            </a:r>
            <a:r>
              <a:rPr lang="en-US" sz="1200" i="1" dirty="0" smtClean="0"/>
              <a:t>, UCLA (2013)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60546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717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9472" y="1122741"/>
            <a:ext cx="8368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HRF</a:t>
            </a:r>
            <a:r>
              <a:rPr lang="en-US" dirty="0" smtClean="0"/>
              <a:t> varies between regions, with some researchers saying it</a:t>
            </a:r>
            <a:r>
              <a:rPr lang="fr-FR" dirty="0" smtClean="0"/>
              <a:t>’</a:t>
            </a:r>
            <a:r>
              <a:rPr lang="en-US" dirty="0" smtClean="0"/>
              <a:t>s the same as the canonical HRF, where others demonstrate </a:t>
            </a:r>
            <a:r>
              <a:rPr lang="en-US" b="1" dirty="0" smtClean="0"/>
              <a:t>slower</a:t>
            </a:r>
            <a:r>
              <a:rPr lang="en-US" dirty="0" smtClean="0"/>
              <a:t> responses in white matter. This could result in a systematic </a:t>
            </a:r>
            <a:r>
              <a:rPr lang="en-US" b="1" dirty="0" smtClean="0"/>
              <a:t>underestimation</a:t>
            </a:r>
            <a:r>
              <a:rPr lang="en-US" dirty="0" smtClean="0"/>
              <a:t> of white matter activation.</a:t>
            </a:r>
          </a:p>
        </p:txBody>
      </p:sp>
      <p:pic>
        <p:nvPicPr>
          <p:cNvPr id="3" name="Picture 2" descr="Screenshot 2015-03-11 19.41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8" y="3061860"/>
            <a:ext cx="7291387" cy="3573311"/>
          </a:xfrm>
          <a:prstGeom prst="rect">
            <a:avLst/>
          </a:prstGeom>
        </p:spPr>
      </p:pic>
      <p:pic>
        <p:nvPicPr>
          <p:cNvPr id="4" name="Picture 3" descr="Screenshot 2015-03-11 19.43.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8" y="2575372"/>
            <a:ext cx="7291387" cy="405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87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717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97887" y="2131962"/>
            <a:ext cx="67811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Experimenter expectations may bias fMRI studies away from making new and unexpected discoveries.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White matter signals are typically used as a nuisance </a:t>
            </a:r>
            <a:r>
              <a:rPr lang="en-US" dirty="0" err="1" smtClean="0"/>
              <a:t>regressors</a:t>
            </a:r>
            <a:r>
              <a:rPr lang="en-US" dirty="0"/>
              <a:t> </a:t>
            </a:r>
            <a:r>
              <a:rPr lang="en-US" dirty="0" smtClean="0"/>
              <a:t>and/or thresholds for significant activation.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Decreases in white matter activation is a sanity check for </a:t>
            </a:r>
            <a:r>
              <a:rPr lang="en-US" dirty="0" err="1" smtClean="0"/>
              <a:t>denoising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7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717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Limiting Factors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" y="1128444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What could cause an increase in </a:t>
            </a:r>
            <a:r>
              <a:rPr lang="en-US" i="1" dirty="0" err="1" smtClean="0"/>
              <a:t>artifactual</a:t>
            </a:r>
            <a:r>
              <a:rPr lang="en-US" i="1" dirty="0" smtClean="0"/>
              <a:t> activation in a manner specific to white matter such that selectively discounting signals in white matter could be a valid approach?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8051" y="2332864"/>
            <a:ext cx="2673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Motion?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52" y="2736215"/>
            <a:ext cx="26734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Task-correlated motion is </a:t>
            </a:r>
            <a:r>
              <a:rPr lang="en-US" dirty="0" err="1" smtClean="0"/>
              <a:t>artifactual</a:t>
            </a:r>
            <a:r>
              <a:rPr lang="en-US" dirty="0" smtClean="0"/>
              <a:t>, especially at tissue boundaries.</a:t>
            </a:r>
          </a:p>
          <a:p>
            <a:endParaRPr lang="en-US" dirty="0"/>
          </a:p>
          <a:p>
            <a:r>
              <a:rPr lang="en-US" dirty="0" smtClean="0"/>
              <a:t>Regions of deep white matter, which can be cm away from tissue boundaries, may be particularly </a:t>
            </a:r>
            <a:r>
              <a:rPr lang="en-US" b="1" dirty="0" smtClean="0"/>
              <a:t>insensitive</a:t>
            </a:r>
            <a:r>
              <a:rPr lang="en-US" dirty="0" smtClean="0"/>
              <a:t> to such artifacts.</a:t>
            </a:r>
          </a:p>
          <a:p>
            <a:endParaRPr lang="en-US" dirty="0"/>
          </a:p>
          <a:p>
            <a:r>
              <a:rPr lang="en-US" dirty="0" smtClean="0"/>
              <a:t>Not expected to be white-matter specific.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1515" y="2332864"/>
            <a:ext cx="3458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Partial Volume?</a:t>
            </a:r>
          </a:p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721514" y="2702196"/>
            <a:ext cx="0" cy="4155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91607" y="2747555"/>
            <a:ext cx="33338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Especially after smoothing, fMRI activation in white matter could be the result of signal </a:t>
            </a:r>
            <a:r>
              <a:rPr lang="en-US" b="1" dirty="0" smtClean="0"/>
              <a:t>contamination</a:t>
            </a:r>
            <a:r>
              <a:rPr lang="en-US" dirty="0" smtClean="0"/>
              <a:t> from nearby subcortical structures.</a:t>
            </a:r>
          </a:p>
          <a:p>
            <a:endParaRPr lang="en-US" dirty="0"/>
          </a:p>
          <a:p>
            <a:r>
              <a:rPr lang="en-US" dirty="0" smtClean="0"/>
              <a:t>Functional consistency in previous reports.</a:t>
            </a:r>
          </a:p>
          <a:p>
            <a:endParaRPr lang="en-US" dirty="0"/>
          </a:p>
          <a:p>
            <a:r>
              <a:rPr lang="en-US" dirty="0" smtClean="0"/>
              <a:t>Activation seen in white matter could </a:t>
            </a:r>
            <a:r>
              <a:rPr lang="en-US" b="1" dirty="0" smtClean="0"/>
              <a:t>not</a:t>
            </a:r>
            <a:r>
              <a:rPr lang="en-US" dirty="0" smtClean="0"/>
              <a:t> be solely explained on the basis of gray matter partial volume.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225459" y="2702196"/>
            <a:ext cx="0" cy="4155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25460" y="2247119"/>
            <a:ext cx="2918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Physiological Noise?</a:t>
            </a:r>
          </a:p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7519" y="2702196"/>
            <a:ext cx="2664814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Task-correlated respiratory/cardiac artifacts are seen in attention/emotion</a:t>
            </a:r>
          </a:p>
          <a:p>
            <a:endParaRPr lang="en-US" dirty="0"/>
          </a:p>
          <a:p>
            <a:r>
              <a:rPr lang="en-US" dirty="0" smtClean="0"/>
              <a:t>Most problematic near </a:t>
            </a:r>
            <a:r>
              <a:rPr lang="en-US" b="1" dirty="0" smtClean="0"/>
              <a:t>large</a:t>
            </a:r>
            <a:r>
              <a:rPr lang="en-US" dirty="0" smtClean="0"/>
              <a:t> vessels.</a:t>
            </a:r>
          </a:p>
          <a:p>
            <a:endParaRPr lang="en-US" dirty="0"/>
          </a:p>
          <a:p>
            <a:r>
              <a:rPr lang="en-US" b="1" dirty="0" err="1" smtClean="0"/>
              <a:t>tSNR</a:t>
            </a:r>
            <a:r>
              <a:rPr lang="en-US" dirty="0" smtClean="0"/>
              <a:t> is </a:t>
            </a:r>
            <a:r>
              <a:rPr lang="en-US" b="1" dirty="0" smtClean="0"/>
              <a:t>greater</a:t>
            </a:r>
            <a:r>
              <a:rPr lang="en-US" dirty="0" smtClean="0"/>
              <a:t> in white matter compared to gray.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5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0496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Future Directions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" y="1281599"/>
            <a:ext cx="88222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Symbol Digit Modalities Test </a:t>
            </a:r>
            <a:r>
              <a:rPr lang="en-US" dirty="0" smtClean="0"/>
              <a:t>is a sensitive measure of processing speed that is associated with </a:t>
            </a:r>
            <a:r>
              <a:rPr lang="en-US" b="1" dirty="0" smtClean="0"/>
              <a:t>white matter integrity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Activation is localized to the corpus callosum and internal capsule.</a:t>
            </a:r>
          </a:p>
          <a:p>
            <a:endParaRPr lang="en-US" dirty="0"/>
          </a:p>
          <a:p>
            <a:r>
              <a:rPr lang="en-US" dirty="0" smtClean="0"/>
              <a:t>This could be a </a:t>
            </a:r>
            <a:r>
              <a:rPr lang="en-US" b="1" dirty="0" smtClean="0"/>
              <a:t>clinical bio-markers.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" y="3386509"/>
            <a:ext cx="91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29417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Detect activation </a:t>
            </a:r>
            <a:r>
              <a:rPr lang="en-US" b="1" dirty="0" smtClean="0"/>
              <a:t>in </a:t>
            </a:r>
            <a:r>
              <a:rPr lang="en-US" dirty="0" smtClean="0"/>
              <a:t>the brain’s connections to </a:t>
            </a:r>
          </a:p>
          <a:p>
            <a:pPr algn="ctr"/>
            <a:r>
              <a:rPr lang="en-US" dirty="0" smtClean="0"/>
              <a:t>reveal interactions that support complex cognitive functions.</a:t>
            </a:r>
            <a:endParaRPr lang="en-US" dirty="0"/>
          </a:p>
        </p:txBody>
      </p:sp>
      <p:pic>
        <p:nvPicPr>
          <p:cNvPr id="6" name="Picture 5" descr="Screenshot 2015-03-11 20.37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2" y="3962394"/>
            <a:ext cx="2273173" cy="2404170"/>
          </a:xfrm>
          <a:prstGeom prst="rect">
            <a:avLst/>
          </a:prstGeom>
        </p:spPr>
      </p:pic>
      <p:pic>
        <p:nvPicPr>
          <p:cNvPr id="7" name="Picture 6" descr="Screenshot 2015-03-11 20.41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471" y="3962393"/>
            <a:ext cx="2308591" cy="2404170"/>
          </a:xfrm>
          <a:prstGeom prst="rect">
            <a:avLst/>
          </a:prstGeom>
        </p:spPr>
      </p:pic>
      <p:pic>
        <p:nvPicPr>
          <p:cNvPr id="8" name="Picture 7" descr="Screenshot 2015-03-11 20.42.3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777" y="3962394"/>
            <a:ext cx="2322546" cy="24041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99471" y="6381323"/>
            <a:ext cx="230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TRs 1:3 </a:t>
            </a:r>
            <a:r>
              <a:rPr lang="en-US" sz="1400" b="1" dirty="0"/>
              <a:t>[</a:t>
            </a:r>
            <a:r>
              <a:rPr lang="en-US" sz="1400" b="1" dirty="0" smtClean="0"/>
              <a:t>Averaged]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08062" y="6349057"/>
            <a:ext cx="230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TRs 4:7 [</a:t>
            </a:r>
            <a:r>
              <a:rPr lang="en-US" sz="1400" b="1" dirty="0" err="1" smtClean="0"/>
              <a:t>SpatioTemporal</a:t>
            </a:r>
            <a:r>
              <a:rPr lang="en-US" sz="1400" b="1" dirty="0" smtClean="0"/>
              <a:t>]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834732" y="6381323"/>
            <a:ext cx="230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TRs 8:10 [averaged]</a:t>
            </a:r>
            <a:endParaRPr lang="en-US" sz="1400" b="1" dirty="0"/>
          </a:p>
        </p:txBody>
      </p:sp>
      <p:sp>
        <p:nvSpPr>
          <p:cNvPr id="13" name="Donut 12"/>
          <p:cNvSpPr/>
          <p:nvPr/>
        </p:nvSpPr>
        <p:spPr>
          <a:xfrm>
            <a:off x="1757644" y="4762895"/>
            <a:ext cx="396887" cy="362887"/>
          </a:xfrm>
          <a:prstGeom prst="donut">
            <a:avLst>
              <a:gd name="adj" fmla="val 728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/>
          <p:nvPr/>
        </p:nvSpPr>
        <p:spPr>
          <a:xfrm>
            <a:off x="4472802" y="4400008"/>
            <a:ext cx="396887" cy="362887"/>
          </a:xfrm>
          <a:prstGeom prst="donut">
            <a:avLst>
              <a:gd name="adj" fmla="val 728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7205654" y="4762895"/>
            <a:ext cx="396887" cy="362887"/>
          </a:xfrm>
          <a:prstGeom prst="donut">
            <a:avLst>
              <a:gd name="adj" fmla="val 728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708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3609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Additional Insights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11905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Diffusion as a functional contrast (DfMRI</a:t>
            </a:r>
            <a:r>
              <a:rPr lang="en-US" b="1" dirty="0"/>
              <a:t>)</a:t>
            </a:r>
            <a:r>
              <a:rPr lang="en-US" b="1" dirty="0" smtClean="0"/>
              <a:t> </a:t>
            </a:r>
          </a:p>
          <a:p>
            <a:pPr algn="ctr"/>
            <a:r>
              <a:rPr lang="en-US" b="1" dirty="0" smtClean="0"/>
              <a:t>mechanism has been reported for gray/white matter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15" y="2360294"/>
            <a:ext cx="4332219" cy="3187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534" y="3065815"/>
            <a:ext cx="4543912" cy="14049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560923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Thought to represent structural changes induced by neural activity-related cell swelling.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If there are activity dependent changes, then it’s warranted that energy from blood is needed to fuel this process </a:t>
            </a:r>
            <a:r>
              <a:rPr lang="en-US" smtClean="0"/>
              <a:t>that occurs </a:t>
            </a:r>
            <a:r>
              <a:rPr lang="en-US" dirty="0" smtClean="0"/>
              <a:t>on a surprisingly small timescale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62534" y="4530843"/>
            <a:ext cx="4543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Optic Nerve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7447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3609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Additional Insights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358" y="2343823"/>
            <a:ext cx="3646766" cy="2986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4" y="2343823"/>
            <a:ext cx="4013645" cy="29864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" y="5718695"/>
            <a:ext cx="91439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 smtClean="0"/>
              <a:t>Intravoxel</a:t>
            </a:r>
            <a:r>
              <a:rPr lang="en-US" b="1" i="1" dirty="0" smtClean="0"/>
              <a:t> incoherent motion</a:t>
            </a:r>
          </a:p>
          <a:p>
            <a:pPr algn="ctr"/>
            <a:r>
              <a:rPr lang="en-US" sz="1400" i="1" dirty="0" smtClean="0"/>
              <a:t>In biological tissues, these motions include molecular diffusion of water</a:t>
            </a:r>
          </a:p>
          <a:p>
            <a:pPr algn="ctr"/>
            <a:r>
              <a:rPr lang="en-US" sz="1400" i="1" dirty="0" smtClean="0"/>
              <a:t> and microcirculation of blood in the capillary network.</a:t>
            </a:r>
            <a:endParaRPr lang="en-US" sz="1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1905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Diffusion as a functional contrast (DfMRI</a:t>
            </a:r>
            <a:r>
              <a:rPr lang="en-US" b="1" dirty="0"/>
              <a:t>)</a:t>
            </a:r>
            <a:r>
              <a:rPr lang="en-US" b="1" dirty="0" smtClean="0"/>
              <a:t> </a:t>
            </a:r>
          </a:p>
          <a:p>
            <a:pPr algn="ctr"/>
            <a:r>
              <a:rPr lang="en-US" b="1" dirty="0" smtClean="0"/>
              <a:t>mechanism has been reported for gray/white matter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650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78482"/>
            <a:ext cx="3370423" cy="1565736"/>
          </a:xfrm>
        </p:spPr>
        <p:txBody>
          <a:bodyPr numCol="1">
            <a:normAutofit fontScale="85000" lnSpcReduction="10000"/>
          </a:bodyPr>
          <a:lstStyle/>
          <a:p>
            <a:r>
              <a:rPr lang="en-US" dirty="0" smtClean="0"/>
              <a:t>Patterns of DTI Changes In The Procedural Learning Group:</a:t>
            </a:r>
          </a:p>
          <a:p>
            <a:pPr lvl="1"/>
            <a:r>
              <a:rPr lang="en-US" dirty="0" smtClean="0"/>
              <a:t>Reduction in MD in the left hippocampus.*</a:t>
            </a:r>
          </a:p>
          <a:p>
            <a:pPr lvl="1"/>
            <a:r>
              <a:rPr lang="en-US" dirty="0" smtClean="0"/>
              <a:t>Reduction in MD in the L/R parahippocampus.*</a:t>
            </a:r>
          </a:p>
          <a:p>
            <a:pPr lvl="2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Findings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8981" y="148817"/>
            <a:ext cx="1795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Arial Narrow"/>
              </a:rPr>
              <a:t>What They Found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11325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dirty="0">
                <a:solidFill>
                  <a:srgbClr val="FFFFFF"/>
                </a:solidFill>
                <a:latin typeface="Arial Narrow"/>
              </a:rPr>
              <a:t>Main Effect: </a:t>
            </a:r>
            <a:r>
              <a:rPr lang="en-US" i="1" dirty="0">
                <a:solidFill>
                  <a:srgbClr val="FFFFFF"/>
                </a:solidFill>
                <a:latin typeface="Arial Narrow"/>
              </a:rPr>
              <a:t>“We discovered that 2hr of training on a spatial navigation task results in MRI changes indicative of structural plasticity in specific brain regions.”</a:t>
            </a:r>
          </a:p>
          <a:p>
            <a:pPr defTabSz="914400"/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7" name="Picture 6" descr="Screen Shot 2012-04-10 at 6.16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023" y="0"/>
            <a:ext cx="5163977" cy="3015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3247851"/>
            <a:ext cx="8102231" cy="272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Increase in FA in the left parahippocampus and:</a:t>
            </a:r>
          </a:p>
          <a:p>
            <a:pPr marL="1143000" lvl="2" indent="-22860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Right supramarginal/angular cortex</a:t>
            </a:r>
          </a:p>
          <a:p>
            <a:pPr marL="1143000" lvl="2" indent="-22860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Right superior temporal gyrus</a:t>
            </a:r>
          </a:p>
          <a:p>
            <a:pPr marL="1143000" lvl="2" indent="-22860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Right amygdala</a:t>
            </a:r>
          </a:p>
          <a:p>
            <a:pPr marL="1143000" lvl="2" indent="-22860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Left pulvinar</a:t>
            </a:r>
          </a:p>
          <a:p>
            <a:pPr marL="228600" indent="-22860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Patterns of DTI Changes In The Active Control Group</a:t>
            </a:r>
          </a:p>
          <a:p>
            <a:pPr marL="685800" lvl="1" indent="-228600" defTabSz="914400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Font typeface="Arial" pitchFamily="34" charset="0"/>
              <a:buChar char="•"/>
            </a:pPr>
            <a:r>
              <a:rPr lang="en-US" sz="1400" spc="30" dirty="0">
                <a:solidFill>
                  <a:srgbClr val="FFFFFF"/>
                </a:solidFill>
                <a:latin typeface="Arial Narrow"/>
              </a:rPr>
              <a:t>Moderate differences(reduction in MD) in parahippocampus as compared to the passive group.</a:t>
            </a:r>
          </a:p>
          <a:p>
            <a:pPr defTabSz="914400"/>
            <a:endParaRPr lang="en-US" dirty="0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88660" y="3640264"/>
            <a:ext cx="18553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500" dirty="0">
                <a:solidFill>
                  <a:srgbClr val="FFFFFF"/>
                </a:solidFill>
                <a:latin typeface="Arial Narrow"/>
              </a:rPr>
              <a:t>* Negatively Correlated With Improvement Rates In Lap Times</a:t>
            </a:r>
          </a:p>
        </p:txBody>
      </p:sp>
    </p:spTree>
    <p:extLst>
      <p:ext uri="{BB962C8B-B14F-4D97-AF65-F5344CB8AC3E}">
        <p14:creationId xmlns:p14="http://schemas.microsoft.com/office/powerpoint/2010/main" val="1454103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3609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 smtClean="0"/>
              <a:t>Additional Insights</a:t>
            </a:r>
            <a:endParaRPr lang="en-US" sz="4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" y="864638"/>
            <a:ext cx="91439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92776" y="1641013"/>
            <a:ext cx="89512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vivo DTI quantitation in brain can be interfered by vascular factors on the order of few percentages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has been demonstrated quantitatively that the </a:t>
            </a:r>
            <a:r>
              <a:rPr lang="en-US" dirty="0" err="1" smtClean="0"/>
              <a:t>cerebrovasculature</a:t>
            </a:r>
            <a:r>
              <a:rPr lang="en-US" dirty="0" smtClean="0"/>
              <a:t> and hemodynamic changes induced by </a:t>
            </a:r>
            <a:r>
              <a:rPr lang="en-US" dirty="0" err="1" smtClean="0"/>
              <a:t>hypercapnia</a:t>
            </a:r>
            <a:r>
              <a:rPr lang="en-US" dirty="0" smtClean="0"/>
              <a:t> substantially altered MD, radial diffusivity, axial diffusivity and FA quantitation. Accompanied with CBF and CBV elevations, diffusivity measurements were elevated and FA decreased.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extent of changes was observed to be tissue dependent, whereby GM had greater changes in MD, axial diffusivity and FA, and a smaller change in radial diffusivity compared to WM.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221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1661</Words>
  <Application>Microsoft Macintosh PowerPoint</Application>
  <PresentationFormat>On-screen Show (4:3)</PresentationFormat>
  <Paragraphs>224</Paragraphs>
  <Slides>29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Horizon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Imaging Findings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</dc:creator>
  <cp:lastModifiedBy>Nicco Reggente</cp:lastModifiedBy>
  <cp:revision>74</cp:revision>
  <dcterms:created xsi:type="dcterms:W3CDTF">2015-03-11T16:18:08Z</dcterms:created>
  <dcterms:modified xsi:type="dcterms:W3CDTF">2015-03-12T20:02:26Z</dcterms:modified>
</cp:coreProperties>
</file>