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xlsx" ContentType="application/vnd.openxmlformats-officedocument.spreadsheetml.sheet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4"/>
  </p:notesMasterIdLst>
  <p:sldIdLst>
    <p:sldId id="256" r:id="rId2"/>
    <p:sldId id="263" r:id="rId3"/>
    <p:sldId id="307" r:id="rId4"/>
    <p:sldId id="264" r:id="rId5"/>
    <p:sldId id="265" r:id="rId6"/>
    <p:sldId id="300" r:id="rId7"/>
    <p:sldId id="266" r:id="rId8"/>
    <p:sldId id="268" r:id="rId9"/>
    <p:sldId id="305" r:id="rId10"/>
    <p:sldId id="267" r:id="rId11"/>
    <p:sldId id="269" r:id="rId12"/>
    <p:sldId id="270" r:id="rId13"/>
    <p:sldId id="271" r:id="rId14"/>
    <p:sldId id="308" r:id="rId15"/>
    <p:sldId id="272" r:id="rId16"/>
    <p:sldId id="309" r:id="rId17"/>
    <p:sldId id="273" r:id="rId18"/>
    <p:sldId id="274" r:id="rId19"/>
    <p:sldId id="275" r:id="rId20"/>
    <p:sldId id="276" r:id="rId21"/>
    <p:sldId id="277" r:id="rId22"/>
    <p:sldId id="278" r:id="rId23"/>
    <p:sldId id="302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10" r:id="rId32"/>
    <p:sldId id="286" r:id="rId33"/>
    <p:sldId id="311" r:id="rId34"/>
    <p:sldId id="287" r:id="rId35"/>
    <p:sldId id="288" r:id="rId36"/>
    <p:sldId id="312" r:id="rId37"/>
    <p:sldId id="301" r:id="rId38"/>
    <p:sldId id="289" r:id="rId39"/>
    <p:sldId id="291" r:id="rId40"/>
    <p:sldId id="294" r:id="rId41"/>
    <p:sldId id="303" r:id="rId42"/>
    <p:sldId id="304" r:id="rId43"/>
    <p:sldId id="306" r:id="rId44"/>
    <p:sldId id="290" r:id="rId45"/>
    <p:sldId id="292" r:id="rId46"/>
    <p:sldId id="313" r:id="rId47"/>
    <p:sldId id="297" r:id="rId48"/>
    <p:sldId id="296" r:id="rId49"/>
    <p:sldId id="260" r:id="rId50"/>
    <p:sldId id="295" r:id="rId51"/>
    <p:sldId id="298" r:id="rId52"/>
    <p:sldId id="299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BBE7"/>
    <a:srgbClr val="FEBB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30" d="100"/>
          <a:sy n="130" d="100"/>
        </p:scale>
        <p:origin x="-212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printerSettings" Target="printerSettings/printerSettings1.bin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microsoft.com/office/2015/10/relationships/revisionInfo" Target="revisionInfo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Relationship Id="rId2" Type="http://schemas.microsoft.com/office/2011/relationships/chartStyle" Target="style2.xml"/><Relationship Id="rId3" Type="http://schemas.microsoft.com/office/2011/relationships/chartColorStyle" Target="colors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Average</a:t>
            </a:r>
            <a:r>
              <a:rPr lang="en-US" sz="2000" baseline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Recall Performance Across 5 Lists</a:t>
            </a: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 sz="2000" b="1" i="0" u="none" strike="noStrike" kern="120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82022445755122"/>
          <c:y val="0.250324050155135"/>
          <c:w val="0.661630537225058"/>
          <c:h val="0.658423949347836"/>
        </c:manualLayout>
      </c:layout>
      <c:barChart>
        <c:barDir val="col"/>
        <c:grouping val="clustered"/>
        <c:varyColors val="0"/>
        <c:ser>
          <c:idx val="0"/>
          <c:order val="0"/>
          <c:tx>
            <c:v>High Value</c:v>
          </c:tx>
          <c:spPr>
            <a:solidFill>
              <a:srgbClr val="FEBB36"/>
            </a:solidFill>
            <a:ln>
              <a:noFill/>
            </a:ln>
            <a:effectLst>
              <a:outerShdw blurRad="38100" dist="25400" dir="5400000" rotWithShape="0">
                <a:srgbClr val="000000">
                  <a:alpha val="4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.127217248178744"/>
                  <c:y val="-0.0258408627385765"/>
                </c:manualLayout>
              </c:layout>
              <c:tx>
                <c:rich>
                  <a:bodyPr/>
                  <a:lstStyle/>
                  <a:p>
                    <a:r>
                      <a:rPr lang="en-US" sz="1500" b="1"/>
                      <a:t>****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72-47A5-9B03-7A36F4B20C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Behavioral!$S$22</c:f>
                <c:numCache>
                  <c:formatCode>General</c:formatCode>
                  <c:ptCount val="1"/>
                  <c:pt idx="0">
                    <c:v>0.0348421694241374</c:v>
                  </c:pt>
                </c:numCache>
              </c:numRef>
            </c:plus>
            <c:minus>
              <c:numRef>
                <c:f>Behavioral!$S$22</c:f>
                <c:numCache>
                  <c:formatCode>General</c:formatCode>
                  <c:ptCount val="1"/>
                  <c:pt idx="0">
                    <c:v>0.0348421694241374</c:v>
                  </c:pt>
                </c:numCache>
              </c:numRef>
            </c:minus>
            <c:spPr>
              <a:solidFill>
                <a:schemeClr val="tx1"/>
              </a:solidFill>
              <a:ln w="9525" cap="rnd" cmpd="sng" algn="ctr">
                <a:solidFill>
                  <a:schemeClr val="tx1"/>
                </a:solidFill>
                <a:prstDash val="solid"/>
                <a:round/>
              </a:ln>
              <a:effectLst/>
            </c:spPr>
          </c:errBars>
          <c:val>
            <c:numRef>
              <c:f>Behavioral!$S$21</c:f>
              <c:numCache>
                <c:formatCode>General</c:formatCode>
                <c:ptCount val="1"/>
                <c:pt idx="0">
                  <c:v>0.721052631578947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572-47A5-9B03-7A36F4B20C9A}"/>
            </c:ext>
          </c:extLst>
        </c:ser>
        <c:ser>
          <c:idx val="1"/>
          <c:order val="1"/>
          <c:tx>
            <c:v>Low Value</c:v>
          </c:tx>
          <c:spPr>
            <a:solidFill>
              <a:srgbClr val="79BBE7"/>
            </a:solidFill>
            <a:ln>
              <a:noFill/>
            </a:ln>
            <a:effectLst>
              <a:outerShdw blurRad="38100" dist="25400" dir="5400000" rotWithShape="0">
                <a:srgbClr val="000000">
                  <a:alpha val="45000"/>
                </a:srgb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Behavioral!$R$22</c:f>
                <c:numCache>
                  <c:formatCode>General</c:formatCode>
                  <c:ptCount val="1"/>
                  <c:pt idx="0">
                    <c:v>0.0506330308365907</c:v>
                  </c:pt>
                </c:numCache>
              </c:numRef>
            </c:plus>
            <c:minus>
              <c:numRef>
                <c:f>Behavioral!$R$22</c:f>
                <c:numCache>
                  <c:formatCode>General</c:formatCode>
                  <c:ptCount val="1"/>
                  <c:pt idx="0">
                    <c:v>0.0506330308365907</c:v>
                  </c:pt>
                </c:numCache>
              </c:numRef>
            </c:minus>
            <c:spPr>
              <a:solidFill>
                <a:schemeClr val="tx1"/>
              </a:solidFill>
              <a:ln w="9525" cap="rnd" cmpd="sng" algn="ctr">
                <a:solidFill>
                  <a:schemeClr val="tx1"/>
                </a:solidFill>
                <a:prstDash val="solid"/>
                <a:round/>
              </a:ln>
              <a:effectLst/>
            </c:spPr>
          </c:errBars>
          <c:val>
            <c:numRef>
              <c:f>Behavioral!$R$21</c:f>
              <c:numCache>
                <c:formatCode>General</c:formatCode>
                <c:ptCount val="1"/>
                <c:pt idx="0">
                  <c:v>0.264912280701754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572-47A5-9B03-7A36F4B20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3930120"/>
        <c:axId val="2135122808"/>
      </c:barChart>
      <c:catAx>
        <c:axId val="2133930120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r>
                  <a:rPr lang="en-US" sz="140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5</a:t>
                </a:r>
                <a:r>
                  <a:rPr lang="en-US" sz="1400" baseline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List Average</a:t>
                </a:r>
                <a:endParaRPr lang="en-US" sz="14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majorTickMark val="out"/>
        <c:minorTickMark val="none"/>
        <c:tickLblPos val="nextTo"/>
        <c:crossAx val="2135122808"/>
        <c:crosses val="autoZero"/>
        <c:auto val="1"/>
        <c:lblAlgn val="ctr"/>
        <c:lblOffset val="100"/>
        <c:noMultiLvlLbl val="0"/>
      </c:catAx>
      <c:valAx>
        <c:axId val="2135122808"/>
        <c:scaling>
          <c:orientation val="minMax"/>
          <c:max val="0.9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r>
                  <a:rPr lang="en-US" sz="14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Proportion Recalled</a:t>
                </a:r>
              </a:p>
            </c:rich>
          </c:tx>
          <c:layout>
            <c:manualLayout>
              <c:xMode val="edge"/>
              <c:yMode val="edge"/>
              <c:x val="0.00772187515458008"/>
              <c:y val="0.35485103596083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213393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4904953254984"/>
          <c:y val="0.358529558950155"/>
          <c:w val="0.265965418678026"/>
          <c:h val="0.1745167893099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472167593194181"/>
          <c:y val="0.0826843910136233"/>
          <c:w val="0.929445585790622"/>
          <c:h val="0.6293902715285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Sheet1!$C$9</c:f>
              <c:strCache>
                <c:ptCount val="1"/>
                <c:pt idx="0">
                  <c:v>Interference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Sheet1!$D$8:$G$8</c:f>
              <c:strCache>
                <c:ptCount val="4"/>
                <c:pt idx="0">
                  <c:v>Passage of Time</c:v>
                </c:pt>
                <c:pt idx="1">
                  <c:v>Mental Cleanout</c:v>
                </c:pt>
                <c:pt idx="2">
                  <c:v>Virtual Cleanout</c:v>
                </c:pt>
                <c:pt idx="3">
                  <c:v>Elaborative Encoding</c:v>
                </c:pt>
              </c:strCache>
            </c:strRef>
          </c:cat>
          <c:val>
            <c:numRef>
              <c:f>Sheet1!$D$9:$G$9</c:f>
              <c:numCache>
                <c:formatCode>General</c:formatCode>
                <c:ptCount val="4"/>
                <c:pt idx="0">
                  <c:v>10.0</c:v>
                </c:pt>
                <c:pt idx="1">
                  <c:v>7.0</c:v>
                </c:pt>
                <c:pt idx="2">
                  <c:v>5.0</c:v>
                </c:pt>
                <c:pt idx="3">
                  <c:v>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969-485B-8EBE-D07A35B6403D}"/>
            </c:ext>
          </c:extLst>
        </c:ser>
        <c:ser>
          <c:idx val="1"/>
          <c:order val="1"/>
          <c:tx>
            <c:strRef>
              <c:f>Sheet1!$C$10</c:f>
              <c:strCache>
                <c:ptCount val="1"/>
                <c:pt idx="0">
                  <c:v>Previous Words Retained</c:v>
                </c:pt>
              </c:strCache>
            </c:strRef>
          </c:tx>
          <c:spPr>
            <a:solidFill>
              <a:srgbClr val="79BBE7"/>
            </a:solidFill>
            <a:ln>
              <a:noFill/>
            </a:ln>
            <a:effectLst/>
          </c:spPr>
          <c:invertIfNegative val="0"/>
          <c:cat>
            <c:strRef>
              <c:f>Sheet1!$D$8:$G$8</c:f>
              <c:strCache>
                <c:ptCount val="4"/>
                <c:pt idx="0">
                  <c:v>Passage of Time</c:v>
                </c:pt>
                <c:pt idx="1">
                  <c:v>Mental Cleanout</c:v>
                </c:pt>
                <c:pt idx="2">
                  <c:v>Virtual Cleanout</c:v>
                </c:pt>
                <c:pt idx="3">
                  <c:v>Elaborative Encoding</c:v>
                </c:pt>
              </c:strCache>
            </c:strRef>
          </c:cat>
          <c:val>
            <c:numRef>
              <c:f>Sheet1!$D$10:$G$10</c:f>
              <c:numCache>
                <c:formatCode>General</c:formatCode>
                <c:ptCount val="4"/>
                <c:pt idx="0">
                  <c:v>20.0</c:v>
                </c:pt>
                <c:pt idx="1">
                  <c:v>20.0</c:v>
                </c:pt>
                <c:pt idx="2">
                  <c:v>25.0</c:v>
                </c:pt>
                <c:pt idx="3">
                  <c:v>30.0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969-485B-8EBE-D07A35B6403D}"/>
            </c:ext>
          </c:extLst>
        </c:ser>
        <c:ser>
          <c:idx val="2"/>
          <c:order val="2"/>
          <c:tx>
            <c:strRef>
              <c:f>Sheet1!$C$11</c:f>
              <c:strCache>
                <c:ptCount val="1"/>
                <c:pt idx="0">
                  <c:v>Total Number of Words Recalled</c:v>
                </c:pt>
              </c:strCache>
            </c:strRef>
          </c:tx>
          <c:spPr>
            <a:solidFill>
              <a:srgbClr val="FEBB36"/>
            </a:solidFill>
            <a:ln>
              <a:noFill/>
            </a:ln>
            <a:effectLst/>
          </c:spPr>
          <c:invertIfNegative val="0"/>
          <c:cat>
            <c:strRef>
              <c:f>Sheet1!$D$8:$G$8</c:f>
              <c:strCache>
                <c:ptCount val="4"/>
                <c:pt idx="0">
                  <c:v>Passage of Time</c:v>
                </c:pt>
                <c:pt idx="1">
                  <c:v>Mental Cleanout</c:v>
                </c:pt>
                <c:pt idx="2">
                  <c:v>Virtual Cleanout</c:v>
                </c:pt>
                <c:pt idx="3">
                  <c:v>Elaborative Encoding</c:v>
                </c:pt>
              </c:strCache>
            </c:strRef>
          </c:cat>
          <c:val>
            <c:numRef>
              <c:f>Sheet1!$D$11:$G$11</c:f>
              <c:numCache>
                <c:formatCode>General</c:formatCode>
                <c:ptCount val="4"/>
                <c:pt idx="0">
                  <c:v>30.0</c:v>
                </c:pt>
                <c:pt idx="1">
                  <c:v>32.0</c:v>
                </c:pt>
                <c:pt idx="2">
                  <c:v>37.0</c:v>
                </c:pt>
                <c:pt idx="3">
                  <c:v>45.0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969-485B-8EBE-D07A35B640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17654184"/>
        <c:axId val="-2117650488"/>
      </c:barChart>
      <c:catAx>
        <c:axId val="-2117654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-2117650488"/>
        <c:crosses val="autoZero"/>
        <c:auto val="1"/>
        <c:lblAlgn val="ctr"/>
        <c:lblOffset val="100"/>
        <c:noMultiLvlLbl val="0"/>
      </c:catAx>
      <c:valAx>
        <c:axId val="-2117650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-211765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518629759255223"/>
          <c:y val="0.838051688851394"/>
          <c:w val="0.896273907808081"/>
          <c:h val="0.06405723331377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2804FD-F8B7-A843-89B9-BC7D75C3F089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453E048B-B7B3-8B4C-A29E-EE399A5E243E}">
      <dgm:prSet phldrT="[Text]"/>
      <dgm:spPr>
        <a:solidFill>
          <a:schemeClr val="tx1"/>
        </a:solidFill>
      </dgm:spPr>
      <dgm:t>
        <a:bodyPr/>
        <a:lstStyle/>
        <a:p>
          <a:r>
            <a:rPr lang="en-US"/>
            <a:t>Familirization</a:t>
          </a:r>
        </a:p>
      </dgm:t>
    </dgm:pt>
    <dgm:pt modelId="{835C7DC8-F5A1-EF4A-AA1D-95565F523BB0}" type="parTrans" cxnId="{9B327841-5B11-C040-8437-FEC46BFF1C90}">
      <dgm:prSet/>
      <dgm:spPr/>
      <dgm:t>
        <a:bodyPr/>
        <a:lstStyle/>
        <a:p>
          <a:endParaRPr lang="en-US"/>
        </a:p>
      </dgm:t>
    </dgm:pt>
    <dgm:pt modelId="{0899332C-2308-2F41-8BC7-87DDC93F5B3B}" type="sibTrans" cxnId="{9B327841-5B11-C040-8437-FEC46BFF1C90}">
      <dgm:prSet/>
      <dgm:spPr/>
      <dgm:t>
        <a:bodyPr/>
        <a:lstStyle/>
        <a:p>
          <a:endParaRPr lang="en-US"/>
        </a:p>
      </dgm:t>
    </dgm:pt>
    <dgm:pt modelId="{AFBC4EC5-BBAA-6141-A80B-3FE97C746368}">
      <dgm:prSet phldrT="[Text]"/>
      <dgm:spPr>
        <a:solidFill>
          <a:schemeClr val="tx1"/>
        </a:solidFill>
      </dgm:spPr>
      <dgm:t>
        <a:bodyPr/>
        <a:lstStyle/>
        <a:p>
          <a:r>
            <a:rPr lang="en-US" dirty="0"/>
            <a:t>Encoding 1</a:t>
          </a:r>
        </a:p>
      </dgm:t>
    </dgm:pt>
    <dgm:pt modelId="{4477063F-33EE-0F4F-AABB-1568ECEB6DE1}" type="parTrans" cxnId="{8D0C3BA4-1837-8641-8886-99D6792A6785}">
      <dgm:prSet/>
      <dgm:spPr/>
      <dgm:t>
        <a:bodyPr/>
        <a:lstStyle/>
        <a:p>
          <a:endParaRPr lang="en-US"/>
        </a:p>
      </dgm:t>
    </dgm:pt>
    <dgm:pt modelId="{5D7D68C3-5394-204F-A128-FD9375C22DFF}" type="sibTrans" cxnId="{8D0C3BA4-1837-8641-8886-99D6792A6785}">
      <dgm:prSet/>
      <dgm:spPr/>
      <dgm:t>
        <a:bodyPr/>
        <a:lstStyle/>
        <a:p>
          <a:endParaRPr lang="en-US"/>
        </a:p>
      </dgm:t>
    </dgm:pt>
    <dgm:pt modelId="{FE103335-1925-C64A-9F31-204590BAA67A}">
      <dgm:prSet phldrT="[Text]"/>
      <dgm:spPr>
        <a:solidFill>
          <a:schemeClr val="tx1"/>
        </a:solidFill>
      </dgm:spPr>
      <dgm:t>
        <a:bodyPr/>
        <a:lstStyle/>
        <a:p>
          <a:r>
            <a:rPr lang="en-US" dirty="0"/>
            <a:t>Verbal Recall 1</a:t>
          </a:r>
        </a:p>
      </dgm:t>
    </dgm:pt>
    <dgm:pt modelId="{DF93FCD2-C58D-5047-A072-F4ADC0DCC290}" type="parTrans" cxnId="{E9773DBB-71AB-2547-ACFE-B49EFF228ED3}">
      <dgm:prSet/>
      <dgm:spPr/>
      <dgm:t>
        <a:bodyPr/>
        <a:lstStyle/>
        <a:p>
          <a:endParaRPr lang="en-US"/>
        </a:p>
      </dgm:t>
    </dgm:pt>
    <dgm:pt modelId="{47D44DF0-2B80-6F43-AA36-A12269D113BE}" type="sibTrans" cxnId="{E9773DBB-71AB-2547-ACFE-B49EFF228ED3}">
      <dgm:prSet/>
      <dgm:spPr/>
      <dgm:t>
        <a:bodyPr/>
        <a:lstStyle/>
        <a:p>
          <a:endParaRPr lang="en-US"/>
        </a:p>
      </dgm:t>
    </dgm:pt>
    <dgm:pt modelId="{D7AC8076-BF1F-124D-BE16-B4916E3135F0}">
      <dgm:prSet phldrT="[Text]"/>
      <dgm:spPr>
        <a:solidFill>
          <a:schemeClr val="tx1"/>
        </a:solidFill>
      </dgm:spPr>
      <dgm:t>
        <a:bodyPr/>
        <a:lstStyle/>
        <a:p>
          <a:r>
            <a:rPr lang="en-US" dirty="0"/>
            <a:t>"</a:t>
          </a:r>
          <a:r>
            <a:rPr lang="en-US" b="1" dirty="0"/>
            <a:t>Clean Out</a:t>
          </a:r>
          <a:r>
            <a:rPr lang="en-US" dirty="0"/>
            <a:t>"</a:t>
          </a:r>
          <a:br>
            <a:rPr lang="en-US" dirty="0"/>
          </a:br>
          <a:r>
            <a:rPr lang="en-US" dirty="0"/>
            <a:t>or</a:t>
          </a:r>
          <a:br>
            <a:rPr lang="en-US" dirty="0"/>
          </a:br>
          <a:r>
            <a:rPr lang="en-US" dirty="0"/>
            <a:t>"</a:t>
          </a:r>
          <a:r>
            <a:rPr lang="en-US" b="1" dirty="0"/>
            <a:t>Elaborative Encoding</a:t>
          </a:r>
          <a:r>
            <a:rPr lang="en-US" dirty="0"/>
            <a:t>“</a:t>
          </a:r>
        </a:p>
        <a:p>
          <a:r>
            <a:rPr lang="en-US" dirty="0"/>
            <a:t>or</a:t>
          </a:r>
        </a:p>
        <a:p>
          <a:r>
            <a:rPr lang="en-US" dirty="0"/>
            <a:t>“</a:t>
          </a:r>
          <a:r>
            <a:rPr lang="en-US" b="1" dirty="0"/>
            <a:t>Delay</a:t>
          </a:r>
          <a:r>
            <a:rPr lang="en-US" dirty="0"/>
            <a:t>”</a:t>
          </a:r>
        </a:p>
      </dgm:t>
    </dgm:pt>
    <dgm:pt modelId="{E67B70F1-D640-0049-809E-5D4049341F87}" type="parTrans" cxnId="{AA4A7592-4B17-5546-A538-938A99AFC5DD}">
      <dgm:prSet/>
      <dgm:spPr/>
      <dgm:t>
        <a:bodyPr/>
        <a:lstStyle/>
        <a:p>
          <a:endParaRPr lang="en-US"/>
        </a:p>
      </dgm:t>
    </dgm:pt>
    <dgm:pt modelId="{F8005E36-3DB9-9F45-95A8-FE3A5C06964D}" type="sibTrans" cxnId="{AA4A7592-4B17-5546-A538-938A99AFC5DD}">
      <dgm:prSet/>
      <dgm:spPr/>
      <dgm:t>
        <a:bodyPr/>
        <a:lstStyle/>
        <a:p>
          <a:endParaRPr lang="en-US"/>
        </a:p>
      </dgm:t>
    </dgm:pt>
    <dgm:pt modelId="{C62D144D-9C71-5449-8AA7-25CE2F8B84D6}">
      <dgm:prSet phldrT="[Text]"/>
      <dgm:spPr>
        <a:solidFill>
          <a:schemeClr val="tx1"/>
        </a:solidFill>
      </dgm:spPr>
      <dgm:t>
        <a:bodyPr/>
        <a:lstStyle/>
        <a:p>
          <a:r>
            <a:rPr lang="en-US"/>
            <a:t>Encoding 2</a:t>
          </a:r>
        </a:p>
      </dgm:t>
    </dgm:pt>
    <dgm:pt modelId="{DF012D8F-81F0-6945-85D2-F5BB01FCD925}" type="parTrans" cxnId="{DCB06C56-810A-8841-80FD-2DBCB9BC32D9}">
      <dgm:prSet/>
      <dgm:spPr/>
      <dgm:t>
        <a:bodyPr/>
        <a:lstStyle/>
        <a:p>
          <a:endParaRPr lang="en-US"/>
        </a:p>
      </dgm:t>
    </dgm:pt>
    <dgm:pt modelId="{1C1354ED-C8E7-294D-9FFE-2A4F16C79471}" type="sibTrans" cxnId="{DCB06C56-810A-8841-80FD-2DBCB9BC32D9}">
      <dgm:prSet/>
      <dgm:spPr/>
      <dgm:t>
        <a:bodyPr/>
        <a:lstStyle/>
        <a:p>
          <a:endParaRPr lang="en-US"/>
        </a:p>
      </dgm:t>
    </dgm:pt>
    <dgm:pt modelId="{7CF41294-8349-4F4D-BD11-3BDE3FB06B97}">
      <dgm:prSet phldrT="[Text]"/>
      <dgm:spPr>
        <a:solidFill>
          <a:schemeClr val="tx1"/>
        </a:solidFill>
      </dgm:spPr>
      <dgm:t>
        <a:bodyPr/>
        <a:lstStyle/>
        <a:p>
          <a:r>
            <a:rPr lang="en-US"/>
            <a:t>Verbal Recall 2</a:t>
          </a:r>
        </a:p>
      </dgm:t>
    </dgm:pt>
    <dgm:pt modelId="{D514558C-481A-6C40-A0CB-27D0145B2BD9}" type="parTrans" cxnId="{097B1067-2785-6141-8D9A-0BBED842F430}">
      <dgm:prSet/>
      <dgm:spPr/>
      <dgm:t>
        <a:bodyPr/>
        <a:lstStyle/>
        <a:p>
          <a:endParaRPr lang="en-US"/>
        </a:p>
      </dgm:t>
    </dgm:pt>
    <dgm:pt modelId="{5372BCFB-D2F5-D64B-8C8A-AAD546621786}" type="sibTrans" cxnId="{097B1067-2785-6141-8D9A-0BBED842F430}">
      <dgm:prSet/>
      <dgm:spPr/>
      <dgm:t>
        <a:bodyPr/>
        <a:lstStyle/>
        <a:p>
          <a:endParaRPr lang="en-US"/>
        </a:p>
      </dgm:t>
    </dgm:pt>
    <dgm:pt modelId="{562876AF-A7AD-CA41-A860-60BDE1420139}">
      <dgm:prSet phldrT="[Text]"/>
      <dgm:spPr>
        <a:solidFill>
          <a:schemeClr val="tx1"/>
        </a:solidFill>
      </dgm:spPr>
      <dgm:t>
        <a:bodyPr/>
        <a:lstStyle/>
        <a:p>
          <a:r>
            <a:rPr lang="en-US" dirty="0"/>
            <a:t>Spatial Memory Test 1</a:t>
          </a:r>
        </a:p>
      </dgm:t>
    </dgm:pt>
    <dgm:pt modelId="{A1DE62D0-B832-F34F-96BC-53371D09BC05}" type="parTrans" cxnId="{7C4858CD-F16C-CA4D-9626-FC36DD0D2010}">
      <dgm:prSet/>
      <dgm:spPr/>
      <dgm:t>
        <a:bodyPr/>
        <a:lstStyle/>
        <a:p>
          <a:endParaRPr lang="en-US"/>
        </a:p>
      </dgm:t>
    </dgm:pt>
    <dgm:pt modelId="{70B777D1-D4BA-5641-A0D5-F28B01EAE2A1}" type="sibTrans" cxnId="{7C4858CD-F16C-CA4D-9626-FC36DD0D2010}">
      <dgm:prSet/>
      <dgm:spPr/>
      <dgm:t>
        <a:bodyPr/>
        <a:lstStyle/>
        <a:p>
          <a:endParaRPr lang="en-US"/>
        </a:p>
      </dgm:t>
    </dgm:pt>
    <dgm:pt modelId="{8C4E63B4-7ECF-1F4A-B8E0-0E3B60F0F4D9}">
      <dgm:prSet phldrT="[Text]"/>
      <dgm:spPr>
        <a:solidFill>
          <a:schemeClr val="tx1"/>
        </a:solidFill>
      </dgm:spPr>
      <dgm:t>
        <a:bodyPr/>
        <a:lstStyle/>
        <a:p>
          <a:r>
            <a:rPr lang="en-US"/>
            <a:t>Spatial Memory Test 2</a:t>
          </a:r>
        </a:p>
      </dgm:t>
    </dgm:pt>
    <dgm:pt modelId="{2E0D0826-C328-AF48-9E48-739A12DA247F}" type="parTrans" cxnId="{EB58F1F5-4F69-B14D-A67B-6490D2900790}">
      <dgm:prSet/>
      <dgm:spPr/>
      <dgm:t>
        <a:bodyPr/>
        <a:lstStyle/>
        <a:p>
          <a:endParaRPr lang="en-US"/>
        </a:p>
      </dgm:t>
    </dgm:pt>
    <dgm:pt modelId="{5AE31D18-45EF-7743-810F-0332C7ED4572}" type="sibTrans" cxnId="{EB58F1F5-4F69-B14D-A67B-6490D2900790}">
      <dgm:prSet/>
      <dgm:spPr/>
      <dgm:t>
        <a:bodyPr/>
        <a:lstStyle/>
        <a:p>
          <a:endParaRPr lang="en-US"/>
        </a:p>
      </dgm:t>
    </dgm:pt>
    <dgm:pt modelId="{17032B7D-3D91-DE46-B569-A99AF683982A}">
      <dgm:prSet phldrT="[Text]"/>
      <dgm:spPr>
        <a:solidFill>
          <a:schemeClr val="tx1"/>
        </a:solidFill>
      </dgm:spPr>
      <dgm:t>
        <a:bodyPr/>
        <a:lstStyle/>
        <a:p>
          <a:r>
            <a:rPr lang="en-US"/>
            <a:t>Verbal Recall 1</a:t>
          </a:r>
        </a:p>
      </dgm:t>
    </dgm:pt>
    <dgm:pt modelId="{391E1E5D-0D90-0A44-9323-231F8394FD75}" type="parTrans" cxnId="{9B734A2B-856A-114D-8CB4-5B139C9E1C76}">
      <dgm:prSet/>
      <dgm:spPr/>
      <dgm:t>
        <a:bodyPr/>
        <a:lstStyle/>
        <a:p>
          <a:endParaRPr lang="en-US"/>
        </a:p>
      </dgm:t>
    </dgm:pt>
    <dgm:pt modelId="{ED95DEC4-C255-0B4F-AA09-BE920A35EAAB}" type="sibTrans" cxnId="{9B734A2B-856A-114D-8CB4-5B139C9E1C76}">
      <dgm:prSet/>
      <dgm:spPr/>
      <dgm:t>
        <a:bodyPr/>
        <a:lstStyle/>
        <a:p>
          <a:endParaRPr lang="en-US"/>
        </a:p>
      </dgm:t>
    </dgm:pt>
    <dgm:pt modelId="{FC17A59B-400E-5B48-AC3F-4FD32768C3A1}">
      <dgm:prSet phldrT="[Text]"/>
      <dgm:spPr>
        <a:solidFill>
          <a:schemeClr val="tx1"/>
        </a:solidFill>
      </dgm:spPr>
      <dgm:t>
        <a:bodyPr/>
        <a:lstStyle/>
        <a:p>
          <a:r>
            <a:rPr lang="en-US" dirty="0"/>
            <a:t>Spatial Memory Test 1</a:t>
          </a:r>
        </a:p>
      </dgm:t>
    </dgm:pt>
    <dgm:pt modelId="{295B3F9B-E849-7A4D-8458-8C066A6C52DB}" type="parTrans" cxnId="{23290252-266B-1C49-8D9E-29EE25D48906}">
      <dgm:prSet/>
      <dgm:spPr/>
      <dgm:t>
        <a:bodyPr/>
        <a:lstStyle/>
        <a:p>
          <a:endParaRPr lang="en-US"/>
        </a:p>
      </dgm:t>
    </dgm:pt>
    <dgm:pt modelId="{DC8E79DC-8042-D145-9697-A32526ADEB4F}" type="sibTrans" cxnId="{23290252-266B-1C49-8D9E-29EE25D48906}">
      <dgm:prSet/>
      <dgm:spPr/>
      <dgm:t>
        <a:bodyPr/>
        <a:lstStyle/>
        <a:p>
          <a:endParaRPr lang="en-US"/>
        </a:p>
      </dgm:t>
    </dgm:pt>
    <dgm:pt modelId="{359F444D-87CC-AF40-A7DF-9744F85FBE1A}" type="pres">
      <dgm:prSet presAssocID="{762804FD-F8B7-A843-89B9-BC7D75C3F089}" presName="CompostProcess" presStyleCnt="0">
        <dgm:presLayoutVars>
          <dgm:dir/>
          <dgm:resizeHandles val="exact"/>
        </dgm:presLayoutVars>
      </dgm:prSet>
      <dgm:spPr/>
    </dgm:pt>
    <dgm:pt modelId="{8E7D4227-5DE9-D549-A2AB-78A75E6500B0}" type="pres">
      <dgm:prSet presAssocID="{762804FD-F8B7-A843-89B9-BC7D75C3F089}" presName="arrow" presStyleLbl="bgShp" presStyleIdx="0" presStyleCnt="1"/>
      <dgm:spPr>
        <a:solidFill>
          <a:schemeClr val="bg1">
            <a:lumMod val="85000"/>
          </a:schemeClr>
        </a:solidFill>
      </dgm:spPr>
    </dgm:pt>
    <dgm:pt modelId="{9E700E3F-A3A4-1049-8ABB-78ADC3ADD988}" type="pres">
      <dgm:prSet presAssocID="{762804FD-F8B7-A843-89B9-BC7D75C3F089}" presName="linearProcess" presStyleCnt="0"/>
      <dgm:spPr/>
    </dgm:pt>
    <dgm:pt modelId="{83E07D56-2F10-FF4C-97EC-2DA0FCD3C949}" type="pres">
      <dgm:prSet presAssocID="{453E048B-B7B3-8B4C-A29E-EE399A5E243E}" presName="textNode" presStyleLbl="node1" presStyleIdx="0" presStyleCnt="10" custScaleY="476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B77E46-7BD5-3348-86DD-E5B8E84C7285}" type="pres">
      <dgm:prSet presAssocID="{0899332C-2308-2F41-8BC7-87DDC93F5B3B}" presName="sibTrans" presStyleCnt="0"/>
      <dgm:spPr/>
    </dgm:pt>
    <dgm:pt modelId="{BC60B96D-2BCF-3645-890E-BBAAAF931B13}" type="pres">
      <dgm:prSet presAssocID="{AFBC4EC5-BBAA-6141-A80B-3FE97C746368}" presName="textNode" presStyleLbl="node1" presStyleIdx="1" presStyleCnt="10" custScaleY="476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D2921A-6ED4-064F-B659-DFF2E99B4809}" type="pres">
      <dgm:prSet presAssocID="{5D7D68C3-5394-204F-A128-FD9375C22DFF}" presName="sibTrans" presStyleCnt="0"/>
      <dgm:spPr/>
    </dgm:pt>
    <dgm:pt modelId="{3A10529E-3F18-684D-86E4-4D2B527B5258}" type="pres">
      <dgm:prSet presAssocID="{FE103335-1925-C64A-9F31-204590BAA67A}" presName="textNode" presStyleLbl="node1" presStyleIdx="2" presStyleCnt="10" custScaleY="476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8878A8-3B60-1849-8C1B-FA9CEF7E962A}" type="pres">
      <dgm:prSet presAssocID="{47D44DF0-2B80-6F43-AA36-A12269D113BE}" presName="sibTrans" presStyleCnt="0"/>
      <dgm:spPr/>
    </dgm:pt>
    <dgm:pt modelId="{847A1414-7C72-6241-BCB2-F0CDE72594E4}" type="pres">
      <dgm:prSet presAssocID="{562876AF-A7AD-CA41-A860-60BDE1420139}" presName="textNode" presStyleLbl="node1" presStyleIdx="3" presStyleCnt="10" custScaleY="47619" custLinFactNeighborX="-726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60156C-2CE0-DF4D-B1D9-027DD87A09F0}" type="pres">
      <dgm:prSet presAssocID="{70B777D1-D4BA-5641-A0D5-F28B01EAE2A1}" presName="sibTrans" presStyleCnt="0"/>
      <dgm:spPr/>
    </dgm:pt>
    <dgm:pt modelId="{BF31B34C-80E2-E948-B130-48B12DB7DBDD}" type="pres">
      <dgm:prSet presAssocID="{D7AC8076-BF1F-124D-BE16-B4916E3135F0}" presName="textNode" presStyleLbl="node1" presStyleIdx="4" presStyleCnt="10" custScaleY="47619" custLinFactNeighborX="-726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8430EC-05E3-0145-96EC-A1261691101D}" type="pres">
      <dgm:prSet presAssocID="{F8005E36-3DB9-9F45-95A8-FE3A5C06964D}" presName="sibTrans" presStyleCnt="0"/>
      <dgm:spPr/>
    </dgm:pt>
    <dgm:pt modelId="{DA1197B3-0A28-E740-9082-7CC5CE90CAA6}" type="pres">
      <dgm:prSet presAssocID="{C62D144D-9C71-5449-8AA7-25CE2F8B84D6}" presName="textNode" presStyleLbl="node1" presStyleIdx="5" presStyleCnt="10" custScaleY="47619" custLinFactNeighborX="-726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46D3C7-5667-2B40-A461-4204FEBAFFE4}" type="pres">
      <dgm:prSet presAssocID="{1C1354ED-C8E7-294D-9FFE-2A4F16C79471}" presName="sibTrans" presStyleCnt="0"/>
      <dgm:spPr/>
    </dgm:pt>
    <dgm:pt modelId="{305CAA7E-7F22-FB45-9815-44EE7662074C}" type="pres">
      <dgm:prSet presAssocID="{7CF41294-8349-4F4D-BD11-3BDE3FB06B97}" presName="textNode" presStyleLbl="node1" presStyleIdx="6" presStyleCnt="10" custScaleY="47619" custLinFactNeighborX="-726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A52DF4-03DA-E942-A5F5-BC080D5FBEF1}" type="pres">
      <dgm:prSet presAssocID="{5372BCFB-D2F5-D64B-8C8A-AAD546621786}" presName="sibTrans" presStyleCnt="0"/>
      <dgm:spPr/>
    </dgm:pt>
    <dgm:pt modelId="{656B8534-8C10-D748-810D-8EA5F24A69E0}" type="pres">
      <dgm:prSet presAssocID="{8C4E63B4-7ECF-1F4A-B8E0-0E3B60F0F4D9}" presName="textNode" presStyleLbl="node1" presStyleIdx="7" presStyleCnt="10" custScaleY="47619" custLinFactNeighborX="-726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D219EB-03B6-414A-A1B7-BB6295C0914F}" type="pres">
      <dgm:prSet presAssocID="{5AE31D18-45EF-7743-810F-0332C7ED4572}" presName="sibTrans" presStyleCnt="0"/>
      <dgm:spPr/>
    </dgm:pt>
    <dgm:pt modelId="{CF8A4D52-8461-3E40-9713-9A7722B9AD54}" type="pres">
      <dgm:prSet presAssocID="{17032B7D-3D91-DE46-B569-A99AF683982A}" presName="textNode" presStyleLbl="node1" presStyleIdx="8" presStyleCnt="10" custScaleY="47619" custLinFactNeighborX="-726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119491-BAF0-1E41-B973-E88E089341E7}" type="pres">
      <dgm:prSet presAssocID="{ED95DEC4-C255-0B4F-AA09-BE920A35EAAB}" presName="sibTrans" presStyleCnt="0"/>
      <dgm:spPr/>
    </dgm:pt>
    <dgm:pt modelId="{CEE59EE3-3D71-CE46-B77F-82EFFDC5DF49}" type="pres">
      <dgm:prSet presAssocID="{FC17A59B-400E-5B48-AC3F-4FD32768C3A1}" presName="textNode" presStyleLbl="node1" presStyleIdx="9" presStyleCnt="10" custScaleY="47619" custLinFactNeighborX="-726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2AE315-1C69-CA49-A38C-9297F11A0894}" type="presOf" srcId="{FE103335-1925-C64A-9F31-204590BAA67A}" destId="{3A10529E-3F18-684D-86E4-4D2B527B5258}" srcOrd="0" destOrd="0" presId="urn:microsoft.com/office/officeart/2005/8/layout/hProcess9"/>
    <dgm:cxn modelId="{F7062EC6-2783-1F43-A0B5-297B09C86238}" type="presOf" srcId="{AFBC4EC5-BBAA-6141-A80B-3FE97C746368}" destId="{BC60B96D-2BCF-3645-890E-BBAAAF931B13}" srcOrd="0" destOrd="0" presId="urn:microsoft.com/office/officeart/2005/8/layout/hProcess9"/>
    <dgm:cxn modelId="{23290252-266B-1C49-8D9E-29EE25D48906}" srcId="{762804FD-F8B7-A843-89B9-BC7D75C3F089}" destId="{FC17A59B-400E-5B48-AC3F-4FD32768C3A1}" srcOrd="9" destOrd="0" parTransId="{295B3F9B-E849-7A4D-8458-8C066A6C52DB}" sibTransId="{DC8E79DC-8042-D145-9697-A32526ADEB4F}"/>
    <dgm:cxn modelId="{AA4A7592-4B17-5546-A538-938A99AFC5DD}" srcId="{762804FD-F8B7-A843-89B9-BC7D75C3F089}" destId="{D7AC8076-BF1F-124D-BE16-B4916E3135F0}" srcOrd="4" destOrd="0" parTransId="{E67B70F1-D640-0049-809E-5D4049341F87}" sibTransId="{F8005E36-3DB9-9F45-95A8-FE3A5C06964D}"/>
    <dgm:cxn modelId="{E9773DBB-71AB-2547-ACFE-B49EFF228ED3}" srcId="{762804FD-F8B7-A843-89B9-BC7D75C3F089}" destId="{FE103335-1925-C64A-9F31-204590BAA67A}" srcOrd="2" destOrd="0" parTransId="{DF93FCD2-C58D-5047-A072-F4ADC0DCC290}" sibTransId="{47D44DF0-2B80-6F43-AA36-A12269D113BE}"/>
    <dgm:cxn modelId="{7C4858CD-F16C-CA4D-9626-FC36DD0D2010}" srcId="{762804FD-F8B7-A843-89B9-BC7D75C3F089}" destId="{562876AF-A7AD-CA41-A860-60BDE1420139}" srcOrd="3" destOrd="0" parTransId="{A1DE62D0-B832-F34F-96BC-53371D09BC05}" sibTransId="{70B777D1-D4BA-5641-A0D5-F28B01EAE2A1}"/>
    <dgm:cxn modelId="{8C0F54D1-C97C-2A4B-94FB-E2C2D0C42FBB}" type="presOf" srcId="{D7AC8076-BF1F-124D-BE16-B4916E3135F0}" destId="{BF31B34C-80E2-E948-B130-48B12DB7DBDD}" srcOrd="0" destOrd="0" presId="urn:microsoft.com/office/officeart/2005/8/layout/hProcess9"/>
    <dgm:cxn modelId="{097B1067-2785-6141-8D9A-0BBED842F430}" srcId="{762804FD-F8B7-A843-89B9-BC7D75C3F089}" destId="{7CF41294-8349-4F4D-BD11-3BDE3FB06B97}" srcOrd="6" destOrd="0" parTransId="{D514558C-481A-6C40-A0CB-27D0145B2BD9}" sibTransId="{5372BCFB-D2F5-D64B-8C8A-AAD546621786}"/>
    <dgm:cxn modelId="{DCB06C56-810A-8841-80FD-2DBCB9BC32D9}" srcId="{762804FD-F8B7-A843-89B9-BC7D75C3F089}" destId="{C62D144D-9C71-5449-8AA7-25CE2F8B84D6}" srcOrd="5" destOrd="0" parTransId="{DF012D8F-81F0-6945-85D2-F5BB01FCD925}" sibTransId="{1C1354ED-C8E7-294D-9FFE-2A4F16C79471}"/>
    <dgm:cxn modelId="{9B734A2B-856A-114D-8CB4-5B139C9E1C76}" srcId="{762804FD-F8B7-A843-89B9-BC7D75C3F089}" destId="{17032B7D-3D91-DE46-B569-A99AF683982A}" srcOrd="8" destOrd="0" parTransId="{391E1E5D-0D90-0A44-9323-231F8394FD75}" sibTransId="{ED95DEC4-C255-0B4F-AA09-BE920A35EAAB}"/>
    <dgm:cxn modelId="{CD7D7DFB-A28F-3D4B-A7FF-B6A17D465E00}" type="presOf" srcId="{8C4E63B4-7ECF-1F4A-B8E0-0E3B60F0F4D9}" destId="{656B8534-8C10-D748-810D-8EA5F24A69E0}" srcOrd="0" destOrd="0" presId="urn:microsoft.com/office/officeart/2005/8/layout/hProcess9"/>
    <dgm:cxn modelId="{FC38C86C-DB1C-7148-984B-B63771928EB8}" type="presOf" srcId="{C62D144D-9C71-5449-8AA7-25CE2F8B84D6}" destId="{DA1197B3-0A28-E740-9082-7CC5CE90CAA6}" srcOrd="0" destOrd="0" presId="urn:microsoft.com/office/officeart/2005/8/layout/hProcess9"/>
    <dgm:cxn modelId="{48A19DE2-EA1A-5143-BC4D-3FCC997830C6}" type="presOf" srcId="{7CF41294-8349-4F4D-BD11-3BDE3FB06B97}" destId="{305CAA7E-7F22-FB45-9815-44EE7662074C}" srcOrd="0" destOrd="0" presId="urn:microsoft.com/office/officeart/2005/8/layout/hProcess9"/>
    <dgm:cxn modelId="{11F79577-E568-9247-8548-0306C0978457}" type="presOf" srcId="{762804FD-F8B7-A843-89B9-BC7D75C3F089}" destId="{359F444D-87CC-AF40-A7DF-9744F85FBE1A}" srcOrd="0" destOrd="0" presId="urn:microsoft.com/office/officeart/2005/8/layout/hProcess9"/>
    <dgm:cxn modelId="{9B327841-5B11-C040-8437-FEC46BFF1C90}" srcId="{762804FD-F8B7-A843-89B9-BC7D75C3F089}" destId="{453E048B-B7B3-8B4C-A29E-EE399A5E243E}" srcOrd="0" destOrd="0" parTransId="{835C7DC8-F5A1-EF4A-AA1D-95565F523BB0}" sibTransId="{0899332C-2308-2F41-8BC7-87DDC93F5B3B}"/>
    <dgm:cxn modelId="{6BEA7E76-5213-F840-9FC7-19211E94D167}" type="presOf" srcId="{17032B7D-3D91-DE46-B569-A99AF683982A}" destId="{CF8A4D52-8461-3E40-9713-9A7722B9AD54}" srcOrd="0" destOrd="0" presId="urn:microsoft.com/office/officeart/2005/8/layout/hProcess9"/>
    <dgm:cxn modelId="{62340CCB-8B3E-7E48-9430-388D152478BE}" type="presOf" srcId="{453E048B-B7B3-8B4C-A29E-EE399A5E243E}" destId="{83E07D56-2F10-FF4C-97EC-2DA0FCD3C949}" srcOrd="0" destOrd="0" presId="urn:microsoft.com/office/officeart/2005/8/layout/hProcess9"/>
    <dgm:cxn modelId="{1E2B0217-24F0-DF46-8128-4C0506378EE3}" type="presOf" srcId="{562876AF-A7AD-CA41-A860-60BDE1420139}" destId="{847A1414-7C72-6241-BCB2-F0CDE72594E4}" srcOrd="0" destOrd="0" presId="urn:microsoft.com/office/officeart/2005/8/layout/hProcess9"/>
    <dgm:cxn modelId="{8D0C3BA4-1837-8641-8886-99D6792A6785}" srcId="{762804FD-F8B7-A843-89B9-BC7D75C3F089}" destId="{AFBC4EC5-BBAA-6141-A80B-3FE97C746368}" srcOrd="1" destOrd="0" parTransId="{4477063F-33EE-0F4F-AABB-1568ECEB6DE1}" sibTransId="{5D7D68C3-5394-204F-A128-FD9375C22DFF}"/>
    <dgm:cxn modelId="{EB58F1F5-4F69-B14D-A67B-6490D2900790}" srcId="{762804FD-F8B7-A843-89B9-BC7D75C3F089}" destId="{8C4E63B4-7ECF-1F4A-B8E0-0E3B60F0F4D9}" srcOrd="7" destOrd="0" parTransId="{2E0D0826-C328-AF48-9E48-739A12DA247F}" sibTransId="{5AE31D18-45EF-7743-810F-0332C7ED4572}"/>
    <dgm:cxn modelId="{8201ECD9-139D-9046-AC05-A6E5D13D21C0}" type="presOf" srcId="{FC17A59B-400E-5B48-AC3F-4FD32768C3A1}" destId="{CEE59EE3-3D71-CE46-B77F-82EFFDC5DF49}" srcOrd="0" destOrd="0" presId="urn:microsoft.com/office/officeart/2005/8/layout/hProcess9"/>
    <dgm:cxn modelId="{33F94DE2-811D-9D4A-B36A-A396C83BCA88}" type="presParOf" srcId="{359F444D-87CC-AF40-A7DF-9744F85FBE1A}" destId="{8E7D4227-5DE9-D549-A2AB-78A75E6500B0}" srcOrd="0" destOrd="0" presId="urn:microsoft.com/office/officeart/2005/8/layout/hProcess9"/>
    <dgm:cxn modelId="{7A580D15-5683-EE4F-9606-F720A0075179}" type="presParOf" srcId="{359F444D-87CC-AF40-A7DF-9744F85FBE1A}" destId="{9E700E3F-A3A4-1049-8ABB-78ADC3ADD988}" srcOrd="1" destOrd="0" presId="urn:microsoft.com/office/officeart/2005/8/layout/hProcess9"/>
    <dgm:cxn modelId="{19270434-37DE-0849-B951-714CD94C2061}" type="presParOf" srcId="{9E700E3F-A3A4-1049-8ABB-78ADC3ADD988}" destId="{83E07D56-2F10-FF4C-97EC-2DA0FCD3C949}" srcOrd="0" destOrd="0" presId="urn:microsoft.com/office/officeart/2005/8/layout/hProcess9"/>
    <dgm:cxn modelId="{B21211B6-E91C-5B46-B7FE-C1B2822248B3}" type="presParOf" srcId="{9E700E3F-A3A4-1049-8ABB-78ADC3ADD988}" destId="{17B77E46-7BD5-3348-86DD-E5B8E84C7285}" srcOrd="1" destOrd="0" presId="urn:microsoft.com/office/officeart/2005/8/layout/hProcess9"/>
    <dgm:cxn modelId="{2EDC5605-EC16-454E-9EBA-33C1827599BE}" type="presParOf" srcId="{9E700E3F-A3A4-1049-8ABB-78ADC3ADD988}" destId="{BC60B96D-2BCF-3645-890E-BBAAAF931B13}" srcOrd="2" destOrd="0" presId="urn:microsoft.com/office/officeart/2005/8/layout/hProcess9"/>
    <dgm:cxn modelId="{9965F7B9-1D25-734D-87A3-D4E043E89C06}" type="presParOf" srcId="{9E700E3F-A3A4-1049-8ABB-78ADC3ADD988}" destId="{81D2921A-6ED4-064F-B659-DFF2E99B4809}" srcOrd="3" destOrd="0" presId="urn:microsoft.com/office/officeart/2005/8/layout/hProcess9"/>
    <dgm:cxn modelId="{578CA9E0-EB3E-D64C-9123-07BFD317F894}" type="presParOf" srcId="{9E700E3F-A3A4-1049-8ABB-78ADC3ADD988}" destId="{3A10529E-3F18-684D-86E4-4D2B527B5258}" srcOrd="4" destOrd="0" presId="urn:microsoft.com/office/officeart/2005/8/layout/hProcess9"/>
    <dgm:cxn modelId="{287B4829-64AE-1543-83FC-D9A3AF9EE162}" type="presParOf" srcId="{9E700E3F-A3A4-1049-8ABB-78ADC3ADD988}" destId="{158878A8-3B60-1849-8C1B-FA9CEF7E962A}" srcOrd="5" destOrd="0" presId="urn:microsoft.com/office/officeart/2005/8/layout/hProcess9"/>
    <dgm:cxn modelId="{931A62A9-C8E6-2B45-B708-A50C803D7571}" type="presParOf" srcId="{9E700E3F-A3A4-1049-8ABB-78ADC3ADD988}" destId="{847A1414-7C72-6241-BCB2-F0CDE72594E4}" srcOrd="6" destOrd="0" presId="urn:microsoft.com/office/officeart/2005/8/layout/hProcess9"/>
    <dgm:cxn modelId="{09CC38AE-BC84-FF46-BD27-0E51101798CA}" type="presParOf" srcId="{9E700E3F-A3A4-1049-8ABB-78ADC3ADD988}" destId="{5F60156C-2CE0-DF4D-B1D9-027DD87A09F0}" srcOrd="7" destOrd="0" presId="urn:microsoft.com/office/officeart/2005/8/layout/hProcess9"/>
    <dgm:cxn modelId="{35F5A49B-5964-7347-919B-A1E67A9943AB}" type="presParOf" srcId="{9E700E3F-A3A4-1049-8ABB-78ADC3ADD988}" destId="{BF31B34C-80E2-E948-B130-48B12DB7DBDD}" srcOrd="8" destOrd="0" presId="urn:microsoft.com/office/officeart/2005/8/layout/hProcess9"/>
    <dgm:cxn modelId="{D30D25B1-513A-9D4E-8453-3F2E3452FC3F}" type="presParOf" srcId="{9E700E3F-A3A4-1049-8ABB-78ADC3ADD988}" destId="{1C8430EC-05E3-0145-96EC-A1261691101D}" srcOrd="9" destOrd="0" presId="urn:microsoft.com/office/officeart/2005/8/layout/hProcess9"/>
    <dgm:cxn modelId="{C25601E6-C02C-D547-8556-C2A54E093FEC}" type="presParOf" srcId="{9E700E3F-A3A4-1049-8ABB-78ADC3ADD988}" destId="{DA1197B3-0A28-E740-9082-7CC5CE90CAA6}" srcOrd="10" destOrd="0" presId="urn:microsoft.com/office/officeart/2005/8/layout/hProcess9"/>
    <dgm:cxn modelId="{FC7BD4C6-F73C-4B47-8702-0AC81AB5A6C6}" type="presParOf" srcId="{9E700E3F-A3A4-1049-8ABB-78ADC3ADD988}" destId="{5F46D3C7-5667-2B40-A461-4204FEBAFFE4}" srcOrd="11" destOrd="0" presId="urn:microsoft.com/office/officeart/2005/8/layout/hProcess9"/>
    <dgm:cxn modelId="{1F4EA2EA-480F-074F-96A9-AE0CC8F441E8}" type="presParOf" srcId="{9E700E3F-A3A4-1049-8ABB-78ADC3ADD988}" destId="{305CAA7E-7F22-FB45-9815-44EE7662074C}" srcOrd="12" destOrd="0" presId="urn:microsoft.com/office/officeart/2005/8/layout/hProcess9"/>
    <dgm:cxn modelId="{F592E40B-C123-084B-B0B9-906017293BAE}" type="presParOf" srcId="{9E700E3F-A3A4-1049-8ABB-78ADC3ADD988}" destId="{49A52DF4-03DA-E942-A5F5-BC080D5FBEF1}" srcOrd="13" destOrd="0" presId="urn:microsoft.com/office/officeart/2005/8/layout/hProcess9"/>
    <dgm:cxn modelId="{66F66656-A88E-AF42-BA82-2950441474EF}" type="presParOf" srcId="{9E700E3F-A3A4-1049-8ABB-78ADC3ADD988}" destId="{656B8534-8C10-D748-810D-8EA5F24A69E0}" srcOrd="14" destOrd="0" presId="urn:microsoft.com/office/officeart/2005/8/layout/hProcess9"/>
    <dgm:cxn modelId="{714305B1-92E3-F344-B8D5-4E1665214CEB}" type="presParOf" srcId="{9E700E3F-A3A4-1049-8ABB-78ADC3ADD988}" destId="{3CD219EB-03B6-414A-A1B7-BB6295C0914F}" srcOrd="15" destOrd="0" presId="urn:microsoft.com/office/officeart/2005/8/layout/hProcess9"/>
    <dgm:cxn modelId="{2E13494C-2572-D94B-813B-E424E9E5A98A}" type="presParOf" srcId="{9E700E3F-A3A4-1049-8ABB-78ADC3ADD988}" destId="{CF8A4D52-8461-3E40-9713-9A7722B9AD54}" srcOrd="16" destOrd="0" presId="urn:microsoft.com/office/officeart/2005/8/layout/hProcess9"/>
    <dgm:cxn modelId="{199AF0DC-FD6E-784C-BF5C-D0306A22570D}" type="presParOf" srcId="{9E700E3F-A3A4-1049-8ABB-78ADC3ADD988}" destId="{59119491-BAF0-1E41-B973-E88E089341E7}" srcOrd="17" destOrd="0" presId="urn:microsoft.com/office/officeart/2005/8/layout/hProcess9"/>
    <dgm:cxn modelId="{3366977E-B468-3B43-8A62-E6FD0A73CFE5}" type="presParOf" srcId="{9E700E3F-A3A4-1049-8ABB-78ADC3ADD988}" destId="{CEE59EE3-3D71-CE46-B77F-82EFFDC5DF49}" srcOrd="1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7D4227-5DE9-D549-A2AB-78A75E6500B0}">
      <dsp:nvSpPr>
        <dsp:cNvPr id="0" name=""/>
        <dsp:cNvSpPr/>
      </dsp:nvSpPr>
      <dsp:spPr>
        <a:xfrm>
          <a:off x="685799" y="0"/>
          <a:ext cx="7772400" cy="4914900"/>
        </a:xfrm>
        <a:prstGeom prst="rightArrow">
          <a:avLst/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3E07D56-2F10-FF4C-97EC-2DA0FCD3C949}">
      <dsp:nvSpPr>
        <dsp:cNvPr id="0" name=""/>
        <dsp:cNvSpPr/>
      </dsp:nvSpPr>
      <dsp:spPr>
        <a:xfrm>
          <a:off x="2765" y="1989364"/>
          <a:ext cx="847644" cy="936170"/>
        </a:xfrm>
        <a:prstGeom prst="roundRect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Familirization</a:t>
          </a:r>
        </a:p>
      </dsp:txBody>
      <dsp:txXfrm>
        <a:off x="44144" y="2030743"/>
        <a:ext cx="764886" cy="853412"/>
      </dsp:txXfrm>
    </dsp:sp>
    <dsp:sp modelId="{BC60B96D-2BCF-3645-890E-BBAAAF931B13}">
      <dsp:nvSpPr>
        <dsp:cNvPr id="0" name=""/>
        <dsp:cNvSpPr/>
      </dsp:nvSpPr>
      <dsp:spPr>
        <a:xfrm>
          <a:off x="923968" y="1989364"/>
          <a:ext cx="847644" cy="936170"/>
        </a:xfrm>
        <a:prstGeom prst="roundRect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Encoding 1</a:t>
          </a:r>
        </a:p>
      </dsp:txBody>
      <dsp:txXfrm>
        <a:off x="965347" y="2030743"/>
        <a:ext cx="764886" cy="853412"/>
      </dsp:txXfrm>
    </dsp:sp>
    <dsp:sp modelId="{3A10529E-3F18-684D-86E4-4D2B527B5258}">
      <dsp:nvSpPr>
        <dsp:cNvPr id="0" name=""/>
        <dsp:cNvSpPr/>
      </dsp:nvSpPr>
      <dsp:spPr>
        <a:xfrm>
          <a:off x="1845170" y="1989364"/>
          <a:ext cx="847644" cy="936170"/>
        </a:xfrm>
        <a:prstGeom prst="roundRect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Verbal Recall 1</a:t>
          </a:r>
        </a:p>
      </dsp:txBody>
      <dsp:txXfrm>
        <a:off x="1886549" y="2030743"/>
        <a:ext cx="764886" cy="853412"/>
      </dsp:txXfrm>
    </dsp:sp>
    <dsp:sp modelId="{847A1414-7C72-6241-BCB2-F0CDE72594E4}">
      <dsp:nvSpPr>
        <dsp:cNvPr id="0" name=""/>
        <dsp:cNvSpPr/>
      </dsp:nvSpPr>
      <dsp:spPr>
        <a:xfrm>
          <a:off x="2712929" y="1989364"/>
          <a:ext cx="847644" cy="936170"/>
        </a:xfrm>
        <a:prstGeom prst="roundRect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Spatial Memory Test 1</a:t>
          </a:r>
        </a:p>
      </dsp:txBody>
      <dsp:txXfrm>
        <a:off x="2754308" y="2030743"/>
        <a:ext cx="764886" cy="853412"/>
      </dsp:txXfrm>
    </dsp:sp>
    <dsp:sp modelId="{BF31B34C-80E2-E948-B130-48B12DB7DBDD}">
      <dsp:nvSpPr>
        <dsp:cNvPr id="0" name=""/>
        <dsp:cNvSpPr/>
      </dsp:nvSpPr>
      <dsp:spPr>
        <a:xfrm>
          <a:off x="3634132" y="1989364"/>
          <a:ext cx="847644" cy="936170"/>
        </a:xfrm>
        <a:prstGeom prst="roundRect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"</a:t>
          </a:r>
          <a:r>
            <a:rPr lang="en-US" sz="800" b="1" kern="1200" dirty="0"/>
            <a:t>Clean Out</a:t>
          </a:r>
          <a:r>
            <a:rPr lang="en-US" sz="800" kern="1200" dirty="0"/>
            <a:t>"</a:t>
          </a:r>
          <a:br>
            <a:rPr lang="en-US" sz="800" kern="1200" dirty="0"/>
          </a:br>
          <a:r>
            <a:rPr lang="en-US" sz="800" kern="1200" dirty="0"/>
            <a:t>or</a:t>
          </a:r>
          <a:br>
            <a:rPr lang="en-US" sz="800" kern="1200" dirty="0"/>
          </a:br>
          <a:r>
            <a:rPr lang="en-US" sz="800" kern="1200" dirty="0"/>
            <a:t>"</a:t>
          </a:r>
          <a:r>
            <a:rPr lang="en-US" sz="800" b="1" kern="1200" dirty="0"/>
            <a:t>Elaborative Encoding</a:t>
          </a:r>
          <a:r>
            <a:rPr lang="en-US" sz="800" kern="1200" dirty="0"/>
            <a:t>“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or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“</a:t>
          </a:r>
          <a:r>
            <a:rPr lang="en-US" sz="800" b="1" kern="1200" dirty="0"/>
            <a:t>Delay</a:t>
          </a:r>
          <a:r>
            <a:rPr lang="en-US" sz="800" kern="1200" dirty="0"/>
            <a:t>”</a:t>
          </a:r>
        </a:p>
      </dsp:txBody>
      <dsp:txXfrm>
        <a:off x="3675511" y="2030743"/>
        <a:ext cx="764886" cy="853412"/>
      </dsp:txXfrm>
    </dsp:sp>
    <dsp:sp modelId="{DA1197B3-0A28-E740-9082-7CC5CE90CAA6}">
      <dsp:nvSpPr>
        <dsp:cNvPr id="0" name=""/>
        <dsp:cNvSpPr/>
      </dsp:nvSpPr>
      <dsp:spPr>
        <a:xfrm>
          <a:off x="4555335" y="1989364"/>
          <a:ext cx="847644" cy="936170"/>
        </a:xfrm>
        <a:prstGeom prst="roundRect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Encoding 2</a:t>
          </a:r>
        </a:p>
      </dsp:txBody>
      <dsp:txXfrm>
        <a:off x="4596714" y="2030743"/>
        <a:ext cx="764886" cy="853412"/>
      </dsp:txXfrm>
    </dsp:sp>
    <dsp:sp modelId="{305CAA7E-7F22-FB45-9815-44EE7662074C}">
      <dsp:nvSpPr>
        <dsp:cNvPr id="0" name=""/>
        <dsp:cNvSpPr/>
      </dsp:nvSpPr>
      <dsp:spPr>
        <a:xfrm>
          <a:off x="5476538" y="1989364"/>
          <a:ext cx="847644" cy="936170"/>
        </a:xfrm>
        <a:prstGeom prst="roundRect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Verbal Recall 2</a:t>
          </a:r>
        </a:p>
      </dsp:txBody>
      <dsp:txXfrm>
        <a:off x="5517917" y="2030743"/>
        <a:ext cx="764886" cy="853412"/>
      </dsp:txXfrm>
    </dsp:sp>
    <dsp:sp modelId="{656B8534-8C10-D748-810D-8EA5F24A69E0}">
      <dsp:nvSpPr>
        <dsp:cNvPr id="0" name=""/>
        <dsp:cNvSpPr/>
      </dsp:nvSpPr>
      <dsp:spPr>
        <a:xfrm>
          <a:off x="6397740" y="1989364"/>
          <a:ext cx="847644" cy="936170"/>
        </a:xfrm>
        <a:prstGeom prst="roundRect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Spatial Memory Test 2</a:t>
          </a:r>
        </a:p>
      </dsp:txBody>
      <dsp:txXfrm>
        <a:off x="6439119" y="2030743"/>
        <a:ext cx="764886" cy="853412"/>
      </dsp:txXfrm>
    </dsp:sp>
    <dsp:sp modelId="{CF8A4D52-8461-3E40-9713-9A7722B9AD54}">
      <dsp:nvSpPr>
        <dsp:cNvPr id="0" name=""/>
        <dsp:cNvSpPr/>
      </dsp:nvSpPr>
      <dsp:spPr>
        <a:xfrm>
          <a:off x="7318943" y="1989364"/>
          <a:ext cx="847644" cy="936170"/>
        </a:xfrm>
        <a:prstGeom prst="roundRect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Verbal Recall 1</a:t>
          </a:r>
        </a:p>
      </dsp:txBody>
      <dsp:txXfrm>
        <a:off x="7360322" y="2030743"/>
        <a:ext cx="764886" cy="853412"/>
      </dsp:txXfrm>
    </dsp:sp>
    <dsp:sp modelId="{CEE59EE3-3D71-CE46-B77F-82EFFDC5DF49}">
      <dsp:nvSpPr>
        <dsp:cNvPr id="0" name=""/>
        <dsp:cNvSpPr/>
      </dsp:nvSpPr>
      <dsp:spPr>
        <a:xfrm>
          <a:off x="8240146" y="1989364"/>
          <a:ext cx="847644" cy="936170"/>
        </a:xfrm>
        <a:prstGeom prst="roundRect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/>
            <a:t>Spatial Memory Test 1</a:t>
          </a:r>
        </a:p>
      </dsp:txBody>
      <dsp:txXfrm>
        <a:off x="8281525" y="2030743"/>
        <a:ext cx="764886" cy="8534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D961A-C031-46BE-BFA5-3A72F93E1E80}" type="datetimeFigureOut">
              <a:rPr lang="en-US" smtClean="0"/>
              <a:t>6/13/17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A1E57-5724-4405-BC1D-3A8012701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10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Jacobs, 2006</a:t>
            </a:r>
          </a:p>
          <a:p>
            <a:endParaRPr lang="en-US" dirty="0"/>
          </a:p>
          <a:p>
            <a:r>
              <a:rPr lang="en-US" dirty="0"/>
              <a:t>Jacobs, 2013</a:t>
            </a:r>
          </a:p>
          <a:p>
            <a:endParaRPr lang="en-US" dirty="0"/>
          </a:p>
          <a:p>
            <a:r>
              <a:rPr lang="en-US" dirty="0" err="1"/>
              <a:t>Buzsaki</a:t>
            </a:r>
            <a:r>
              <a:rPr lang="en-US" dirty="0"/>
              <a:t> and Moser, 2013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A1E57-5724-4405-BC1D-3A801270176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789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Jacobs, 2006</a:t>
            </a:r>
          </a:p>
          <a:p>
            <a:endParaRPr lang="en-US" dirty="0"/>
          </a:p>
          <a:p>
            <a:r>
              <a:rPr lang="en-US" dirty="0"/>
              <a:t>Jacobs, 2013</a:t>
            </a:r>
          </a:p>
          <a:p>
            <a:endParaRPr lang="en-US" dirty="0"/>
          </a:p>
          <a:p>
            <a:r>
              <a:rPr lang="en-US" dirty="0" err="1"/>
              <a:t>Buzsaki</a:t>
            </a:r>
            <a:r>
              <a:rPr lang="en-US" dirty="0"/>
              <a:t> and Moser, 2013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A1E57-5724-4405-BC1D-3A801270176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126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A1E57-5724-4405-BC1D-3A801270176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512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A1E57-5724-4405-BC1D-3A801270176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570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A1E57-5724-4405-BC1D-3A801270176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828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A1E57-5724-4405-BC1D-3A801270176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8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2418-9F86-FA44-87FD-42CE62966217}" type="datetimeFigureOut">
              <a:rPr lang="en-US" smtClean="0"/>
              <a:t>6/13/17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D740-E033-664B-8621-A6AA08508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2418-9F86-FA44-87FD-42CE62966217}" type="datetimeFigureOut">
              <a:rPr lang="en-US" smtClean="0"/>
              <a:t>6/13/17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D740-E033-664B-8621-A6AA08508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64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2418-9F86-FA44-87FD-42CE62966217}" type="datetimeFigureOut">
              <a:rPr lang="en-US" smtClean="0"/>
              <a:t>6/13/17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D740-E033-664B-8621-A6AA08508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149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2418-9F86-FA44-87FD-42CE62966217}" type="datetimeFigureOut">
              <a:rPr lang="en-US" smtClean="0"/>
              <a:t>6/13/17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D740-E033-664B-8621-A6AA08508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659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2418-9F86-FA44-87FD-42CE62966217}" type="datetimeFigureOut">
              <a:rPr lang="en-US" smtClean="0"/>
              <a:t>6/13/17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D740-E033-664B-8621-A6AA08508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705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2418-9F86-FA44-87FD-42CE62966217}" type="datetimeFigureOut">
              <a:rPr lang="en-US" smtClean="0"/>
              <a:t>6/13/17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D740-E033-664B-8621-A6AA08508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10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2418-9F86-FA44-87FD-42CE62966217}" type="datetimeFigureOut">
              <a:rPr lang="en-US" smtClean="0"/>
              <a:t>6/13/17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D740-E033-664B-8621-A6AA08508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5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2418-9F86-FA44-87FD-42CE62966217}" type="datetimeFigureOut">
              <a:rPr lang="en-US" smtClean="0"/>
              <a:t>6/13/17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D740-E033-664B-8621-A6AA08508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732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2418-9F86-FA44-87FD-42CE62966217}" type="datetimeFigureOut">
              <a:rPr lang="en-US" smtClean="0"/>
              <a:t>6/13/17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D740-E033-664B-8621-A6AA08508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926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2418-9F86-FA44-87FD-42CE62966217}" type="datetimeFigureOut">
              <a:rPr lang="en-US" smtClean="0"/>
              <a:t>6/13/17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D740-E033-664B-8621-A6AA08508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469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2418-9F86-FA44-87FD-42CE62966217}" type="datetimeFigureOut">
              <a:rPr lang="en-US" smtClean="0"/>
              <a:t>6/13/17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D740-E033-664B-8621-A6AA08508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57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02418-9F86-FA44-87FD-42CE62966217}" type="datetimeFigureOut">
              <a:rPr lang="en-US" smtClean="0"/>
              <a:t>6/13/17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0D740-E033-664B-8621-A6AA08508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43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jpg"/><Relationship Id="rId8" Type="http://schemas.openxmlformats.org/officeDocument/2006/relationships/image" Target="../media/image6.jpg"/><Relationship Id="rId9" Type="http://schemas.openxmlformats.org/officeDocument/2006/relationships/image" Target="../media/image7.jpg"/><Relationship Id="rId10" Type="http://schemas.openxmlformats.org/officeDocument/2006/relationships/image" Target="../media/image8.jpg"/><Relationship Id="rId11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jpeg"/><Relationship Id="rId8" Type="http://schemas.openxmlformats.org/officeDocument/2006/relationships/image" Target="../media/image16.jpe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1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34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9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9" Type="http://schemas.microsoft.com/office/2007/relationships/hdphoto" Target="../media/hdphoto3.wdp"/><Relationship Id="rId20" Type="http://schemas.openxmlformats.org/officeDocument/2006/relationships/image" Target="../media/image59.png"/><Relationship Id="rId21" Type="http://schemas.microsoft.com/office/2007/relationships/hdphoto" Target="../media/hdphoto9.wdp"/><Relationship Id="rId10" Type="http://schemas.openxmlformats.org/officeDocument/2006/relationships/image" Target="../media/image54.png"/><Relationship Id="rId11" Type="http://schemas.microsoft.com/office/2007/relationships/hdphoto" Target="../media/hdphoto4.wdp"/><Relationship Id="rId12" Type="http://schemas.openxmlformats.org/officeDocument/2006/relationships/image" Target="../media/image55.png"/><Relationship Id="rId13" Type="http://schemas.microsoft.com/office/2007/relationships/hdphoto" Target="../media/hdphoto5.wdp"/><Relationship Id="rId14" Type="http://schemas.openxmlformats.org/officeDocument/2006/relationships/image" Target="../media/image56.png"/><Relationship Id="rId15" Type="http://schemas.microsoft.com/office/2007/relationships/hdphoto" Target="../media/hdphoto6.wdp"/><Relationship Id="rId16" Type="http://schemas.openxmlformats.org/officeDocument/2006/relationships/image" Target="../media/image57.png"/><Relationship Id="rId17" Type="http://schemas.microsoft.com/office/2007/relationships/hdphoto" Target="../media/hdphoto7.wdp"/><Relationship Id="rId18" Type="http://schemas.openxmlformats.org/officeDocument/2006/relationships/image" Target="../media/image58.png"/><Relationship Id="rId19" Type="http://schemas.microsoft.com/office/2007/relationships/hdphoto" Target="../media/hdphoto8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0.jpg"/><Relationship Id="rId4" Type="http://schemas.openxmlformats.org/officeDocument/2006/relationships/image" Target="../media/image51.png"/><Relationship Id="rId5" Type="http://schemas.microsoft.com/office/2007/relationships/hdphoto" Target="../media/hdphoto1.wdp"/><Relationship Id="rId6" Type="http://schemas.openxmlformats.org/officeDocument/2006/relationships/image" Target="../media/image52.png"/><Relationship Id="rId7" Type="http://schemas.microsoft.com/office/2007/relationships/hdphoto" Target="../media/hdphoto2.wdp"/><Relationship Id="rId8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11" Type="http://schemas.microsoft.com/office/2007/relationships/hdphoto" Target="../media/hdphoto7.wdp"/><Relationship Id="rId12" Type="http://schemas.openxmlformats.org/officeDocument/2006/relationships/image" Target="../media/image58.png"/><Relationship Id="rId13" Type="http://schemas.microsoft.com/office/2007/relationships/hdphoto" Target="../media/hdphoto8.wdp"/><Relationship Id="rId14" Type="http://schemas.openxmlformats.org/officeDocument/2006/relationships/image" Target="../media/image59.png"/><Relationship Id="rId15" Type="http://schemas.microsoft.com/office/2007/relationships/hdphoto" Target="../media/hdphoto9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0.jpg"/><Relationship Id="rId4" Type="http://schemas.openxmlformats.org/officeDocument/2006/relationships/image" Target="../media/image52.png"/><Relationship Id="rId5" Type="http://schemas.microsoft.com/office/2007/relationships/hdphoto" Target="../media/hdphoto2.wdp"/><Relationship Id="rId6" Type="http://schemas.openxmlformats.org/officeDocument/2006/relationships/image" Target="../media/image54.png"/><Relationship Id="rId7" Type="http://schemas.microsoft.com/office/2007/relationships/hdphoto" Target="../media/hdphoto4.wdp"/><Relationship Id="rId8" Type="http://schemas.openxmlformats.org/officeDocument/2006/relationships/image" Target="../media/image56.png"/><Relationship Id="rId9" Type="http://schemas.microsoft.com/office/2007/relationships/hdphoto" Target="../media/hdphoto6.wdp"/><Relationship Id="rId10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11" Type="http://schemas.microsoft.com/office/2007/relationships/hdphoto" Target="../media/hdphoto7.wdp"/><Relationship Id="rId12" Type="http://schemas.openxmlformats.org/officeDocument/2006/relationships/image" Target="../media/image58.png"/><Relationship Id="rId13" Type="http://schemas.microsoft.com/office/2007/relationships/hdphoto" Target="../media/hdphoto8.wdp"/><Relationship Id="rId14" Type="http://schemas.openxmlformats.org/officeDocument/2006/relationships/image" Target="../media/image59.png"/><Relationship Id="rId15" Type="http://schemas.microsoft.com/office/2007/relationships/hdphoto" Target="../media/hdphoto9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0.jpg"/><Relationship Id="rId4" Type="http://schemas.openxmlformats.org/officeDocument/2006/relationships/image" Target="../media/image52.png"/><Relationship Id="rId5" Type="http://schemas.microsoft.com/office/2007/relationships/hdphoto" Target="../media/hdphoto2.wdp"/><Relationship Id="rId6" Type="http://schemas.openxmlformats.org/officeDocument/2006/relationships/image" Target="../media/image54.png"/><Relationship Id="rId7" Type="http://schemas.microsoft.com/office/2007/relationships/hdphoto" Target="../media/hdphoto4.wdp"/><Relationship Id="rId8" Type="http://schemas.openxmlformats.org/officeDocument/2006/relationships/image" Target="../media/image56.png"/><Relationship Id="rId9" Type="http://schemas.microsoft.com/office/2007/relationships/hdphoto" Target="../media/hdphoto6.wdp"/><Relationship Id="rId10" Type="http://schemas.openxmlformats.org/officeDocument/2006/relationships/image" Target="../media/image5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jpg"/><Relationship Id="rId7" Type="http://schemas.openxmlformats.org/officeDocument/2006/relationships/image" Target="../media/image66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7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5562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Neurocognitive Determinants of Memory Enhancement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7685" y="3641337"/>
            <a:ext cx="6988629" cy="1752600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dissertation </a:t>
            </a:r>
            <a:r>
              <a:rPr lang="en-US" sz="1800" i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prospectus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presentation</a:t>
            </a:r>
            <a:r>
              <a:rPr lang="en-US" sz="1800" i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given in partial satisfaction of the requirements for the degree of Doctor of Philosophy in Cognitive Neuroscience at UCLA on June 13, 2017</a:t>
            </a:r>
            <a:endParaRPr lang="en-US" sz="1800" i="1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974576" y="3500500"/>
            <a:ext cx="525626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ubtitle 2"/>
          <p:cNvSpPr txBox="1">
            <a:spLocks/>
          </p:cNvSpPr>
          <p:nvPr/>
        </p:nvSpPr>
        <p:spPr>
          <a:xfrm>
            <a:off x="0" y="5085789"/>
            <a:ext cx="9144000" cy="415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Nicco Reggente, M.A.</a:t>
            </a:r>
            <a:endParaRPr lang="en-US" sz="18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179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MOTIVATION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95069"/>
            <a:ext cx="9144000" cy="4367266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enhancement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cognitive functions, particularly memory, has been a driving force of both biological </a:t>
            </a: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evolution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conscious pursuit since the emergence of human cognition.</a:t>
            </a:r>
          </a:p>
          <a:p>
            <a:endParaRPr lang="en-US" sz="2400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2400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 keeping a perspective that follows the thread of the evolutionary pressures placed on humans across their history, modern researchers can craft </a:t>
            </a: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operationalized paradigms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geared towards exploiting the neural resources that were originally engineered to overcome such pressures.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201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INTRODUCTION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6368" y="1276819"/>
            <a:ext cx="7827273" cy="882201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research focuses on leveraging evolutionarily pertinent systems in the brain to systematically enhance memory</a:t>
            </a:r>
          </a:p>
          <a:p>
            <a:endParaRPr lang="en-US" sz="2400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2400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5ECDCF48-9A0F-4841-938E-19F7D8EDF1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984" b="9959"/>
          <a:stretch/>
        </p:blipFill>
        <p:spPr>
          <a:xfrm>
            <a:off x="5767077" y="4651311"/>
            <a:ext cx="2371053" cy="16985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2" name="Picture 21" descr="Macintosh HD:Users:mobiuscydonia:Dropbox:UCLA:C Paper:xB9X3kf1DRJu_2GMvuKitMtQDA2qoikp2Wdp69MZ_2M.png">
            <a:extLst>
              <a:ext uri="{FF2B5EF4-FFF2-40B4-BE49-F238E27FC236}">
                <a16:creationId xmlns:a16="http://schemas.microsoft.com/office/drawing/2014/main" xmlns="" id="{27F1829D-B703-416F-BECB-D815D0B1236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077" y="4338654"/>
            <a:ext cx="2459742" cy="230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53563277-8E37-4D51-AB12-21DE0122FF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7077" y="4303493"/>
            <a:ext cx="2438400" cy="2372896"/>
          </a:xfrm>
          <a:prstGeom prst="rect">
            <a:avLst/>
          </a:prstGeom>
        </p:spPr>
      </p:pic>
      <p:pic>
        <p:nvPicPr>
          <p:cNvPr id="25" name="Picture 24" descr="C:\Users\Nicco\Dropbox\UCLA\C Paper\Screenshot 2015-12-31 18.56.19.png">
            <a:extLst>
              <a:ext uri="{FF2B5EF4-FFF2-40B4-BE49-F238E27FC236}">
                <a16:creationId xmlns:a16="http://schemas.microsoft.com/office/drawing/2014/main" xmlns="" id="{EC3D5339-37FA-48C8-928E-5B63A6AEA8F2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146" y="3997752"/>
            <a:ext cx="3093214" cy="26786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61D28E8-0F0F-45A6-9AB4-7AABC2E8AD25}"/>
              </a:ext>
            </a:extLst>
          </p:cNvPr>
          <p:cNvSpPr/>
          <p:nvPr/>
        </p:nvSpPr>
        <p:spPr>
          <a:xfrm>
            <a:off x="427503" y="531592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Spatial Processing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(The Method of Loci)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174A7E72-47CB-491F-8949-F5AE75F7A8F1}"/>
              </a:ext>
            </a:extLst>
          </p:cNvPr>
          <p:cNvSpPr/>
          <p:nvPr/>
        </p:nvSpPr>
        <p:spPr>
          <a:xfrm>
            <a:off x="427503" y="2951717"/>
            <a:ext cx="4388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Reward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(Value Directed Remembering)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xmlns="" id="{CA8F3DE5-C6AE-4FD7-9774-6E85D2FECF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7077" y="2452107"/>
            <a:ext cx="2438400" cy="136855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FCC88A0F-D5B0-4D85-BE82-56617E6BE0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67077" y="2455563"/>
            <a:ext cx="2438400" cy="136855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7BAC4428-5331-4E9F-B8A0-F704188D6F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67077" y="2450382"/>
            <a:ext cx="2455352" cy="137027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xmlns="" id="{3377860D-289E-447D-B4C5-72076EB4857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741" r="1724"/>
          <a:stretch/>
        </p:blipFill>
        <p:spPr>
          <a:xfrm>
            <a:off x="5296753" y="2453148"/>
            <a:ext cx="3311700" cy="1393552"/>
          </a:xfrm>
          <a:prstGeom prst="rect">
            <a:avLst/>
          </a:prstGeom>
        </p:spPr>
      </p:pic>
      <p:pic>
        <p:nvPicPr>
          <p:cNvPr id="24" name="Picture 23" descr="Macintosh HD:Users:mobiuscydonia:Dropbox:UCLA:C Paper:Screenshot 2016-01-01 20.59.20.png">
            <a:extLst>
              <a:ext uri="{FF2B5EF4-FFF2-40B4-BE49-F238E27FC236}">
                <a16:creationId xmlns:a16="http://schemas.microsoft.com/office/drawing/2014/main" xmlns="" id="{9834BBB4-946C-4FD2-9F8C-216CF61BEA65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146" y="3972548"/>
            <a:ext cx="3093214" cy="2668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1579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TOOLS USED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65068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485490" y="1597092"/>
            <a:ext cx="0" cy="139463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5562793" y="3950153"/>
            <a:ext cx="231297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244871" y="3950153"/>
            <a:ext cx="231297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479006" y="4690479"/>
            <a:ext cx="0" cy="139463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D7433333-AE4C-4653-88AA-9D2C6F3F1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103" y="1122204"/>
            <a:ext cx="3091800" cy="24098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0394D25-7806-4FC5-BC34-208B04C15D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78" t="11038" r="15595" b="17333"/>
          <a:stretch/>
        </p:blipFill>
        <p:spPr>
          <a:xfrm>
            <a:off x="815751" y="4333693"/>
            <a:ext cx="3307110" cy="2159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1A8889D4-CEAA-4B96-9AA5-788D3C3478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02133">
            <a:off x="988752" y="4585436"/>
            <a:ext cx="2816339" cy="160764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93EC4ED7-BD78-4900-B321-635502F32F8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2001"/>
          <a:stretch/>
        </p:blipFill>
        <p:spPr>
          <a:xfrm>
            <a:off x="5768175" y="4421414"/>
            <a:ext cx="1861247" cy="193569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CAFAA147-BB46-4AB8-AC94-DEB7D6FE62B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4462"/>
          <a:stretch/>
        </p:blipFill>
        <p:spPr>
          <a:xfrm>
            <a:off x="5485212" y="1090151"/>
            <a:ext cx="2489581" cy="2441940"/>
          </a:xfrm>
          <a:prstGeom prst="rect">
            <a:avLst/>
          </a:prstGeom>
        </p:spPr>
      </p:pic>
      <p:pic>
        <p:nvPicPr>
          <p:cNvPr id="32" name="Picture 10" descr="http://www.seehint.com/catalog/2012%5C2012_10/ThreeGlia.jpg">
            <a:extLst>
              <a:ext uri="{FF2B5EF4-FFF2-40B4-BE49-F238E27FC236}">
                <a16:creationId xmlns:a16="http://schemas.microsoft.com/office/drawing/2014/main" xmlns="" id="{67E18EBA-B58F-458B-BF51-87A0A0279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274" y="1175834"/>
            <a:ext cx="2033348" cy="225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fmri">
            <a:extLst>
              <a:ext uri="{FF2B5EF4-FFF2-40B4-BE49-F238E27FC236}">
                <a16:creationId xmlns:a16="http://schemas.microsoft.com/office/drawing/2014/main" xmlns="" id="{44669253-43C4-479A-988F-901ABFB91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51" y="1193281"/>
            <a:ext cx="3307110" cy="2267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5181A35-0DBD-43C5-B04D-35F0DBB4FB6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66970"/>
          <a:stretch/>
        </p:blipFill>
        <p:spPr>
          <a:xfrm>
            <a:off x="5171599" y="1157491"/>
            <a:ext cx="3378243" cy="23393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614C7DE-6E77-4D16-951F-C7DC980B768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3685" r="32912"/>
          <a:stretch/>
        </p:blipFill>
        <p:spPr>
          <a:xfrm>
            <a:off x="5160442" y="1132992"/>
            <a:ext cx="3378243" cy="2339311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C2B29734-16B6-4EDB-B981-2665618A04DF}"/>
              </a:ext>
            </a:extLst>
          </p:cNvPr>
          <p:cNvGrpSpPr/>
          <p:nvPr/>
        </p:nvGrpSpPr>
        <p:grpSpPr>
          <a:xfrm>
            <a:off x="4848120" y="1082902"/>
            <a:ext cx="3701722" cy="2449189"/>
            <a:chOff x="11277600" y="6418647"/>
            <a:chExt cx="2489200" cy="2116577"/>
          </a:xfrm>
        </p:grpSpPr>
        <p:pic>
          <p:nvPicPr>
            <p:cNvPr id="27" name="Picture 26" descr="Screenshot 2014-10-20 19.23.32.png">
              <a:extLst>
                <a:ext uri="{FF2B5EF4-FFF2-40B4-BE49-F238E27FC236}">
                  <a16:creationId xmlns:a16="http://schemas.microsoft.com/office/drawing/2014/main" xmlns="" id="{41A36135-511C-4FA9-90B2-74F82F33C6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782" r="7086" b="51846"/>
            <a:stretch/>
          </p:blipFill>
          <p:spPr>
            <a:xfrm>
              <a:off x="11277600" y="6418647"/>
              <a:ext cx="2489200" cy="2116577"/>
            </a:xfrm>
            <a:prstGeom prst="rect">
              <a:avLst/>
            </a:prstGeom>
          </p:spPr>
        </p:pic>
        <p:sp>
          <p:nvSpPr>
            <p:cNvPr id="30" name="Donut 43">
              <a:extLst>
                <a:ext uri="{FF2B5EF4-FFF2-40B4-BE49-F238E27FC236}">
                  <a16:creationId xmlns:a16="http://schemas.microsoft.com/office/drawing/2014/main" xmlns="" id="{D1DF3B1E-9B30-4968-8C48-660AD7AB03FB}"/>
                </a:ext>
              </a:extLst>
            </p:cNvPr>
            <p:cNvSpPr/>
            <p:nvPr/>
          </p:nvSpPr>
          <p:spPr>
            <a:xfrm>
              <a:off x="12747521" y="7544837"/>
              <a:ext cx="180808" cy="185510"/>
            </a:xfrm>
            <a:prstGeom prst="donut">
              <a:avLst>
                <a:gd name="adj" fmla="val 0"/>
              </a:avLst>
            </a:prstGeom>
            <a:ln w="28575" cmpd="sng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174C7B39-0091-49E0-A10E-D0DF885C587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8120" y="4283843"/>
            <a:ext cx="3690565" cy="220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681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1 : INTRODUCTION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FFA70E8-DB7B-4B21-A3E7-3F3EA3FD34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756" b="3894"/>
          <a:stretch/>
        </p:blipFill>
        <p:spPr>
          <a:xfrm>
            <a:off x="2494320" y="2730803"/>
            <a:ext cx="4147780" cy="26695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CC47FAF-79C7-4F62-82BC-66949222976E}"/>
              </a:ext>
            </a:extLst>
          </p:cNvPr>
          <p:cNvSpPr/>
          <p:nvPr/>
        </p:nvSpPr>
        <p:spPr>
          <a:xfrm>
            <a:off x="-3790" y="116733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 value items 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 lead to increased activation of the mesolimbic </a:t>
            </a:r>
            <a:r>
              <a:rPr 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dopamingeric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reward circuit, including the nucleus </a:t>
            </a:r>
            <a:r>
              <a:rPr 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accumbens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NAcc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and ventral tegmental area (VTA), which in turn results in </a:t>
            </a: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up-regulation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medial temporal lobe encoding processes and </a:t>
            </a: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better memory 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the high value items. 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9A23DF45-F816-4707-AFC9-B216E4FE8EFA}"/>
              </a:ext>
            </a:extLst>
          </p:cNvPr>
          <p:cNvSpPr/>
          <p:nvPr/>
        </p:nvSpPr>
        <p:spPr>
          <a:xfrm>
            <a:off x="1211974" y="5597436"/>
            <a:ext cx="67200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Value cues may also trigger the use of </a:t>
            </a: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elaborative semantic encoding 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strategies, which depend on </a:t>
            </a: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interactions between frontal and temporal lobe structures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0462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1 : METHODS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A61D884A-39D3-4353-993A-C8ADB27F3ABB}"/>
              </a:ext>
            </a:extLst>
          </p:cNvPr>
          <p:cNvGrpSpPr/>
          <p:nvPr/>
        </p:nvGrpSpPr>
        <p:grpSpPr>
          <a:xfrm>
            <a:off x="267323" y="1644387"/>
            <a:ext cx="4573288" cy="4744738"/>
            <a:chOff x="617704" y="17608511"/>
            <a:chExt cx="5857057" cy="657683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A1236117-6AFE-45E6-B2A5-4033EFDE72C8}"/>
                </a:ext>
              </a:extLst>
            </p:cNvPr>
            <p:cNvGrpSpPr/>
            <p:nvPr/>
          </p:nvGrpSpPr>
          <p:grpSpPr>
            <a:xfrm>
              <a:off x="617704" y="17608511"/>
              <a:ext cx="2207126" cy="1678681"/>
              <a:chOff x="100561" y="-20572"/>
              <a:chExt cx="1271054" cy="797054"/>
            </a:xfrm>
          </p:grpSpPr>
          <p:sp>
            <p:nvSpPr>
              <p:cNvPr id="53" name="Rounded Rectangle 29">
                <a:extLst>
                  <a:ext uri="{FF2B5EF4-FFF2-40B4-BE49-F238E27FC236}">
                    <a16:creationId xmlns:a16="http://schemas.microsoft.com/office/drawing/2014/main" xmlns="" id="{31470A67-FE5F-4CCC-8CA3-93BA5BF3E242}"/>
                  </a:ext>
                </a:extLst>
              </p:cNvPr>
              <p:cNvSpPr/>
              <p:nvPr/>
            </p:nvSpPr>
            <p:spPr>
              <a:xfrm>
                <a:off x="100561" y="-20572"/>
                <a:ext cx="1271054" cy="797054"/>
              </a:xfrm>
              <a:prstGeom prst="roundRect">
                <a:avLst>
                  <a:gd name="adj" fmla="val 10000"/>
                </a:avLst>
              </a:prstGeom>
              <a:solidFill>
                <a:sysClr val="window" lastClr="FFFFFF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sp>
          <p:sp>
            <p:nvSpPr>
              <p:cNvPr id="54" name="Rounded Rectangle 4">
                <a:extLst>
                  <a:ext uri="{FF2B5EF4-FFF2-40B4-BE49-F238E27FC236}">
                    <a16:creationId xmlns:a16="http://schemas.microsoft.com/office/drawing/2014/main" xmlns="" id="{6DD62687-FEC6-4757-AB96-D494DD402960}"/>
                  </a:ext>
                </a:extLst>
              </p:cNvPr>
              <p:cNvSpPr/>
              <p:nvPr/>
            </p:nvSpPr>
            <p:spPr>
              <a:xfrm>
                <a:off x="123906" y="2773"/>
                <a:ext cx="1069940" cy="75036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spcFirstLastPara="0" vert="horz" wrap="square" lIns="45720" tIns="45720" rIns="45720" bIns="45720" numCol="1" spcCol="1270" anchor="ctr" anchorCtr="0">
                <a:noAutofit/>
              </a:bodyPr>
              <a:lstStyle/>
              <a:p>
                <a:pPr marL="0" marR="0" lvl="0" indent="0" algn="l" defTabSz="53340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0" marR="0" lvl="0" indent="0" algn="l" defTabSz="53340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xmlns="" id="{21D4CB1A-4A05-4D82-8743-168834D7E56B}"/>
                </a:ext>
              </a:extLst>
            </p:cNvPr>
            <p:cNvGrpSpPr/>
            <p:nvPr/>
          </p:nvGrpSpPr>
          <p:grpSpPr>
            <a:xfrm>
              <a:off x="1563891" y="18901651"/>
              <a:ext cx="2174933" cy="1695269"/>
              <a:chOff x="1143032" y="647702"/>
              <a:chExt cx="1270918" cy="879345"/>
            </a:xfrm>
          </p:grpSpPr>
          <p:sp>
            <p:nvSpPr>
              <p:cNvPr id="51" name="Rounded Rectangle 27">
                <a:extLst>
                  <a:ext uri="{FF2B5EF4-FFF2-40B4-BE49-F238E27FC236}">
                    <a16:creationId xmlns:a16="http://schemas.microsoft.com/office/drawing/2014/main" xmlns="" id="{BF925C82-A204-4CE2-812D-46C17458EE36}"/>
                  </a:ext>
                </a:extLst>
              </p:cNvPr>
              <p:cNvSpPr/>
              <p:nvPr/>
            </p:nvSpPr>
            <p:spPr>
              <a:xfrm>
                <a:off x="1143032" y="647702"/>
                <a:ext cx="1270918" cy="879345"/>
              </a:xfrm>
              <a:prstGeom prst="roundRect">
                <a:avLst>
                  <a:gd name="adj" fmla="val 10000"/>
                </a:avLst>
              </a:prstGeom>
              <a:solidFill>
                <a:sysClr val="window" lastClr="FFFFFF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sp>
          <p:sp>
            <p:nvSpPr>
              <p:cNvPr id="52" name="Rounded Rectangle 6">
                <a:extLst>
                  <a:ext uri="{FF2B5EF4-FFF2-40B4-BE49-F238E27FC236}">
                    <a16:creationId xmlns:a16="http://schemas.microsoft.com/office/drawing/2014/main" xmlns="" id="{E0530C0A-E996-49DD-86CD-42BCCF18A137}"/>
                  </a:ext>
                </a:extLst>
              </p:cNvPr>
              <p:cNvSpPr/>
              <p:nvPr/>
            </p:nvSpPr>
            <p:spPr>
              <a:xfrm>
                <a:off x="1168787" y="673457"/>
                <a:ext cx="1245163" cy="85359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spcFirstLastPara="0" vert="horz" wrap="square" lIns="99060" tIns="99060" rIns="99060" bIns="99060" numCol="1" spcCol="1270" anchor="ctr" anchorCtr="0">
                <a:noAutofit/>
              </a:bodyPr>
              <a:lstStyle/>
              <a:p>
                <a:pPr marL="0" marR="0" lvl="0" indent="0" algn="ctr" defTabSz="115570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+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666AF1A6-C52D-46BE-A550-F8E90AA12007}"/>
                </a:ext>
              </a:extLst>
            </p:cNvPr>
            <p:cNvGrpSpPr/>
            <p:nvPr/>
          </p:nvGrpSpPr>
          <p:grpSpPr>
            <a:xfrm>
              <a:off x="2516143" y="20101691"/>
              <a:ext cx="2136652" cy="1663584"/>
              <a:chOff x="2209768" y="1333500"/>
              <a:chExt cx="1270986" cy="879352"/>
            </a:xfrm>
          </p:grpSpPr>
          <p:sp>
            <p:nvSpPr>
              <p:cNvPr id="49" name="Rounded Rectangle 25">
                <a:extLst>
                  <a:ext uri="{FF2B5EF4-FFF2-40B4-BE49-F238E27FC236}">
                    <a16:creationId xmlns:a16="http://schemas.microsoft.com/office/drawing/2014/main" xmlns="" id="{A25642DF-CCF0-41F7-84FD-943B7127A6DF}"/>
                  </a:ext>
                </a:extLst>
              </p:cNvPr>
              <p:cNvSpPr/>
              <p:nvPr/>
            </p:nvSpPr>
            <p:spPr>
              <a:xfrm>
                <a:off x="2209768" y="1333500"/>
                <a:ext cx="1270986" cy="879352"/>
              </a:xfrm>
              <a:prstGeom prst="roundRect">
                <a:avLst>
                  <a:gd name="adj" fmla="val 10000"/>
                </a:avLst>
              </a:prstGeom>
              <a:solidFill>
                <a:sysClr val="window" lastClr="FFFFFF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sp>
          <p:sp>
            <p:nvSpPr>
              <p:cNvPr id="50" name="Rounded Rectangle 8">
                <a:extLst>
                  <a:ext uri="{FF2B5EF4-FFF2-40B4-BE49-F238E27FC236}">
                    <a16:creationId xmlns:a16="http://schemas.microsoft.com/office/drawing/2014/main" xmlns="" id="{D667ECA2-7FAB-49DD-B146-67A35EB37509}"/>
                  </a:ext>
                </a:extLst>
              </p:cNvPr>
              <p:cNvSpPr/>
              <p:nvPr/>
            </p:nvSpPr>
            <p:spPr>
              <a:xfrm>
                <a:off x="2235523" y="1359255"/>
                <a:ext cx="1036327" cy="82784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spcFirstLastPara="0" vert="horz" wrap="square" lIns="53340" tIns="53340" rIns="53340" bIns="53340" numCol="1" spcCol="1270" anchor="ctr" anchorCtr="0">
                <a:noAutofit/>
              </a:bodyPr>
              <a:lstStyle/>
              <a:p>
                <a:pPr marL="0" marR="0" lvl="0" indent="0" algn="ctr" defTabSz="62230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  Word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C3282C2B-FD9E-4844-ACC7-B4BFB2D8D468}"/>
                </a:ext>
              </a:extLst>
            </p:cNvPr>
            <p:cNvGrpSpPr/>
            <p:nvPr/>
          </p:nvGrpSpPr>
          <p:grpSpPr>
            <a:xfrm>
              <a:off x="3440693" y="21302344"/>
              <a:ext cx="2109518" cy="1635360"/>
              <a:chOff x="3200410" y="2019302"/>
              <a:chExt cx="1271054" cy="879352"/>
            </a:xfrm>
          </p:grpSpPr>
          <p:sp>
            <p:nvSpPr>
              <p:cNvPr id="47" name="Rounded Rectangle 23">
                <a:extLst>
                  <a:ext uri="{FF2B5EF4-FFF2-40B4-BE49-F238E27FC236}">
                    <a16:creationId xmlns:a16="http://schemas.microsoft.com/office/drawing/2014/main" xmlns="" id="{F51B5685-A173-4E89-879A-5CB6E0D111CC}"/>
                  </a:ext>
                </a:extLst>
              </p:cNvPr>
              <p:cNvSpPr/>
              <p:nvPr/>
            </p:nvSpPr>
            <p:spPr>
              <a:xfrm>
                <a:off x="3200410" y="2019302"/>
                <a:ext cx="1271054" cy="879352"/>
              </a:xfrm>
              <a:prstGeom prst="roundRect">
                <a:avLst>
                  <a:gd name="adj" fmla="val 10000"/>
                </a:avLst>
              </a:prstGeom>
              <a:solidFill>
                <a:sysClr val="window" lastClr="FFFFFF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sp>
          <p:sp>
            <p:nvSpPr>
              <p:cNvPr id="48" name="Rounded Rectangle 10">
                <a:extLst>
                  <a:ext uri="{FF2B5EF4-FFF2-40B4-BE49-F238E27FC236}">
                    <a16:creationId xmlns:a16="http://schemas.microsoft.com/office/drawing/2014/main" xmlns="" id="{A0BD8B1D-D4EC-430B-BF19-ED9FF0B3840A}"/>
                  </a:ext>
                </a:extLst>
              </p:cNvPr>
              <p:cNvSpPr/>
              <p:nvPr/>
            </p:nvSpPr>
            <p:spPr>
              <a:xfrm>
                <a:off x="3226165" y="2045056"/>
                <a:ext cx="1219476" cy="85359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spcFirstLastPara="0" vert="horz" wrap="square" lIns="99060" tIns="99060" rIns="99060" bIns="99060" numCol="1" spcCol="1270" anchor="ctr" anchorCtr="0">
                <a:noAutofit/>
              </a:bodyPr>
              <a:lstStyle/>
              <a:p>
                <a:pPr marL="0" marR="0" lvl="0" indent="0" algn="ctr" defTabSz="115570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+</a:t>
                </a: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xmlns="" id="{932FC25F-D7BE-47F1-AB7F-49050595187D}"/>
                </a:ext>
              </a:extLst>
            </p:cNvPr>
            <p:cNvGrpSpPr/>
            <p:nvPr/>
          </p:nvGrpSpPr>
          <p:grpSpPr>
            <a:xfrm>
              <a:off x="4381406" y="22559777"/>
              <a:ext cx="2093355" cy="1625565"/>
              <a:chOff x="4267179" y="2743200"/>
              <a:chExt cx="1271054" cy="879345"/>
            </a:xfrm>
          </p:grpSpPr>
          <p:sp>
            <p:nvSpPr>
              <p:cNvPr id="45" name="Rounded Rectangle 21">
                <a:extLst>
                  <a:ext uri="{FF2B5EF4-FFF2-40B4-BE49-F238E27FC236}">
                    <a16:creationId xmlns:a16="http://schemas.microsoft.com/office/drawing/2014/main" xmlns="" id="{2A461FBE-7BE8-46B1-AEEF-1B3B08C07FF1}"/>
                  </a:ext>
                </a:extLst>
              </p:cNvPr>
              <p:cNvSpPr/>
              <p:nvPr/>
            </p:nvSpPr>
            <p:spPr>
              <a:xfrm>
                <a:off x="4267179" y="2743200"/>
                <a:ext cx="1271054" cy="879345"/>
              </a:xfrm>
              <a:prstGeom prst="roundRect">
                <a:avLst>
                  <a:gd name="adj" fmla="val 10000"/>
                </a:avLst>
              </a:prstGeom>
              <a:solidFill>
                <a:sysClr val="window" lastClr="FFFFFF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sp>
          <p:sp>
            <p:nvSpPr>
              <p:cNvPr id="46" name="Rounded Rectangle 12">
                <a:extLst>
                  <a:ext uri="{FF2B5EF4-FFF2-40B4-BE49-F238E27FC236}">
                    <a16:creationId xmlns:a16="http://schemas.microsoft.com/office/drawing/2014/main" xmlns="" id="{1B1CE77E-F46D-4A46-AC65-70365DDA9E06}"/>
                  </a:ext>
                </a:extLst>
              </p:cNvPr>
              <p:cNvSpPr/>
              <p:nvPr/>
            </p:nvSpPr>
            <p:spPr>
              <a:xfrm>
                <a:off x="4292933" y="2768955"/>
                <a:ext cx="1245299" cy="85359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spcFirstLastPara="0" vert="horz" wrap="square" lIns="53340" tIns="53340" rIns="53340" bIns="53340" numCol="1" spcCol="1270" anchor="ctr" anchorCtr="0">
                <a:noAutofit/>
              </a:bodyPr>
              <a:lstStyle/>
              <a:p>
                <a:pPr marL="0" marR="0" lvl="0" indent="0" algn="ctr" defTabSz="62230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Vowel</a:t>
                </a:r>
                <a:b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</a:b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Consonant</a:t>
                </a:r>
                <a:b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</a:b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Task</a:t>
                </a:r>
              </a:p>
            </p:txBody>
          </p:sp>
        </p:grpSp>
        <p:sp>
          <p:nvSpPr>
            <p:cNvPr id="40" name="Oval 39">
              <a:extLst>
                <a:ext uri="{FF2B5EF4-FFF2-40B4-BE49-F238E27FC236}">
                  <a16:creationId xmlns:a16="http://schemas.microsoft.com/office/drawing/2014/main" xmlns="" id="{7965F37F-46A8-4D65-BB95-9560D7CE85D0}"/>
                </a:ext>
              </a:extLst>
            </p:cNvPr>
            <p:cNvSpPr/>
            <p:nvPr/>
          </p:nvSpPr>
          <p:spPr>
            <a:xfrm>
              <a:off x="1290535" y="17984914"/>
              <a:ext cx="861464" cy="836485"/>
            </a:xfrm>
            <a:prstGeom prst="ellipse">
              <a:avLst/>
            </a:prstGeom>
            <a:solidFill>
              <a:srgbClr val="BDA024"/>
            </a:solidFill>
            <a:ln w="10000" cap="flat" cmpd="sng" algn="ctr">
              <a:solidFill>
                <a:srgbClr val="BDA024"/>
              </a:solidFill>
              <a:prstDash val="solid"/>
            </a:ln>
            <a:effectLst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12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B346FFBF-80F9-487F-A244-681F51C7867D}"/>
                </a:ext>
              </a:extLst>
            </p:cNvPr>
            <p:cNvSpPr txBox="1"/>
            <p:nvPr/>
          </p:nvSpPr>
          <p:spPr>
            <a:xfrm>
              <a:off x="2934121" y="18293961"/>
              <a:ext cx="517763" cy="4692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2s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BBC9E482-2ABB-49C0-80EB-5F8C8AEF41A2}"/>
                </a:ext>
              </a:extLst>
            </p:cNvPr>
            <p:cNvSpPr txBox="1"/>
            <p:nvPr/>
          </p:nvSpPr>
          <p:spPr>
            <a:xfrm>
              <a:off x="3738824" y="19443064"/>
              <a:ext cx="2356086" cy="4692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Jittered [3-6.75s]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4DBD496A-E976-4960-9828-0DB083382EAC}"/>
                </a:ext>
              </a:extLst>
            </p:cNvPr>
            <p:cNvSpPr txBox="1"/>
            <p:nvPr/>
          </p:nvSpPr>
          <p:spPr>
            <a:xfrm>
              <a:off x="5698420" y="21824670"/>
              <a:ext cx="743591" cy="4692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1.5s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54C5F8C8-BC88-45C1-B7A2-BB5380265DD4}"/>
                </a:ext>
              </a:extLst>
            </p:cNvPr>
            <p:cNvSpPr txBox="1"/>
            <p:nvPr/>
          </p:nvSpPr>
          <p:spPr>
            <a:xfrm>
              <a:off x="4712901" y="20533373"/>
              <a:ext cx="743591" cy="4692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3.5s</a:t>
              </a:r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EB6038E1-0030-4842-B6D2-1DFFAA181EB3}"/>
              </a:ext>
            </a:extLst>
          </p:cNvPr>
          <p:cNvSpPr/>
          <p:nvPr/>
        </p:nvSpPr>
        <p:spPr>
          <a:xfrm>
            <a:off x="5585028" y="2538866"/>
            <a:ext cx="32252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 runs</a:t>
            </a:r>
            <a:br>
              <a:rPr lang="en-US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16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24 trials/run</a:t>
            </a:r>
            <a:br>
              <a:rPr lang="en-US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16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 values: {10,11,12}</a:t>
            </a:r>
          </a:p>
          <a:p>
            <a:r>
              <a:rPr lang="en-US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Low values: {1,2,3}</a:t>
            </a:r>
            <a:br>
              <a:rPr lang="en-US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16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Free recall after each run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xmlns="" id="{523FDA13-37A2-4721-A44A-624E73FD70B1}"/>
              </a:ext>
            </a:extLst>
          </p:cNvPr>
          <p:cNvCxnSpPr/>
          <p:nvPr/>
        </p:nvCxnSpPr>
        <p:spPr bwMode="auto">
          <a:xfrm>
            <a:off x="5520227" y="2017957"/>
            <a:ext cx="7880" cy="335014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66397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1 : METHODS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18E3D26-B74B-429A-8AFD-55D56E01017C}"/>
              </a:ext>
            </a:extLst>
          </p:cNvPr>
          <p:cNvSpPr txBox="1"/>
          <p:nvPr/>
        </p:nvSpPr>
        <p:spPr>
          <a:xfrm>
            <a:off x="2639020" y="2212516"/>
            <a:ext cx="426809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Number of High Value Words Recalled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Number of Low Value Words Recalled</a:t>
            </a:r>
          </a:p>
          <a:p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578D6B53-F194-4A2D-AF2A-10D3EF9767C6}"/>
              </a:ext>
            </a:extLst>
          </p:cNvPr>
          <p:cNvCxnSpPr>
            <a:cxnSpLocks/>
          </p:cNvCxnSpPr>
          <p:nvPr/>
        </p:nvCxnSpPr>
        <p:spPr>
          <a:xfrm>
            <a:off x="4127953" y="4788863"/>
            <a:ext cx="278913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14700E3-DBCF-435C-84F6-DCE8AB087BF1}"/>
              </a:ext>
            </a:extLst>
          </p:cNvPr>
          <p:cNvSpPr/>
          <p:nvPr/>
        </p:nvSpPr>
        <p:spPr>
          <a:xfrm>
            <a:off x="3797300" y="4854996"/>
            <a:ext cx="3731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Ideal Score   –   Chance Score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2C3D65A-BBE6-486C-A73C-06A3F6F5C0D5}"/>
              </a:ext>
            </a:extLst>
          </p:cNvPr>
          <p:cNvSpPr/>
          <p:nvPr/>
        </p:nvSpPr>
        <p:spPr>
          <a:xfrm>
            <a:off x="1793547" y="4619530"/>
            <a:ext cx="2151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Selectivity Index =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4798B8F-632D-4B80-B609-F2F3078E0073}"/>
              </a:ext>
            </a:extLst>
          </p:cNvPr>
          <p:cNvSpPr/>
          <p:nvPr/>
        </p:nvSpPr>
        <p:spPr>
          <a:xfrm>
            <a:off x="3797300" y="4368730"/>
            <a:ext cx="3731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Actual Score   –   Chance Score</a:t>
            </a:r>
          </a:p>
        </p:txBody>
      </p:sp>
    </p:spTree>
    <p:extLst>
      <p:ext uri="{BB962C8B-B14F-4D97-AF65-F5344CB8AC3E}">
        <p14:creationId xmlns:p14="http://schemas.microsoft.com/office/powerpoint/2010/main" val="2062731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1 : METHODS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B43325E-8E2C-454A-8AA2-3FDF36883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2280"/>
            <a:ext cx="9144000" cy="536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05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1 : 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xmlns="" id="{282752CF-DDBE-475E-8D8D-3C8D2319AE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1437045"/>
              </p:ext>
            </p:extLst>
          </p:nvPr>
        </p:nvGraphicFramePr>
        <p:xfrm>
          <a:off x="1994452" y="1116664"/>
          <a:ext cx="5155095" cy="5351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7902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1 : 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408DB9E-212D-42C4-924A-311D0E6D2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1976"/>
            <a:ext cx="9144000" cy="494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688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1 : 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298EEF6-F3E3-4769-A8A7-F4ABCBA90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6481"/>
            <a:ext cx="9144000" cy="279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915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2 : MOTIVATION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4000" y="1797908"/>
            <a:ext cx="8636000" cy="3933395"/>
          </a:xfrm>
        </p:spPr>
        <p:txBody>
          <a:bodyPr>
            <a:noAutofit/>
          </a:bodyPr>
          <a:lstStyle/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 hypothesized that the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binding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information to a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spatial environment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was the driving factor that underlies the efficacy of the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Method of Loci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that’s the case, then there should be a substantial amount of</a:t>
            </a:r>
            <a:b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contextual reinstatement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during recall.</a:t>
            </a: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The testing of this hypothesis mandates a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quantifiable metric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b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contextual reinstatement. </a:t>
            </a: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following study sought to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assert the possibility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obtaining such a metric.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2050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2 : METHODS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84B170E-7169-4B4E-8207-46D7A8C30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8989"/>
            <a:ext cx="9144000" cy="25826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5328743-46E3-4025-A06E-3D1924270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3691645"/>
            <a:ext cx="7162800" cy="296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476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2 : METHODS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4FCBDAB-5171-40D9-A686-3D3721D95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1405"/>
            <a:ext cx="9144000" cy="443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661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2 : METHODS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A00A517-E26E-447F-8041-7B27FABE7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6019"/>
            <a:ext cx="9144000" cy="465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57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2 : METHODS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7ADF7CD-AE97-4ECE-BF39-F1317A648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8572"/>
            <a:ext cx="9144000" cy="368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637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2 : METHODS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6260" y="1786684"/>
            <a:ext cx="8031480" cy="3989275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Middle 1/3</a:t>
            </a:r>
            <a:r>
              <a:rPr lang="en-US" sz="24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rd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BOLD time courses averaged</a:t>
            </a:r>
          </a:p>
          <a:p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Searchlight</a:t>
            </a:r>
          </a:p>
          <a:p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Leave-one-run-out Cross Validation</a:t>
            </a:r>
          </a:p>
          <a:p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“Bait and Switch”</a:t>
            </a: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882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2 : 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48EBAFC-70AA-4BDC-809C-BA0A72955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3648"/>
            <a:ext cx="9144000" cy="400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977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2 : 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5056F35-2398-446A-B4BA-D4C99E5C2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7148"/>
            <a:ext cx="9144000" cy="400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1854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2 : 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608CA98-AE4D-46F2-ADC1-F2077AA6F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6253"/>
            <a:ext cx="9144000" cy="330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329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2 : 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80E882B-1038-46B6-84AE-C67A1C22D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9696"/>
            <a:ext cx="9144000" cy="453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226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3a : METHODS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8456"/>
            <a:ext cx="9144000" cy="17526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Token collection</a:t>
            </a:r>
          </a:p>
          <a:p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Encoding Instructions:  Method of Loci vs. “Walk and Learn”</a:t>
            </a: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89B47C3-D131-43CF-A071-BE67575B5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27060"/>
            <a:ext cx="9144000" cy="443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441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3a : METHODS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lacement_Example_Video.mp4">
            <a:hlinkClick r:id="" action="ppaction://media"/>
            <a:extLst>
              <a:ext uri="{FF2B5EF4-FFF2-40B4-BE49-F238E27FC236}">
                <a16:creationId xmlns:a16="http://schemas.microsoft.com/office/drawing/2014/main" xmlns="" id="{E9E33AC1-6010-497B-B62B-CCBD5F675BD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5950" y="1550394"/>
            <a:ext cx="7912100" cy="445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820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42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3a : METHODS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18BE5F8-3239-4185-9D93-7192C62B1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9643"/>
            <a:ext cx="9144000" cy="472135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6E5DE72C-EBDA-4055-8803-65E9D489DD43}"/>
              </a:ext>
            </a:extLst>
          </p:cNvPr>
          <p:cNvSpPr/>
          <p:nvPr/>
        </p:nvSpPr>
        <p:spPr>
          <a:xfrm>
            <a:off x="0" y="110108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Verbal Recall</a:t>
            </a:r>
          </a:p>
        </p:txBody>
      </p:sp>
    </p:spTree>
    <p:extLst>
      <p:ext uri="{BB962C8B-B14F-4D97-AF65-F5344CB8AC3E}">
        <p14:creationId xmlns:p14="http://schemas.microsoft.com/office/powerpoint/2010/main" val="3355003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3a : 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7A8E10B-FAF3-4FCE-9C85-8871B0810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405" y="1527779"/>
            <a:ext cx="7732795" cy="48512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0955D3-505B-4E2A-BAB4-A20FDA386406}"/>
              </a:ext>
            </a:extLst>
          </p:cNvPr>
          <p:cNvSpPr/>
          <p:nvPr/>
        </p:nvSpPr>
        <p:spPr>
          <a:xfrm>
            <a:off x="1767840" y="2072640"/>
            <a:ext cx="1783080" cy="3688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AE0F996-3E0C-407A-A01E-57960D70E27F}"/>
              </a:ext>
            </a:extLst>
          </p:cNvPr>
          <p:cNvSpPr/>
          <p:nvPr/>
        </p:nvSpPr>
        <p:spPr>
          <a:xfrm>
            <a:off x="3618465" y="2072640"/>
            <a:ext cx="1783080" cy="3688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AA3D89A-B677-4825-8E46-CF01F1FB9187}"/>
              </a:ext>
            </a:extLst>
          </p:cNvPr>
          <p:cNvSpPr/>
          <p:nvPr/>
        </p:nvSpPr>
        <p:spPr>
          <a:xfrm>
            <a:off x="5721586" y="2987040"/>
            <a:ext cx="1608854" cy="2773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608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3a : 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C3EC33F-C1FC-43ED-B5C4-D7D21FA67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05" y="1337198"/>
            <a:ext cx="7543800" cy="475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059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3a : 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61D6A2F-2219-4032-B9B2-CC8F7028E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9994"/>
            <a:ext cx="9144000" cy="416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86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3a : 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05C1415-6B6F-400C-A1F8-D4E83564A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7696"/>
            <a:ext cx="9144000" cy="490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082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3a : 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F54400D-9F6C-4B5A-8838-536DE7B3C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899" y="1435101"/>
            <a:ext cx="6204001" cy="484822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C5413B5A-1FEF-44A7-A1D9-1C2BEA5E4809}"/>
              </a:ext>
            </a:extLst>
          </p:cNvPr>
          <p:cNvSpPr/>
          <p:nvPr/>
        </p:nvSpPr>
        <p:spPr>
          <a:xfrm>
            <a:off x="2484120" y="2148840"/>
            <a:ext cx="1205463" cy="3246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B46B843-F464-43E3-9ACB-A0D5775B73C6}"/>
              </a:ext>
            </a:extLst>
          </p:cNvPr>
          <p:cNvSpPr/>
          <p:nvPr/>
        </p:nvSpPr>
        <p:spPr>
          <a:xfrm>
            <a:off x="3824721" y="2026920"/>
            <a:ext cx="1280679" cy="3368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6773FA5-69BB-4F1C-AB5E-256F20401817}"/>
              </a:ext>
            </a:extLst>
          </p:cNvPr>
          <p:cNvSpPr/>
          <p:nvPr/>
        </p:nvSpPr>
        <p:spPr>
          <a:xfrm>
            <a:off x="5332708" y="4648200"/>
            <a:ext cx="1083332" cy="746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126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3a : 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42B896E-3785-4C15-9D72-9F54100FC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5205"/>
            <a:ext cx="9144000" cy="524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4031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3a : 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AEC7627-ECE0-4001-A510-18AE15861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995" y="1086817"/>
            <a:ext cx="9144000" cy="544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1367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3b : METHODS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D9DA18B7-5974-4D5F-98BD-069605075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1463276"/>
            <a:ext cx="8305800" cy="460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5902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3b : METHODS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16D11CBE-50B3-409F-89AA-2ED132D22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8344"/>
            <a:ext cx="9144000" cy="47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3873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3b : METHODS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32FB4BD-04D6-4ACE-A978-D942810D1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355" y="1423877"/>
            <a:ext cx="6035726" cy="459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0827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3b : 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D2DC3E2-0DE4-400E-9000-E8802DC99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1372"/>
            <a:ext cx="9144000" cy="330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1918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3b : 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C44AFCBA-7A67-48E1-9115-74DD34A2E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5680"/>
            <a:ext cx="9144000" cy="396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6799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CHAPTER 3b : 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7E122A1-7532-4261-B50B-0F548188C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361" y="1661160"/>
            <a:ext cx="7362124" cy="413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4165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PROPOSED 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356" y="2365805"/>
            <a:ext cx="6400800" cy="1752600"/>
          </a:xfrm>
        </p:spPr>
        <p:txBody>
          <a:bodyPr>
            <a:normAutofit/>
          </a:bodyPr>
          <a:lstStyle/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323A6D4-7FB6-4CF7-B808-9E1CA52B8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941" y="1783292"/>
            <a:ext cx="2361881" cy="361527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9E226F1-1221-47E5-935D-224640EE0855}"/>
              </a:ext>
            </a:extLst>
          </p:cNvPr>
          <p:cNvSpPr/>
          <p:nvPr/>
        </p:nvSpPr>
        <p:spPr>
          <a:xfrm>
            <a:off x="259080" y="1353612"/>
            <a:ext cx="59055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aforementioned work represents an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easy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reliable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way to reap the benefits of the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Method of Loci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using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Virtual Reality.</a:t>
            </a:r>
          </a:p>
          <a:p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However, encoding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multiple lists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objects within the same environment is ripe for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interference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While VR allows for an infinite number of discrete fantastical environments to be rendered, doing so is time consuming.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Reusing the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virtual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environment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for the encoding of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multiple lists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material would be ideal.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Most memory champions use a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“clean out”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method in order to reuse the same memory palaces.</a:t>
            </a:r>
          </a:p>
          <a:p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562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PROPOSED 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6830" y="1342256"/>
            <a:ext cx="7151370" cy="5246029"/>
          </a:xfrm>
        </p:spPr>
        <p:txBody>
          <a:bodyPr>
            <a:normAutofit fontScale="25000" lnSpcReduction="20000"/>
          </a:bodyPr>
          <a:lstStyle/>
          <a:p>
            <a:pPr lvl="0"/>
            <a:endParaRPr lang="en-US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endParaRPr lang="en-US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l"/>
            <a:endParaRPr lang="en-US" sz="5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l"/>
            <a:r>
              <a:rPr lang="en-US" sz="6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Clean Out</a:t>
            </a:r>
          </a:p>
          <a:p>
            <a:pPr lvl="0" algn="l"/>
            <a:endParaRPr lang="en-US" sz="5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l"/>
            <a:r>
              <a:rPr lang="en-US" sz="5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1) </a:t>
            </a:r>
            <a:r>
              <a:rPr lang="en-US" sz="56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Subjects follow their previous encoding path with digital guidance and view 	each object “dissolving” after entering a radius around the object.</a:t>
            </a:r>
            <a:br>
              <a:rPr lang="en-US" sz="56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56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algn="l"/>
            <a:r>
              <a:rPr lang="en-US" sz="5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2) </a:t>
            </a:r>
            <a:r>
              <a:rPr lang="en-US" sz="56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additional group of subjects would be instructed to clean out the memory palace in their mental imagery.</a:t>
            </a:r>
          </a:p>
          <a:p>
            <a:pPr lvl="1" algn="l"/>
            <a:endParaRPr lang="en-US" sz="5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l"/>
            <a:r>
              <a:rPr lang="en-US" sz="6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Elaborative Encoding</a:t>
            </a:r>
          </a:p>
          <a:p>
            <a:pPr lvl="0" algn="l"/>
            <a:endParaRPr lang="en-US" sz="5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algn="l"/>
            <a:r>
              <a:rPr lang="en-US" sz="5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3) </a:t>
            </a:r>
            <a:r>
              <a:rPr lang="en-US" sz="56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Subjects follow their previous encoding path with digital guidance and place a new object alongside the previous object to encourage an interaction between the objects.</a:t>
            </a:r>
          </a:p>
          <a:p>
            <a:pPr lvl="1" algn="l"/>
            <a:endParaRPr lang="en-US" sz="5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l"/>
            <a:r>
              <a:rPr lang="en-US" sz="6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Passage of time</a:t>
            </a:r>
          </a:p>
          <a:p>
            <a:pPr lvl="0" algn="l"/>
            <a:endParaRPr lang="en-US" sz="5600" b="1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algn="l"/>
            <a:r>
              <a:rPr lang="en-US" sz="5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4) </a:t>
            </a:r>
            <a:r>
              <a:rPr lang="en-US" sz="56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After recall and rehearsal, subject takes a break. They receive no explicit cleaning instructions. They then encode a new set of objects in the same virtual environment.</a:t>
            </a: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97DEE0E-CF93-48F8-9F17-A26AF8457D45}"/>
              </a:ext>
            </a:extLst>
          </p:cNvPr>
          <p:cNvSpPr/>
          <p:nvPr/>
        </p:nvSpPr>
        <p:spPr>
          <a:xfrm>
            <a:off x="0" y="124263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What’s the most efficient way to encode within the same environment? </a:t>
            </a:r>
          </a:p>
        </p:txBody>
      </p:sp>
    </p:spTree>
    <p:extLst>
      <p:ext uri="{BB962C8B-B14F-4D97-AF65-F5344CB8AC3E}">
        <p14:creationId xmlns:p14="http://schemas.microsoft.com/office/powerpoint/2010/main" val="4095292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5609DBA6-4E99-4791-8314-E14BE79AAAE9}"/>
              </a:ext>
            </a:extLst>
          </p:cNvPr>
          <p:cNvSpPr/>
          <p:nvPr/>
        </p:nvSpPr>
        <p:spPr>
          <a:xfrm>
            <a:off x="1507273" y="4054421"/>
            <a:ext cx="1325880" cy="13251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64DA14F1-9D7B-4E4A-B304-E99821CF2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488" y="1672519"/>
            <a:ext cx="3699450" cy="20809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PROPOSED 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0" y="890803"/>
            <a:ext cx="1615956" cy="1752600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Introduce elaborative encoding and ask…which is better? Cleanout, EE, or just time?</a:t>
            </a: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65814B0-A750-4041-A626-47EC87606D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26769" y="5530384"/>
            <a:ext cx="1031431" cy="10314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D7C50DF-A724-45C7-8C12-B102EDE9DD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94829" y="1006004"/>
            <a:ext cx="1231763" cy="12317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B5714045-E883-4BEB-8888-03835FD616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9847" y="5478987"/>
            <a:ext cx="1153457" cy="11534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5187E523-BC71-4BB9-8271-86386CE95D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55506" y="3738980"/>
            <a:ext cx="978007" cy="9780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37DA36A7-A6F1-42FD-B5A4-FA3C4F0F0A8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97872" y="5526714"/>
            <a:ext cx="1038774" cy="103877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9331FB2C-A84C-4D99-9DFD-89D183428FC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49482" y="1172195"/>
            <a:ext cx="980478" cy="98047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E5C51A48-A438-4D42-A17B-955CB029124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41406" y1="33398" x2="41406" y2="3339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1580" y="3730212"/>
            <a:ext cx="1043270" cy="104327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791899BF-54BC-4F4E-B3F1-647531BF88A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7082" y="1035495"/>
            <a:ext cx="1181910" cy="118191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7247CF6A-92FC-432F-BBAB-89D4DC852A8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53300" y="3585089"/>
            <a:ext cx="1285787" cy="128578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A8B15FF7-97BB-49C2-B0EB-A11E45583A31}"/>
              </a:ext>
            </a:extLst>
          </p:cNvPr>
          <p:cNvSpPr/>
          <p:nvPr/>
        </p:nvSpPr>
        <p:spPr>
          <a:xfrm>
            <a:off x="4494830" y="2237767"/>
            <a:ext cx="41442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Test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8086F85B-7DE1-4607-A42B-DCE93B94CD3C}"/>
              </a:ext>
            </a:extLst>
          </p:cNvPr>
          <p:cNvSpPr/>
          <p:nvPr/>
        </p:nvSpPr>
        <p:spPr>
          <a:xfrm>
            <a:off x="4510006" y="2911428"/>
            <a:ext cx="41442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Delay or Mental Cleanout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742EECE3-C78C-4E6D-A42C-9ED3A64ABB7A}"/>
              </a:ext>
            </a:extLst>
          </p:cNvPr>
          <p:cNvSpPr/>
          <p:nvPr/>
        </p:nvSpPr>
        <p:spPr>
          <a:xfrm>
            <a:off x="4404446" y="4766073"/>
            <a:ext cx="41442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552958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07407E-6 L -0.31996 0.4437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7" y="2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07407E-6 L -0.31857 0.44375 " pathEditMode="relative" rAng="0" ptsTypes="AA">
                                      <p:cBhvr>
                                        <p:cTn id="10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37" y="2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-0.49531 0.44328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74" y="2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-0.49948 0.44328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983" y="2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11111E-6 L -0.65677 0.43796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47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0.0081 L -0.65399 0.43148 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47" y="2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5609DBA6-4E99-4791-8314-E14BE79AAAE9}"/>
              </a:ext>
            </a:extLst>
          </p:cNvPr>
          <p:cNvSpPr/>
          <p:nvPr/>
        </p:nvSpPr>
        <p:spPr>
          <a:xfrm>
            <a:off x="1507273" y="4054421"/>
            <a:ext cx="1325880" cy="13251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64DA14F1-9D7B-4E4A-B304-E99821CF2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488" y="1672519"/>
            <a:ext cx="3699450" cy="20809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PROPOSED WORK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D7C50DF-A724-45C7-8C12-B102EDE9DD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94829" y="1006004"/>
            <a:ext cx="1231763" cy="12317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5187E523-BC71-4BB9-8271-86386CE95D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8066" y="4523241"/>
            <a:ext cx="978007" cy="9780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9331FB2C-A84C-4D99-9DFD-89D183428F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49482" y="1172195"/>
            <a:ext cx="980478" cy="98047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E5C51A48-A438-4D42-A17B-955CB02912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backgroundMark x1="41406" y1="33398" x2="41406" y2="3339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04140" y="4514473"/>
            <a:ext cx="1043270" cy="104327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791899BF-54BC-4F4E-B3F1-647531BF88A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7082" y="1035495"/>
            <a:ext cx="1181910" cy="118191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7247CF6A-92FC-432F-BBAB-89D4DC852A8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05860" y="4369350"/>
            <a:ext cx="1285787" cy="128578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A8B15FF7-97BB-49C2-B0EB-A11E45583A31}"/>
              </a:ext>
            </a:extLst>
          </p:cNvPr>
          <p:cNvSpPr/>
          <p:nvPr/>
        </p:nvSpPr>
        <p:spPr>
          <a:xfrm>
            <a:off x="4469838" y="2689385"/>
            <a:ext cx="41442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Test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742EECE3-C78C-4E6D-A42C-9ED3A64ABB7A}"/>
              </a:ext>
            </a:extLst>
          </p:cNvPr>
          <p:cNvSpPr/>
          <p:nvPr/>
        </p:nvSpPr>
        <p:spPr>
          <a:xfrm>
            <a:off x="4404140" y="5862956"/>
            <a:ext cx="41442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20F0C62A-136F-444B-9B03-306D758F0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70761" y="4054421"/>
            <a:ext cx="1231763" cy="123176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D77BB7AE-76CC-411F-8E03-F19AF59277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21330" y="4155137"/>
            <a:ext cx="980478" cy="9804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1A73A058-DAD4-4798-8027-05A9B73EEDC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0614" y="4054421"/>
            <a:ext cx="1181910" cy="118191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D5155145-05D5-4EE5-B782-45C2412C31F4}"/>
              </a:ext>
            </a:extLst>
          </p:cNvPr>
          <p:cNvSpPr/>
          <p:nvPr/>
        </p:nvSpPr>
        <p:spPr>
          <a:xfrm>
            <a:off x="4447389" y="3835955"/>
            <a:ext cx="41442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Virtual Erase</a:t>
            </a:r>
          </a:p>
        </p:txBody>
      </p:sp>
    </p:spTree>
    <p:extLst>
      <p:ext uri="{BB962C8B-B14F-4D97-AF65-F5344CB8AC3E}">
        <p14:creationId xmlns:p14="http://schemas.microsoft.com/office/powerpoint/2010/main" val="2362010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07407E-6 L -0.31996 0.4437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7" y="2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07407E-6 L -0.31857 0.44375 " pathEditMode="relative" rAng="0" ptsTypes="AA">
                                      <p:cBhvr>
                                        <p:cTn id="10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37" y="2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-0.49531 0.44328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74" y="2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-0.49948 0.44328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983" y="2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11111E-6 L -0.65677 0.43796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47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0.0081 L -0.65399 0.43148 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47" y="2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2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C0F588EB-5ECB-4685-B918-A57548C34495}"/>
              </a:ext>
            </a:extLst>
          </p:cNvPr>
          <p:cNvSpPr/>
          <p:nvPr/>
        </p:nvSpPr>
        <p:spPr>
          <a:xfrm>
            <a:off x="2275459" y="3939179"/>
            <a:ext cx="1325880" cy="13251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5609DBA6-4E99-4791-8314-E14BE79AAAE9}"/>
              </a:ext>
            </a:extLst>
          </p:cNvPr>
          <p:cNvSpPr/>
          <p:nvPr/>
        </p:nvSpPr>
        <p:spPr>
          <a:xfrm>
            <a:off x="903146" y="3939179"/>
            <a:ext cx="1325880" cy="13251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64DA14F1-9D7B-4E4A-B304-E99821CF2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488" y="1672519"/>
            <a:ext cx="3699450" cy="20809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PROPOSED 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0" y="890803"/>
            <a:ext cx="1615956" cy="1752600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Introduce elaborative encoding and ask…which is better? Cleanout, EE, or just time?</a:t>
            </a: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D7C50DF-A724-45C7-8C12-B102EDE9DD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94829" y="1006004"/>
            <a:ext cx="1231763" cy="12317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5187E523-BC71-4BB9-8271-86386CE95D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7082" y="4523239"/>
            <a:ext cx="978007" cy="9780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9331FB2C-A84C-4D99-9DFD-89D183428F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49482" y="1172195"/>
            <a:ext cx="980478" cy="98047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E5C51A48-A438-4D42-A17B-955CB02912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backgroundMark x1="41406" y1="33398" x2="41406" y2="3339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83322" y="4490608"/>
            <a:ext cx="1043270" cy="104327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791899BF-54BC-4F4E-B3F1-647531BF88A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7082" y="1035495"/>
            <a:ext cx="1181910" cy="118191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7247CF6A-92FC-432F-BBAB-89D4DC852A8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05860" y="4369350"/>
            <a:ext cx="1285787" cy="128578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A8B15FF7-97BB-49C2-B0EB-A11E45583A31}"/>
              </a:ext>
            </a:extLst>
          </p:cNvPr>
          <p:cNvSpPr/>
          <p:nvPr/>
        </p:nvSpPr>
        <p:spPr>
          <a:xfrm>
            <a:off x="4469838" y="2689385"/>
            <a:ext cx="41442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Test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742EECE3-C78C-4E6D-A42C-9ED3A64ABB7A}"/>
              </a:ext>
            </a:extLst>
          </p:cNvPr>
          <p:cNvSpPr/>
          <p:nvPr/>
        </p:nvSpPr>
        <p:spPr>
          <a:xfrm>
            <a:off x="4404140" y="5862956"/>
            <a:ext cx="41442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20F0C62A-136F-444B-9B03-306D758F0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8303" y="3939179"/>
            <a:ext cx="1231763" cy="123176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D77BB7AE-76CC-411F-8E03-F19AF59277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9736" y="4064821"/>
            <a:ext cx="980478" cy="9804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1A73A058-DAD4-4798-8027-05A9B73EEDC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5146" y="3964105"/>
            <a:ext cx="1181910" cy="118191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D5155145-05D5-4EE5-B782-45C2412C31F4}"/>
              </a:ext>
            </a:extLst>
          </p:cNvPr>
          <p:cNvSpPr/>
          <p:nvPr/>
        </p:nvSpPr>
        <p:spPr>
          <a:xfrm>
            <a:off x="4447389" y="3835955"/>
            <a:ext cx="41442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Elaborative Encoding</a:t>
            </a:r>
          </a:p>
        </p:txBody>
      </p:sp>
    </p:spTree>
    <p:extLst>
      <p:ext uri="{BB962C8B-B14F-4D97-AF65-F5344CB8AC3E}">
        <p14:creationId xmlns:p14="http://schemas.microsoft.com/office/powerpoint/2010/main" val="2865090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6296E-6 L -0.24549 -0.06065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74" y="-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6296E-6 L -0.2441 -0.05579 " pathEditMode="relative" rAng="0" ptsTypes="AA">
                                      <p:cBhvr>
                                        <p:cTn id="42" dur="10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05" y="-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39809 -0.05579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13" y="-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39114 -0.05695 " pathEditMode="relative" rAng="0" ptsTypes="AA">
                                      <p:cBhvr>
                                        <p:cTn id="60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66" y="-2847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96296E-6 L -0.5526 -0.05579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39" y="-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96296E-6 L -0.54427 -0.05695 " pathEditMode="relative" rAng="0" ptsTypes="AA">
                                      <p:cBhvr>
                                        <p:cTn id="78" dur="10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22" y="-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/>
      <p:bldP spid="33" grpId="0"/>
      <p:bldP spid="2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PROPOSED WORK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CA97C4D-E68E-4219-8A95-05DD56DB57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145" y="1320800"/>
            <a:ext cx="6867720" cy="398920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04F7E44-4722-42D8-A240-E469C61FB7B6}"/>
              </a:ext>
            </a:extLst>
          </p:cNvPr>
          <p:cNvSpPr/>
          <p:nvPr/>
        </p:nvSpPr>
        <p:spPr>
          <a:xfrm>
            <a:off x="1076146" y="5630416"/>
            <a:ext cx="68677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Subjects would follow a trail of footsteps to where they placed previous items and either watch them dissolve or place a new item so as to elaborative encode the pair.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5276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PROPOSED WORK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xmlns="" id="{C16E345F-E57A-4FF4-A948-B12388E7E8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1911856"/>
              </p:ext>
            </p:extLst>
          </p:nvPr>
        </p:nvGraphicFramePr>
        <p:xfrm>
          <a:off x="0" y="1231900"/>
          <a:ext cx="9144000" cy="4914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16522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PROPOSED WORK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xmlns="" id="{1372AEAD-9E67-4C1D-97AC-803CD52890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1714270"/>
              </p:ext>
            </p:extLst>
          </p:nvPr>
        </p:nvGraphicFramePr>
        <p:xfrm>
          <a:off x="0" y="1264920"/>
          <a:ext cx="9143999" cy="512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Subtitle 2">
            <a:extLst>
              <a:ext uri="{FF2B5EF4-FFF2-40B4-BE49-F238E27FC236}">
                <a16:creationId xmlns:a16="http://schemas.microsoft.com/office/drawing/2014/main" xmlns="" id="{277E0D87-3112-4491-BA76-3175F6E897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108505"/>
            <a:ext cx="9143999" cy="415495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Anticipated results following 3 lists of encoding</a:t>
            </a: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9145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PROPOSED WORK TIMELINE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EA7C779-1E0D-4BE1-A192-58DCE370D240}"/>
              </a:ext>
            </a:extLst>
          </p:cNvPr>
          <p:cNvSpPr/>
          <p:nvPr/>
        </p:nvSpPr>
        <p:spPr>
          <a:xfrm>
            <a:off x="0" y="1415534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September 2017 </a:t>
            </a:r>
          </a:p>
          <a:p>
            <a:pPr algn="ctr"/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Finish software changes to accommodate dissolve / reappearance / virtual guidance</a:t>
            </a:r>
          </a:p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January 2018</a:t>
            </a:r>
          </a:p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Collected 30 usable subjects (2.5months on average)</a:t>
            </a:r>
          </a:p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May 2018</a:t>
            </a:r>
          </a:p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Analysis completed</a:t>
            </a:r>
          </a:p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 manuscripts submitted</a:t>
            </a:r>
          </a:p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Defend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4397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PUBLICATIONS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356" y="2365805"/>
            <a:ext cx="6400800" cy="1752600"/>
          </a:xfrm>
        </p:spPr>
        <p:txBody>
          <a:bodyPr>
            <a:normAutofit/>
          </a:bodyPr>
          <a:lstStyle/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ubtitle 2"/>
          <p:cNvSpPr txBox="1">
            <a:spLocks/>
          </p:cNvSpPr>
          <p:nvPr/>
        </p:nvSpPr>
        <p:spPr>
          <a:xfrm>
            <a:off x="352305" y="1502204"/>
            <a:ext cx="8674463" cy="49493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Reggente, N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., Cohen, M.S., Zheng, Z., Castel, A.D., Knowlton, B.J.,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Rissman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J. (2017) Memory recall for high value items correlates with individual differences in white matter pathways associated with reward processing and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fronto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-temporal communication. In Preparation.</a:t>
            </a:r>
          </a:p>
          <a:p>
            <a:pPr algn="l"/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Reggente, N.,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Moody, Teena D.,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Morfini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F., Sheen, C.,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Rissman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J., O’Neil, J.,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Feusner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J. (2017) Prediction of response to cognitive-behavioral therapy in obsessive-compulsive disorder: a multivariate analysis of resting state functional connectivity. In preparation.</a:t>
            </a:r>
          </a:p>
          <a:p>
            <a:pPr algn="l"/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Moody, T., Cheng, G.,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Morfini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F., Sheen, C.,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Naza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R., 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Reggente, N.,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O’Neil, J., Mechanisms of cognitive-behavioral therapy for obsessive- compulsive disorder involve robust and extensive increases in brain network connectivity. Translational Psychiatry. In press.</a:t>
            </a:r>
          </a:p>
          <a:p>
            <a:pPr algn="l"/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Peiper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N.C., Gourdet, C.,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Reiman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A., 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Reggente, N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Meinhofer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A.,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Novake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S.P. (2017) Interactions between dispensary staff and medical cannabis patients. Under review at Substance Abuse: Research and Treatment (Cannabis special issue)</a:t>
            </a:r>
          </a:p>
          <a:p>
            <a:pPr algn="l"/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Zheng, Z. S., 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Reggente, N.,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Lutkenhoff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E., Owen, A. M., &amp; Monti, M. M. (2017). Disentangling disorders of consciousness: Insights from diffusion tensor imaging and machine learning. Human Brain Mapping, 38(1), 431-443.</a:t>
            </a:r>
          </a:p>
          <a:p>
            <a:pPr algn="l"/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Rissman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J., Chow, T. E., 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Reggente, N.,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&amp; Wagner, A. D. (2016). Decoding fMRI signatures of real-world autobiographical memory retrieval. Journal of cognitive neuroscience.</a:t>
            </a:r>
          </a:p>
          <a:p>
            <a:pPr algn="l"/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Westphal, A. J., 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Reggente, N.,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Ito, K. L., &amp;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Rissman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J. (2015). Shared and distinct contributions of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rostrolateral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prefrontal cortex to analogical reasoning and episodic memory retrieval. Human brain mapping.</a:t>
            </a:r>
          </a:p>
          <a:p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xmlns="" id="{7B3EBE1C-7040-4AF4-8DBC-8E996B983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2185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014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PRESENTATIONS AND POSTERS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356" y="2365805"/>
            <a:ext cx="6400800" cy="1752600"/>
          </a:xfrm>
        </p:spPr>
        <p:txBody>
          <a:bodyPr>
            <a:normAutofit/>
          </a:bodyPr>
          <a:lstStyle/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ubtitle 2"/>
          <p:cNvSpPr txBox="1">
            <a:spLocks/>
          </p:cNvSpPr>
          <p:nvPr/>
        </p:nvSpPr>
        <p:spPr>
          <a:xfrm>
            <a:off x="0" y="1330140"/>
            <a:ext cx="9232900" cy="49493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l"/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Essoe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K.-Y.,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Reggente, N.,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Baek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H. Y., Ohno, A. A., Mehta, P.,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Vuong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A., &amp;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(2017, April). 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Making VR learning "stick": contextually supported transfer and long-term retention. In K. Bullock &amp; B. </a:t>
            </a:r>
            <a:r>
              <a:rPr lang="en-US" sz="4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Kateb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(Chairs), Virtual reality clinical neuroscience.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Symposium conducted at the Society for Brain Mapping &amp; Therapeutics (SBMT) Annual World Congress, Los Angeles, CA.</a:t>
            </a:r>
          </a:p>
          <a:p>
            <a:pPr lvl="1" algn="l"/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  <a:endParaRPr lang="en-US" sz="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algn="l"/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(2017) 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Bringing The Method of Loci to the mass market with virtual reality presentation software. 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Symposium talk to be presented at International Convention of Psychological Science, Vienna, Austria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Essoe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K.-Y., 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N.,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Ohno,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Baek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*, Y. H., Ohno, A.*, &amp;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(2017). </a:t>
            </a:r>
            <a:r>
              <a:rPr lang="en-GB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Distinctive Virtual Reality Contexts Bolster Long-Term Retention of Interference-Prone Materials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Abstract accepted for poster presentation at the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Asociation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for Psychological Science Annual Convention, Boston, MA.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Essoe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K.-Y., 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Ohno, A. A.*,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Baek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H. Y.*,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(2017). 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Distinctive virtual reality contexts bolster long-term retention of interference-prone materials. Abstract accepted for oral presentation at the Context and Episodic Memory Symposium, Philadelphia, PA.</a:t>
            </a:r>
            <a:endParaRPr lang="en-US" sz="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Essoe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K.-Y., 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N.,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Baek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H. Y.*, Ohno, A. A.*, Mehta, P.*, 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Vuong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A.*, &amp;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(2017). 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Long-term retention of vocabulary in two phonetically similar foreign languages is aided when learning occurs in highly distinctive virtual reality environments. 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Poster to be presented at the Cognitive Neuroscience Society, San Francisco, CA.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(2017). 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Enhancing memory through virtual reality memory palaces. 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Talk presented at The Quale Symposium in Los Angeles, CA.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Johnson, M.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Pochon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J.B., 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., Webster, J.,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(2016) 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Brain network connectivity of a world record contender for simultaneous blindfold chess. 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Poster to be presented at Society for Neuroscience, San Diego, CA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Feusner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J.D., 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N.,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Moody, T.D.,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Morfini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F.,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J., O’Neil, J. (2016) Prediction of response to cognitive-behavioral therapy in obsessive-compulsive disorder: a multivariate analysis of resting state functional connectivity. Poster presented at American College of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Neuropsychopharmacology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Hollywood, FL.</a:t>
            </a:r>
          </a:p>
          <a:p>
            <a:pPr lvl="1" algn="l"/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  <a:endParaRPr lang="en-US" sz="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algn="l"/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N.,,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Essoe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J., Mehta, P.*, Ohno, A.*,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(2016) 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Method of Loci revisited: Memory enhancement by way of virtually augmented memory palaces. 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Poster presented at the International Conference on Memory, Budapest, Hungary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Vuong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A.*, 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N.,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(2016). 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Neural correlates of fluid intelligence via functional and structural network connectivity measures.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Poster presented at UCLA’s Psychology Undergraduate Research Conference, Los Angeles, CA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Ohno, A. A.*,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Baek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H. Y*., Mehta, P. S*., Yu Villa, J.*, Hughes, G. M.*,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Ekanayake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R.*, Sanchez-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Prak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A.*,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Vuong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A.*,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Shiboski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H.*, 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N.,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Essoe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K.-Y.,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(2016). 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Does Presence/Immersion Confer an Advantage in Learning in Virtual Reality?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Poster presented at Stanford Undergraduate Psychology Conference, Stanford, CA and at the UCLA Undergraduate Research Week, Los Angeles, CA.</a:t>
            </a:r>
          </a:p>
          <a:p>
            <a:pPr lvl="1" algn="l"/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  <a:endParaRPr lang="en-US" sz="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algn="l"/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Essoe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J.K.,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(2016). Mapping neural representations of heading direction and environmental context during imagined navigation of learned virtual environments Poster presented at 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Cognitive Neuroscience Society, 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York, NY.</a:t>
            </a:r>
          </a:p>
          <a:p>
            <a:pPr lvl="1" algn="l"/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  <a:endParaRPr lang="en-US" sz="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algn="l"/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Essoe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J.K., Jevtic, I.,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(2015). Decoding the contents of perceived and imagined navigation through virtual reality environments. Poster presented at 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Organization for Human Brain Mapping, 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Honolulu, HI.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 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(2015) Deduction reduction: How the mere wiring of your brain predicts your intelligence. Presented at UCLA’s Grad Slam Competition, Los Angeles, CA.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Cornali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C.*, 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(2015). The predictive power of functional network connectivity in cognitive function. Poster presented at UCLA's Psychology Undergraduate Research Conference.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Ohno, A.*, Niño, C.*, Hunter, K.*, Mehta, P.*,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Baek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H.Y.*,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Essoe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Jevtić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I., 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(2015). The Method of Loci revisited: Memory enhancement by way of virtually augmented memory palaces. Poster to be presented at UCLA's Psychology Undergraduate Research Conference.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Bruin, D.,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Foos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F.,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Odegaard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B., 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., Shams, L. (2015). The gorilla revisited: The influence of temporal synchrony on unconscious multisensory integration. Poster to be presented at UCLA's Psychology Undergraduate Research Conference.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(2014). The structural scaffolding of functionally defined networks predicts individual differences in cognitive functions. Talk presented at 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Society For Neuroscience Nano-Symposium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Washington, D.C.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Westphal, A.J., Monti, M.M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., Reggente, N.,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Yazdanshenas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O., &amp;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Episodic memory retrieval benefits from a less modular brain network organization. Talk presented at 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Society For Neuroscience Nano- Symposium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Washington, D.C.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Zheng, Z., 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Lutkenhoff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Monti, M. (2014) Structural connectivity between the thalamus and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fronto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-temporal regions predicts level of awareness in disorders of consciousness. Poster presented at 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Society For Neuroscience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Washington, D.C.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Kommers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C.*,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Raccah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O.*, 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J.(2014) Individual differences in working memory performance as a function of the local integrity and regional connectivity of the hippocampus. Talk presented at UCLA's Research Week; Talk presented at UCLA’s Psychology Undergraduate Research Conference; Poster presented at UCLA’s Science Poster Day. Poster presented at 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Society For Neuroscience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Washington, D.C.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Lin, D*.,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Essoe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J.K-Y., Tran, J.*, Zhou, J.*, Mutter, J.*,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Frostig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D.*, Yang, J.*, 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J.(2014) The effects of sleep quality on virtual reality learning and overnight forgetting. Poster presented at UCLA's Psychology Undergraduate Research Conference.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Zheng, Z., 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Lutkenhoff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Monti, M. (2014) Disentangling disorders of consciousness: Insights from diffusion tensor imaging and multivariate analyses of coma recovery patients. Poster presented at 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Cognitive Neuroscience Society, Annual Meeting, Boston, MA.</a:t>
            </a:r>
            <a:endParaRPr lang="en-US" sz="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Nikolaidis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A., 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Goatz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D., Hurley, K., Westphal, A.,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J., Kramer, A.F. (2014) Predicting individual differences in cognitive gains from videogame training using multivariate analysis of fMRI functional connectivity patterns. Poster presented at 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Cognitive Neuroscience Society, Annual Meeting, Boston, MA.</a:t>
            </a:r>
            <a:endParaRPr lang="en-US" sz="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., Cohen, M.S., Zheng, Z., De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Shetler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N.G., Castel, A.D., Knowlton, B.J.,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(2013) Memory recall for high value items correlates with individual differences in white matter pathways associated with reward processing and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fronto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-temporal communication. Poster presented at 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Society For Neuroscience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San Diego, CA.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., Cohen, M.S., Zheng, Z., De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Shetler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N.G., Castel, A.D., Knowlton, B.J.,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(2013) Memory recall for high value items correlates with individual differences in white matter pathways associated with reward processing and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fronto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-temporal communication. Poster presented at 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Brain Research </a:t>
            </a:r>
            <a:r>
              <a:rPr lang="en-US" sz="4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Insitute’s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Annual Neuroscience Poster Session 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Los Angeles, CA.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Westphal, A.J., 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., Ito, K., Fortuna, W.H.,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Nawabi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Y., Milstein, M., &amp;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J.(2013) Characterizing common and dissociable involvement of medial temporal lobe regions during episodic source memory retrieval and analogical reasoning. Poster presented at 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Society For Neuroscience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San Diego, CA.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Westphal, A.J., 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., Ito, K., Fortuna, W., &amp;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(2013) Decoding cognitive task sets from rostral prefrontal cortex function connectivity patterns. Poster presented at 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Organization for Human Brain Mapping, 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Seattle, WA.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Westphal, A.J., 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Nawabi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Y., &amp;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(2013). Shared and distinct contributions of rostral prefrontal cortex to analogical reasoning and episodic memory retrieval: Insights from fMRI functional connectivity and multivariate pattern analyses. Poster Presented at 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Cognitive Neuroscience Society Annual Meeting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San Francisco, CA.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Ito, K., Westphal, A.J., 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N., 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Fortuna, W., &amp;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(2013) Hippocampus across task-contexts: Localized activity and network connectivity. Poster presented at the 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Psychology Undergraduate Research Conference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Los Angeles, CA.</a:t>
            </a:r>
          </a:p>
          <a:p>
            <a:pPr lvl="1" algn="l"/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lvl="1" algn="l"/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J., Chow, T., </a:t>
            </a:r>
            <a:r>
              <a:rPr lang="en-US" sz="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Hardekopf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K., </a:t>
            </a:r>
            <a:r>
              <a:rPr lang="en-US" sz="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Greely, H.T., and Wagner, A.D. (2011). Decoding real- world autobiographical retrieval experiences with fMRI multi-voxel pattern analysis. Talk presented at the </a:t>
            </a:r>
            <a:r>
              <a:rPr lang="en-US" sz="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Society for Neuroscience Annual Meeting</a:t>
            </a:r>
            <a:r>
              <a:rPr lang="en-US" sz="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Washington, D.C.</a:t>
            </a:r>
          </a:p>
          <a:p>
            <a:pPr lvl="1" algn="l"/>
            <a:endParaRPr lang="en-US" sz="4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algn="l"/>
            <a:endParaRPr lang="en-US" sz="4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algn="l"/>
            <a:endParaRPr lang="en-US" sz="4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7079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Other 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1776" y="1272540"/>
            <a:ext cx="6400800" cy="4282439"/>
          </a:xfrm>
        </p:spPr>
        <p:txBody>
          <a:bodyPr>
            <a:normAutofit fontScale="92500" lnSpcReduction="20000"/>
          </a:bodyPr>
          <a:lstStyle/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More analyses</a:t>
            </a:r>
          </a:p>
          <a:p>
            <a:endParaRPr lang="en-US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Directionality in the environment (i.e. heading North vs. South vs. West vs. East) as opposed to clockwise vs. counter.</a:t>
            </a: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Functional connectivity decoding across subjects in fMRI version of Chapter 3</a:t>
            </a: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Other studies</a:t>
            </a: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Predicting intelligence using FC and DTI on HCP data</a:t>
            </a: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Replicate Chapter 1 in older adults</a:t>
            </a: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tDCS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during incidental encoding</a:t>
            </a: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704573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28509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OTHER 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4" y="1903556"/>
            <a:ext cx="6400800" cy="1752600"/>
          </a:xfrm>
        </p:spPr>
        <p:txBody>
          <a:bodyPr>
            <a:normAutofit/>
          </a:bodyPr>
          <a:lstStyle/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930A818-FBF1-477A-9114-38732F929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241" y="3200659"/>
            <a:ext cx="1877647" cy="13031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62DA3EC-1F58-40EB-A5E9-E1A90FB9B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829" y="2852451"/>
            <a:ext cx="2399472" cy="1999560"/>
          </a:xfrm>
          <a:prstGeom prst="rect">
            <a:avLst/>
          </a:prstGeom>
        </p:spPr>
      </p:pic>
      <p:pic>
        <p:nvPicPr>
          <p:cNvPr id="3074" name="Picture 2" descr="http://d17diirur0bfrn.cloudfront.net/assets/logo.png">
            <a:extLst>
              <a:ext uri="{FF2B5EF4-FFF2-40B4-BE49-F238E27FC236}">
                <a16:creationId xmlns:a16="http://schemas.microsoft.com/office/drawing/2014/main" xmlns="" id="{50A1A48E-E5A4-40A7-A905-E1042B057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829" y="1539682"/>
            <a:ext cx="2229802" cy="826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461E4D5-6D19-4977-99BE-C9AA4617D7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4760" y="1489254"/>
            <a:ext cx="2736533" cy="9269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8B7A985-179B-42D6-8B61-67BE519EC5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5129323"/>
            <a:ext cx="3859253" cy="8442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B3B6C2BF-E09F-4C3E-B1B4-5F09E31FFA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1364" y="5059627"/>
            <a:ext cx="2057400" cy="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5919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ACKNOWLEDGEMENTS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804189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100" name="Picture 4" descr="Image result for nsf grfp">
            <a:extLst>
              <a:ext uri="{FF2B5EF4-FFF2-40B4-BE49-F238E27FC236}">
                <a16:creationId xmlns:a16="http://schemas.microsoft.com/office/drawing/2014/main" xmlns="" id="{14C3A976-D062-46EA-819B-02C0F031B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020" y="1714500"/>
            <a:ext cx="2881081" cy="120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ucla">
            <a:extLst>
              <a:ext uri="{FF2B5EF4-FFF2-40B4-BE49-F238E27FC236}">
                <a16:creationId xmlns:a16="http://schemas.microsoft.com/office/drawing/2014/main" xmlns="" id="{E1EEFDB6-A81F-4F1B-8C36-053F5F9D1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940" y="3931879"/>
            <a:ext cx="2072640" cy="207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Image result for darpa logo high resolution">
            <a:extLst>
              <a:ext uri="{FF2B5EF4-FFF2-40B4-BE49-F238E27FC236}">
                <a16:creationId xmlns:a16="http://schemas.microsoft.com/office/drawing/2014/main" xmlns="" id="{360DF8C2-0F2A-44E4-8DD0-4177404A6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820" y="1640141"/>
            <a:ext cx="2468880" cy="135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http://rissmanlab.psych.ucla.edu/rissmanlab/Home_files/Rissman%20lab%20logo%20%28cropped%29.jpg">
            <a:extLst>
              <a:ext uri="{FF2B5EF4-FFF2-40B4-BE49-F238E27FC236}">
                <a16:creationId xmlns:a16="http://schemas.microsoft.com/office/drawing/2014/main" xmlns="" id="{17952577-3F39-408F-9854-EB1FCCE71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109" y="3931879"/>
            <a:ext cx="1646872" cy="182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1930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162837"/>
            <a:ext cx="7772400" cy="7045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356" y="2365805"/>
            <a:ext cx="6400800" cy="1752600"/>
          </a:xfrm>
        </p:spPr>
        <p:txBody>
          <a:bodyPr>
            <a:normAutofit/>
          </a:bodyPr>
          <a:lstStyle/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689583" y="3967025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689583" y="3011187"/>
            <a:ext cx="16408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039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2080</TotalTime>
  <Words>1361</Words>
  <Application>Microsoft Macintosh PowerPoint</Application>
  <PresentationFormat>On-screen Show (4:3)</PresentationFormat>
  <Paragraphs>296</Paragraphs>
  <Slides>52</Slides>
  <Notes>6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Office Theme</vt:lpstr>
      <vt:lpstr>Neurocognitive Determinants of Memory Enhancement</vt:lpstr>
      <vt:lpstr>MOTIVATION</vt:lpstr>
      <vt:lpstr>INTRODUCTION</vt:lpstr>
      <vt:lpstr>TOOLS USED</vt:lpstr>
      <vt:lpstr>CHAPTER 1 : INTRODUCTION</vt:lpstr>
      <vt:lpstr>CHAPTER 1 : METHODS</vt:lpstr>
      <vt:lpstr>CHAPTER 1 : METHODS</vt:lpstr>
      <vt:lpstr>CHAPTER 1 : METHODS</vt:lpstr>
      <vt:lpstr>CHAPTER 1 : RESULTS</vt:lpstr>
      <vt:lpstr>CHAPTER 1 : RESULTS</vt:lpstr>
      <vt:lpstr>CHAPTER 1 : RESULTS</vt:lpstr>
      <vt:lpstr>CHAPTER 2 : MOTIVATION</vt:lpstr>
      <vt:lpstr>CHAPTER 2 : METHODS</vt:lpstr>
      <vt:lpstr>CHAPTER 2 : METHODS</vt:lpstr>
      <vt:lpstr>CHAPTER 2 : METHODS</vt:lpstr>
      <vt:lpstr>CHAPTER 2 : METHODS</vt:lpstr>
      <vt:lpstr>CHAPTER 2 : METHODS</vt:lpstr>
      <vt:lpstr>CHAPTER 2 : RESULTS</vt:lpstr>
      <vt:lpstr>CHAPTER 2 : RESULTS</vt:lpstr>
      <vt:lpstr>CHAPTER 2 : RESULTS</vt:lpstr>
      <vt:lpstr>CHAPTER 2 : RESULTS</vt:lpstr>
      <vt:lpstr>CHAPTER 3a : METHODS</vt:lpstr>
      <vt:lpstr>CHAPTER 3a : METHODS</vt:lpstr>
      <vt:lpstr>CHAPTER 3a : METHODS</vt:lpstr>
      <vt:lpstr>CHAPTER 3a : RESULTS</vt:lpstr>
      <vt:lpstr>CHAPTER 3a : RESULTS</vt:lpstr>
      <vt:lpstr>CHAPTER 3a : RESULTS</vt:lpstr>
      <vt:lpstr>CHAPTER 3a : RESULTS</vt:lpstr>
      <vt:lpstr>CHAPTER 3a : RESULTS</vt:lpstr>
      <vt:lpstr>CHAPTER 3a : RESULTS</vt:lpstr>
      <vt:lpstr>CHAPTER 3a : RESULTS</vt:lpstr>
      <vt:lpstr>CHAPTER 3b : METHODS</vt:lpstr>
      <vt:lpstr>CHAPTER 3b : METHODS</vt:lpstr>
      <vt:lpstr>CHAPTER 3b : METHODS</vt:lpstr>
      <vt:lpstr>CHAPTER 3b : RESULTS</vt:lpstr>
      <vt:lpstr>CHAPTER 3b : RESULTS</vt:lpstr>
      <vt:lpstr>CHAPTER 3b : RESULTS</vt:lpstr>
      <vt:lpstr>PROPOSED WORK</vt:lpstr>
      <vt:lpstr>PROPOSED WORK</vt:lpstr>
      <vt:lpstr>PROPOSED WORK</vt:lpstr>
      <vt:lpstr>PROPOSED WORK</vt:lpstr>
      <vt:lpstr>PROPOSED WORK</vt:lpstr>
      <vt:lpstr>PROPOSED WORK</vt:lpstr>
      <vt:lpstr>PROPOSED WORK</vt:lpstr>
      <vt:lpstr>PROPOSED WORK</vt:lpstr>
      <vt:lpstr>PROPOSED WORK TIMELINE</vt:lpstr>
      <vt:lpstr>PUBLICATIONS</vt:lpstr>
      <vt:lpstr>PRESENTATIONS AND POSTERS</vt:lpstr>
      <vt:lpstr>Other Work</vt:lpstr>
      <vt:lpstr>OTHER WORK</vt:lpstr>
      <vt:lpstr>ACKNOWLEDGEMENTS</vt:lpstr>
      <vt:lpstr>THANK YOU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Nicco</dc:creator>
  <cp:lastModifiedBy>Nicco</cp:lastModifiedBy>
  <cp:revision>77</cp:revision>
  <dcterms:created xsi:type="dcterms:W3CDTF">2017-05-10T21:02:53Z</dcterms:created>
  <dcterms:modified xsi:type="dcterms:W3CDTF">2017-06-13T21:09:24Z</dcterms:modified>
</cp:coreProperties>
</file>