
<file path=[Content_Types].xml><?xml version="1.0" encoding="utf-8"?>
<Types xmlns="http://schemas.openxmlformats.org/package/2006/content-types">
  <Default Extension="xml" ContentType="application/xml"/>
  <Default Extension="jpeg" ContentType="image/jpeg"/>
  <Default Extension="jpg" ContentType="image/jpeg"/>
  <Default Extension="mp4" ContentType="video/unknown"/>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7" r:id="rId5"/>
    <p:sldId id="269" r:id="rId6"/>
    <p:sldId id="260" r:id="rId7"/>
    <p:sldId id="265" r:id="rId8"/>
    <p:sldId id="266" r:id="rId9"/>
    <p:sldId id="264" r:id="rId10"/>
    <p:sldId id="268" r:id="rId11"/>
    <p:sldId id="263" r:id="rId12"/>
    <p:sldId id="261" r:id="rId13"/>
    <p:sldId id="262" r:id="rId14"/>
    <p:sldId id="273" r:id="rId15"/>
    <p:sldId id="272" r:id="rId16"/>
    <p:sldId id="271" r:id="rId17"/>
    <p:sldId id="270" r:id="rId18"/>
    <p:sldId id="259"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EBED"/>
    <a:srgbClr val="6A7D89"/>
    <a:srgbClr val="C6CFD3"/>
    <a:srgbClr val="39485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062" autoAdjust="0"/>
  </p:normalViewPr>
  <p:slideViewPr>
    <p:cSldViewPr snapToGrid="0" snapToObjects="1">
      <p:cViewPr>
        <p:scale>
          <a:sx n="161" d="100"/>
          <a:sy n="161" d="100"/>
        </p:scale>
        <p:origin x="-1648" y="-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mobiuscydonia:Dropbox:Neuro_Personal:Projects:Memory_Palace:Memory_Palace_Behavioral_Pilot:Ivana%20Memory%20Palace%20Study:MoL%20Master%20Coding%20sheet%20HB.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Macintosh%20HD:Users:mobiuscydonia:Dropbox:Neuro_Personal:Projects:Memory_Palace:Memory_Palace_Behavioral_Pilot:Ivana%20Memory%20Palace%20Study:MoL3%20Recall%20Scoring%2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accent2">
                <a:lumMod val="40000"/>
                <a:lumOff val="60000"/>
              </a:schemeClr>
            </a:solidFill>
            <a:ln>
              <a:solidFill>
                <a:schemeClr val="tx1"/>
              </a:solidFill>
            </a:ln>
          </c:spPr>
          <c:invertIfNegative val="0"/>
          <c:val>
            <c:numRef>
              <c:f>Sheet1!$H$62:$J$62</c:f>
              <c:numCache>
                <c:formatCode>General</c:formatCode>
                <c:ptCount val="3"/>
                <c:pt idx="0">
                  <c:v>22.0</c:v>
                </c:pt>
                <c:pt idx="1">
                  <c:v>10.42857142857143</c:v>
                </c:pt>
                <c:pt idx="2">
                  <c:v>11.85714285714286</c:v>
                </c:pt>
              </c:numCache>
            </c:numRef>
          </c:val>
        </c:ser>
        <c:ser>
          <c:idx val="1"/>
          <c:order val="1"/>
          <c:spPr>
            <a:solidFill>
              <a:schemeClr val="accent1">
                <a:lumMod val="60000"/>
                <a:lumOff val="40000"/>
              </a:schemeClr>
            </a:solidFill>
            <a:ln>
              <a:solidFill>
                <a:srgbClr val="000000"/>
              </a:solidFill>
            </a:ln>
          </c:spPr>
          <c:invertIfNegative val="0"/>
          <c:val>
            <c:numRef>
              <c:f>Sheet1!$H$63:$J$63</c:f>
              <c:numCache>
                <c:formatCode>General</c:formatCode>
                <c:ptCount val="3"/>
                <c:pt idx="0">
                  <c:v>28.875</c:v>
                </c:pt>
                <c:pt idx="1">
                  <c:v>22.75</c:v>
                </c:pt>
                <c:pt idx="2">
                  <c:v>25.375</c:v>
                </c:pt>
              </c:numCache>
            </c:numRef>
          </c:val>
        </c:ser>
        <c:dLbls>
          <c:showLegendKey val="0"/>
          <c:showVal val="0"/>
          <c:showCatName val="0"/>
          <c:showSerName val="0"/>
          <c:showPercent val="0"/>
          <c:showBubbleSize val="0"/>
        </c:dLbls>
        <c:gapWidth val="150"/>
        <c:axId val="-2120483848"/>
        <c:axId val="-2142019048"/>
      </c:barChart>
      <c:catAx>
        <c:axId val="-2120483848"/>
        <c:scaling>
          <c:orientation val="minMax"/>
        </c:scaling>
        <c:delete val="1"/>
        <c:axPos val="b"/>
        <c:majorTickMark val="out"/>
        <c:minorTickMark val="none"/>
        <c:tickLblPos val="nextTo"/>
        <c:crossAx val="-2142019048"/>
        <c:crosses val="autoZero"/>
        <c:auto val="1"/>
        <c:lblAlgn val="ctr"/>
        <c:lblOffset val="100"/>
        <c:noMultiLvlLbl val="0"/>
      </c:catAx>
      <c:valAx>
        <c:axId val="-2142019048"/>
        <c:scaling>
          <c:orientation val="minMax"/>
          <c:max val="30.0"/>
        </c:scaling>
        <c:delete val="0"/>
        <c:axPos val="l"/>
        <c:title>
          <c:tx>
            <c:rich>
              <a:bodyPr rot="-5400000" vert="horz"/>
              <a:lstStyle/>
              <a:p>
                <a:pPr>
                  <a:defRPr sz="2000">
                    <a:solidFill>
                      <a:srgbClr val="E8EBED"/>
                    </a:solidFill>
                  </a:defRPr>
                </a:pPr>
                <a:r>
                  <a:rPr lang="en-US" sz="2000" dirty="0" smtClean="0">
                    <a:solidFill>
                      <a:srgbClr val="E8EBED"/>
                    </a:solidFill>
                  </a:rPr>
                  <a:t>Number of Words</a:t>
                </a:r>
                <a:endParaRPr lang="en-US" sz="2000" dirty="0">
                  <a:solidFill>
                    <a:srgbClr val="E8EBED"/>
                  </a:solidFill>
                </a:endParaRPr>
              </a:p>
            </c:rich>
          </c:tx>
          <c:layout>
            <c:manualLayout>
              <c:xMode val="edge"/>
              <c:yMode val="edge"/>
              <c:x val="0.0"/>
              <c:y val="0.285145047677086"/>
            </c:manualLayout>
          </c:layout>
          <c:overlay val="0"/>
        </c:title>
        <c:numFmt formatCode="General" sourceLinked="1"/>
        <c:majorTickMark val="out"/>
        <c:minorTickMark val="none"/>
        <c:tickLblPos val="nextTo"/>
        <c:txPr>
          <a:bodyPr/>
          <a:lstStyle/>
          <a:p>
            <a:pPr>
              <a:defRPr sz="1400">
                <a:solidFill>
                  <a:srgbClr val="E8EBED"/>
                </a:solidFill>
              </a:defRPr>
            </a:pPr>
            <a:endParaRPr lang="en-US"/>
          </a:p>
        </c:txPr>
        <c:crossAx val="-2120483848"/>
        <c:crosses val="autoZero"/>
        <c:crossBetween val="between"/>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14123828933375"/>
          <c:y val="0.0393479269731594"/>
          <c:w val="0.864429646501261"/>
          <c:h val="0.936592022996704"/>
        </c:manualLayout>
      </c:layout>
      <c:barChart>
        <c:barDir val="col"/>
        <c:grouping val="clustered"/>
        <c:varyColors val="0"/>
        <c:ser>
          <c:idx val="0"/>
          <c:order val="0"/>
          <c:tx>
            <c:strRef>
              <c:f>Scoring!$L$32</c:f>
              <c:strCache>
                <c:ptCount val="1"/>
                <c:pt idx="0">
                  <c:v>Control</c:v>
                </c:pt>
              </c:strCache>
            </c:strRef>
          </c:tx>
          <c:spPr>
            <a:solidFill>
              <a:schemeClr val="accent2">
                <a:lumMod val="40000"/>
                <a:lumOff val="60000"/>
              </a:schemeClr>
            </a:solidFill>
            <a:ln>
              <a:solidFill>
                <a:schemeClr val="tx1"/>
              </a:solidFill>
            </a:ln>
          </c:spPr>
          <c:invertIfNegative val="0"/>
          <c:val>
            <c:numRef>
              <c:f>Scoring!$M$32:$O$32</c:f>
              <c:numCache>
                <c:formatCode>General</c:formatCode>
                <c:ptCount val="3"/>
                <c:pt idx="0">
                  <c:v>28.4</c:v>
                </c:pt>
                <c:pt idx="1">
                  <c:v>8.75</c:v>
                </c:pt>
                <c:pt idx="2">
                  <c:v>10.5</c:v>
                </c:pt>
              </c:numCache>
            </c:numRef>
          </c:val>
        </c:ser>
        <c:ser>
          <c:idx val="1"/>
          <c:order val="1"/>
          <c:tx>
            <c:strRef>
              <c:f>Scoring!$L$33</c:f>
              <c:strCache>
                <c:ptCount val="1"/>
                <c:pt idx="0">
                  <c:v>MoL</c:v>
                </c:pt>
              </c:strCache>
            </c:strRef>
          </c:tx>
          <c:spPr>
            <a:solidFill>
              <a:schemeClr val="accent1">
                <a:lumMod val="60000"/>
                <a:lumOff val="40000"/>
              </a:schemeClr>
            </a:solidFill>
            <a:ln>
              <a:solidFill>
                <a:srgbClr val="000000"/>
              </a:solidFill>
            </a:ln>
          </c:spPr>
          <c:invertIfNegative val="0"/>
          <c:val>
            <c:numRef>
              <c:f>Scoring!$M$33:$O$33</c:f>
              <c:numCache>
                <c:formatCode>0</c:formatCode>
                <c:ptCount val="3"/>
                <c:pt idx="0">
                  <c:v>39.0</c:v>
                </c:pt>
                <c:pt idx="1">
                  <c:v>18.44642857142857</c:v>
                </c:pt>
                <c:pt idx="2">
                  <c:v>21.66666666666666</c:v>
                </c:pt>
              </c:numCache>
            </c:numRef>
          </c:val>
        </c:ser>
        <c:dLbls>
          <c:showLegendKey val="0"/>
          <c:showVal val="0"/>
          <c:showCatName val="0"/>
          <c:showSerName val="0"/>
          <c:showPercent val="0"/>
          <c:showBubbleSize val="0"/>
        </c:dLbls>
        <c:gapWidth val="150"/>
        <c:axId val="-2119151880"/>
        <c:axId val="-2119148904"/>
      </c:barChart>
      <c:catAx>
        <c:axId val="-2119151880"/>
        <c:scaling>
          <c:orientation val="minMax"/>
        </c:scaling>
        <c:delete val="1"/>
        <c:axPos val="b"/>
        <c:majorTickMark val="out"/>
        <c:minorTickMark val="none"/>
        <c:tickLblPos val="nextTo"/>
        <c:crossAx val="-2119148904"/>
        <c:crosses val="autoZero"/>
        <c:auto val="1"/>
        <c:lblAlgn val="ctr"/>
        <c:lblOffset val="100"/>
        <c:noMultiLvlLbl val="0"/>
      </c:catAx>
      <c:valAx>
        <c:axId val="-2119148904"/>
        <c:scaling>
          <c:orientation val="minMax"/>
          <c:max val="45.0"/>
        </c:scaling>
        <c:delete val="0"/>
        <c:axPos val="l"/>
        <c:title>
          <c:tx>
            <c:rich>
              <a:bodyPr rot="-5400000" vert="horz"/>
              <a:lstStyle/>
              <a:p>
                <a:pPr>
                  <a:defRPr/>
                </a:pPr>
                <a:r>
                  <a:rPr lang="en-US" sz="2000" dirty="0" smtClean="0">
                    <a:solidFill>
                      <a:srgbClr val="E8EBED"/>
                    </a:solidFill>
                  </a:rPr>
                  <a:t>Number of Words</a:t>
                </a:r>
                <a:endParaRPr lang="en-US" sz="2000" dirty="0">
                  <a:solidFill>
                    <a:srgbClr val="E8EBED"/>
                  </a:solidFill>
                </a:endParaRPr>
              </a:p>
            </c:rich>
          </c:tx>
          <c:layout>
            <c:manualLayout>
              <c:xMode val="edge"/>
              <c:yMode val="edge"/>
              <c:x val="0.0"/>
              <c:y val="0.279700350373096"/>
            </c:manualLayout>
          </c:layout>
          <c:overlay val="0"/>
        </c:title>
        <c:numFmt formatCode="General" sourceLinked="1"/>
        <c:majorTickMark val="out"/>
        <c:minorTickMark val="none"/>
        <c:tickLblPos val="nextTo"/>
        <c:txPr>
          <a:bodyPr/>
          <a:lstStyle/>
          <a:p>
            <a:pPr>
              <a:defRPr sz="1400">
                <a:solidFill>
                  <a:srgbClr val="E8EBED"/>
                </a:solidFill>
              </a:defRPr>
            </a:pPr>
            <a:endParaRPr lang="en-US"/>
          </a:p>
        </c:txPr>
        <c:crossAx val="-2119151880"/>
        <c:crosses val="autoZero"/>
        <c:crossBetween val="between"/>
      </c:valAx>
    </c:plotArea>
    <c:plotVisOnly val="1"/>
    <c:dispBlanksAs val="gap"/>
    <c:showDLblsOverMax val="0"/>
  </c:chart>
  <c:externalData r:id="rId2">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E800F4-F64B-9342-A239-1F5A20A1A5EF}" type="datetimeFigureOut">
              <a:rPr lang="en-US" smtClean="0"/>
              <a:t>3/15/16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3B3F6-0D9B-0E4C-9E32-B9E60FBB8A8B}" type="slidenum">
              <a:rPr lang="en-US" smtClean="0"/>
              <a:t>‹#›</a:t>
            </a:fld>
            <a:endParaRPr lang="en-US"/>
          </a:p>
        </p:txBody>
      </p:sp>
    </p:spTree>
    <p:extLst>
      <p:ext uri="{BB962C8B-B14F-4D97-AF65-F5344CB8AC3E}">
        <p14:creationId xmlns:p14="http://schemas.microsoft.com/office/powerpoint/2010/main" val="2248227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E800F4-F64B-9342-A239-1F5A20A1A5EF}" type="datetimeFigureOut">
              <a:rPr lang="en-US" smtClean="0"/>
              <a:t>3/15/16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3B3F6-0D9B-0E4C-9E32-B9E60FBB8A8B}" type="slidenum">
              <a:rPr lang="en-US" smtClean="0"/>
              <a:t>‹#›</a:t>
            </a:fld>
            <a:endParaRPr lang="en-US"/>
          </a:p>
        </p:txBody>
      </p:sp>
    </p:spTree>
    <p:extLst>
      <p:ext uri="{BB962C8B-B14F-4D97-AF65-F5344CB8AC3E}">
        <p14:creationId xmlns:p14="http://schemas.microsoft.com/office/powerpoint/2010/main" val="262741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E800F4-F64B-9342-A239-1F5A20A1A5EF}" type="datetimeFigureOut">
              <a:rPr lang="en-US" smtClean="0"/>
              <a:t>3/15/16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3B3F6-0D9B-0E4C-9E32-B9E60FBB8A8B}" type="slidenum">
              <a:rPr lang="en-US" smtClean="0"/>
              <a:t>‹#›</a:t>
            </a:fld>
            <a:endParaRPr lang="en-US"/>
          </a:p>
        </p:txBody>
      </p:sp>
    </p:spTree>
    <p:extLst>
      <p:ext uri="{BB962C8B-B14F-4D97-AF65-F5344CB8AC3E}">
        <p14:creationId xmlns:p14="http://schemas.microsoft.com/office/powerpoint/2010/main" val="3570995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E800F4-F64B-9342-A239-1F5A20A1A5EF}" type="datetimeFigureOut">
              <a:rPr lang="en-US" smtClean="0"/>
              <a:t>3/15/16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3B3F6-0D9B-0E4C-9E32-B9E60FBB8A8B}" type="slidenum">
              <a:rPr lang="en-US" smtClean="0"/>
              <a:t>‹#›</a:t>
            </a:fld>
            <a:endParaRPr lang="en-US"/>
          </a:p>
        </p:txBody>
      </p:sp>
    </p:spTree>
    <p:extLst>
      <p:ext uri="{BB962C8B-B14F-4D97-AF65-F5344CB8AC3E}">
        <p14:creationId xmlns:p14="http://schemas.microsoft.com/office/powerpoint/2010/main" val="1774922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E800F4-F64B-9342-A239-1F5A20A1A5EF}" type="datetimeFigureOut">
              <a:rPr lang="en-US" smtClean="0"/>
              <a:t>3/15/16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33B3F6-0D9B-0E4C-9E32-B9E60FBB8A8B}" type="slidenum">
              <a:rPr lang="en-US" smtClean="0"/>
              <a:t>‹#›</a:t>
            </a:fld>
            <a:endParaRPr lang="en-US"/>
          </a:p>
        </p:txBody>
      </p:sp>
    </p:spTree>
    <p:extLst>
      <p:ext uri="{BB962C8B-B14F-4D97-AF65-F5344CB8AC3E}">
        <p14:creationId xmlns:p14="http://schemas.microsoft.com/office/powerpoint/2010/main" val="1561311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E800F4-F64B-9342-A239-1F5A20A1A5EF}" type="datetimeFigureOut">
              <a:rPr lang="en-US" smtClean="0"/>
              <a:t>3/15/16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33B3F6-0D9B-0E4C-9E32-B9E60FBB8A8B}" type="slidenum">
              <a:rPr lang="en-US" smtClean="0"/>
              <a:t>‹#›</a:t>
            </a:fld>
            <a:endParaRPr lang="en-US"/>
          </a:p>
        </p:txBody>
      </p:sp>
    </p:spTree>
    <p:extLst>
      <p:ext uri="{BB962C8B-B14F-4D97-AF65-F5344CB8AC3E}">
        <p14:creationId xmlns:p14="http://schemas.microsoft.com/office/powerpoint/2010/main" val="2472481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E800F4-F64B-9342-A239-1F5A20A1A5EF}" type="datetimeFigureOut">
              <a:rPr lang="en-US" smtClean="0"/>
              <a:t>3/15/16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33B3F6-0D9B-0E4C-9E32-B9E60FBB8A8B}" type="slidenum">
              <a:rPr lang="en-US" smtClean="0"/>
              <a:t>‹#›</a:t>
            </a:fld>
            <a:endParaRPr lang="en-US"/>
          </a:p>
        </p:txBody>
      </p:sp>
    </p:spTree>
    <p:extLst>
      <p:ext uri="{BB962C8B-B14F-4D97-AF65-F5344CB8AC3E}">
        <p14:creationId xmlns:p14="http://schemas.microsoft.com/office/powerpoint/2010/main" val="3319681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E800F4-F64B-9342-A239-1F5A20A1A5EF}" type="datetimeFigureOut">
              <a:rPr lang="en-US" smtClean="0"/>
              <a:t>3/15/16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3B3F6-0D9B-0E4C-9E32-B9E60FBB8A8B}" type="slidenum">
              <a:rPr lang="en-US" smtClean="0"/>
              <a:t>‹#›</a:t>
            </a:fld>
            <a:endParaRPr lang="en-US"/>
          </a:p>
        </p:txBody>
      </p:sp>
    </p:spTree>
    <p:extLst>
      <p:ext uri="{BB962C8B-B14F-4D97-AF65-F5344CB8AC3E}">
        <p14:creationId xmlns:p14="http://schemas.microsoft.com/office/powerpoint/2010/main" val="9245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E800F4-F64B-9342-A239-1F5A20A1A5EF}" type="datetimeFigureOut">
              <a:rPr lang="en-US" smtClean="0"/>
              <a:t>3/15/16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33B3F6-0D9B-0E4C-9E32-B9E60FBB8A8B}" type="slidenum">
              <a:rPr lang="en-US" smtClean="0"/>
              <a:t>‹#›</a:t>
            </a:fld>
            <a:endParaRPr lang="en-US"/>
          </a:p>
        </p:txBody>
      </p:sp>
    </p:spTree>
    <p:extLst>
      <p:ext uri="{BB962C8B-B14F-4D97-AF65-F5344CB8AC3E}">
        <p14:creationId xmlns:p14="http://schemas.microsoft.com/office/powerpoint/2010/main" val="1228415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E800F4-F64B-9342-A239-1F5A20A1A5EF}" type="datetimeFigureOut">
              <a:rPr lang="en-US" smtClean="0"/>
              <a:t>3/15/16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3B3F6-0D9B-0E4C-9E32-B9E60FBB8A8B}" type="slidenum">
              <a:rPr lang="en-US" smtClean="0"/>
              <a:t>‹#›</a:t>
            </a:fld>
            <a:endParaRPr lang="en-US"/>
          </a:p>
        </p:txBody>
      </p:sp>
    </p:spTree>
    <p:extLst>
      <p:ext uri="{BB962C8B-B14F-4D97-AF65-F5344CB8AC3E}">
        <p14:creationId xmlns:p14="http://schemas.microsoft.com/office/powerpoint/2010/main" val="2352796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E800F4-F64B-9342-A239-1F5A20A1A5EF}" type="datetimeFigureOut">
              <a:rPr lang="en-US" smtClean="0"/>
              <a:t>3/15/16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33B3F6-0D9B-0E4C-9E32-B9E60FBB8A8B}" type="slidenum">
              <a:rPr lang="en-US" smtClean="0"/>
              <a:t>‹#›</a:t>
            </a:fld>
            <a:endParaRPr lang="en-US"/>
          </a:p>
        </p:txBody>
      </p:sp>
    </p:spTree>
    <p:extLst>
      <p:ext uri="{BB962C8B-B14F-4D97-AF65-F5344CB8AC3E}">
        <p14:creationId xmlns:p14="http://schemas.microsoft.com/office/powerpoint/2010/main" val="135218777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9485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E800F4-F64B-9342-A239-1F5A20A1A5EF}" type="datetimeFigureOut">
              <a:rPr lang="en-US" smtClean="0"/>
              <a:t>3/15/16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33B3F6-0D9B-0E4C-9E32-B9E60FBB8A8B}" type="slidenum">
              <a:rPr lang="en-US" smtClean="0"/>
              <a:t>‹#›</a:t>
            </a:fld>
            <a:endParaRPr lang="en-US"/>
          </a:p>
        </p:txBody>
      </p:sp>
    </p:spTree>
    <p:extLst>
      <p:ext uri="{BB962C8B-B14F-4D97-AF65-F5344CB8AC3E}">
        <p14:creationId xmlns:p14="http://schemas.microsoft.com/office/powerpoint/2010/main" val="1947882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4" Type="http://schemas.openxmlformats.org/officeDocument/2006/relationships/image" Target="../media/image8.jpg"/><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5.xml.rels><?xml version="1.0" encoding="UTF-8" standalone="yes"?>
<Relationships xmlns="http://schemas.openxmlformats.org/package/2006/relationships"><Relationship Id="rId9" Type="http://schemas.openxmlformats.org/officeDocument/2006/relationships/image" Target="../media/image16.jpeg"/><Relationship Id="rId20" Type="http://schemas.openxmlformats.org/officeDocument/2006/relationships/image" Target="../media/image27.jpeg"/><Relationship Id="rId21" Type="http://schemas.openxmlformats.org/officeDocument/2006/relationships/image" Target="../media/image28.jpeg"/><Relationship Id="rId22" Type="http://schemas.openxmlformats.org/officeDocument/2006/relationships/image" Target="../media/image29.jpeg"/><Relationship Id="rId23" Type="http://schemas.openxmlformats.org/officeDocument/2006/relationships/image" Target="../media/image30.jpeg"/><Relationship Id="rId24" Type="http://schemas.openxmlformats.org/officeDocument/2006/relationships/image" Target="../media/image31.jpeg"/><Relationship Id="rId25" Type="http://schemas.openxmlformats.org/officeDocument/2006/relationships/image" Target="../media/image32.jpeg"/><Relationship Id="rId10" Type="http://schemas.openxmlformats.org/officeDocument/2006/relationships/image" Target="../media/image17.jpeg"/><Relationship Id="rId11" Type="http://schemas.openxmlformats.org/officeDocument/2006/relationships/image" Target="../media/image18.jpeg"/><Relationship Id="rId12" Type="http://schemas.openxmlformats.org/officeDocument/2006/relationships/image" Target="../media/image19.jpeg"/><Relationship Id="rId13" Type="http://schemas.openxmlformats.org/officeDocument/2006/relationships/image" Target="../media/image20.jpeg"/><Relationship Id="rId14" Type="http://schemas.openxmlformats.org/officeDocument/2006/relationships/image" Target="../media/image21.jpeg"/><Relationship Id="rId15" Type="http://schemas.openxmlformats.org/officeDocument/2006/relationships/image" Target="../media/image22.jpeg"/><Relationship Id="rId16" Type="http://schemas.openxmlformats.org/officeDocument/2006/relationships/image" Target="../media/image23.jpeg"/><Relationship Id="rId17" Type="http://schemas.openxmlformats.org/officeDocument/2006/relationships/image" Target="../media/image24.jpeg"/><Relationship Id="rId18" Type="http://schemas.openxmlformats.org/officeDocument/2006/relationships/image" Target="../media/image25.jpeg"/><Relationship Id="rId19" Type="http://schemas.openxmlformats.org/officeDocument/2006/relationships/image" Target="../media/image26.jpeg"/><Relationship Id="rId1" Type="http://schemas.openxmlformats.org/officeDocument/2006/relationships/slideLayout" Target="../slideLayouts/slideLayout2.xml"/><Relationship Id="rId2" Type="http://schemas.openxmlformats.org/officeDocument/2006/relationships/image" Target="../media/image9.jpeg"/><Relationship Id="rId3" Type="http://schemas.openxmlformats.org/officeDocument/2006/relationships/image" Target="../media/image10.jpeg"/><Relationship Id="rId4" Type="http://schemas.openxmlformats.org/officeDocument/2006/relationships/image" Target="../media/image11.jpeg"/><Relationship Id="rId5" Type="http://schemas.openxmlformats.org/officeDocument/2006/relationships/image" Target="../media/image12.jpeg"/><Relationship Id="rId6" Type="http://schemas.openxmlformats.org/officeDocument/2006/relationships/image" Target="../media/image13.jpeg"/><Relationship Id="rId7" Type="http://schemas.openxmlformats.org/officeDocument/2006/relationships/image" Target="../media/image14.jpeg"/><Relationship Id="rId8" Type="http://schemas.openxmlformats.org/officeDocument/2006/relationships/image" Target="../media/image1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35.png"/><Relationship Id="rId1" Type="http://schemas.microsoft.com/office/2007/relationships/media" Target="../media/media1.mp4"/><Relationship Id="rId2" Type="http://schemas.openxmlformats.org/officeDocument/2006/relationships/video" Target="../media/media1.mp4"/></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 Id="rId3" Type="http://schemas.openxmlformats.org/officeDocument/2006/relationships/image" Target="../media/image3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4" Type="http://schemas.microsoft.com/office/2007/relationships/hdphoto" Target="../media/hdphoto1.wdp"/><Relationship Id="rId5" Type="http://schemas.openxmlformats.org/officeDocument/2006/relationships/image" Target="../media/image40.png"/><Relationship Id="rId6" Type="http://schemas.microsoft.com/office/2007/relationships/hdphoto" Target="../media/hdphoto2.wdp"/><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8.jpg"/><Relationship Id="rId4" Type="http://schemas.openxmlformats.org/officeDocument/2006/relationships/image" Target="../media/image49.jpg"/><Relationship Id="rId5" Type="http://schemas.openxmlformats.org/officeDocument/2006/relationships/image" Target="../media/image50.jpg"/><Relationship Id="rId6" Type="http://schemas.openxmlformats.org/officeDocument/2006/relationships/image" Target="../media/image12.jpeg"/><Relationship Id="rId7" Type="http://schemas.openxmlformats.org/officeDocument/2006/relationships/image" Target="../media/image13.jpeg"/><Relationship Id="rId8" Type="http://schemas.openxmlformats.org/officeDocument/2006/relationships/image" Target="../media/image15.jpeg"/><Relationship Id="rId9"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image" Target="../media/image4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018424"/>
            <a:ext cx="9144000" cy="1470025"/>
          </a:xfrm>
        </p:spPr>
        <p:txBody>
          <a:bodyPr>
            <a:noAutofit/>
          </a:bodyPr>
          <a:lstStyle/>
          <a:p>
            <a:r>
              <a:rPr lang="en-US" sz="4000" dirty="0" smtClean="0">
                <a:solidFill>
                  <a:srgbClr val="E8EBED"/>
                </a:solidFill>
                <a:latin typeface="Brandon Grotesque Regular"/>
                <a:cs typeface="Brandon Grotesque Regular"/>
              </a:rPr>
              <a:t>Enhanced Mnemonic Retrieval</a:t>
            </a:r>
            <a:br>
              <a:rPr lang="en-US" sz="4000" dirty="0" smtClean="0">
                <a:solidFill>
                  <a:srgbClr val="E8EBED"/>
                </a:solidFill>
                <a:latin typeface="Brandon Grotesque Regular"/>
                <a:cs typeface="Brandon Grotesque Regular"/>
              </a:rPr>
            </a:br>
            <a:r>
              <a:rPr lang="en-US" sz="2000" dirty="0" smtClean="0">
                <a:solidFill>
                  <a:srgbClr val="E8EBED"/>
                </a:solidFill>
                <a:latin typeface="Brandon Grotesque Regular"/>
                <a:cs typeface="Brandon Grotesque Regular"/>
              </a:rPr>
              <a:t>Insights from Virtual Reality and fMRI</a:t>
            </a:r>
            <a:endParaRPr lang="en-US" sz="2000" dirty="0">
              <a:solidFill>
                <a:srgbClr val="E8EBED"/>
              </a:solidFill>
              <a:latin typeface="Brandon Grotesque Regular"/>
              <a:cs typeface="Brandon Grotesque Regular"/>
            </a:endParaRPr>
          </a:p>
        </p:txBody>
      </p:sp>
      <p:sp>
        <p:nvSpPr>
          <p:cNvPr id="3" name="Subtitle 2"/>
          <p:cNvSpPr>
            <a:spLocks noGrp="1"/>
          </p:cNvSpPr>
          <p:nvPr>
            <p:ph type="subTitle" idx="1"/>
          </p:nvPr>
        </p:nvSpPr>
        <p:spPr>
          <a:xfrm>
            <a:off x="0" y="6106220"/>
            <a:ext cx="9144000" cy="876300"/>
          </a:xfrm>
        </p:spPr>
        <p:txBody>
          <a:bodyPr>
            <a:normAutofit/>
          </a:bodyPr>
          <a:lstStyle/>
          <a:p>
            <a:pPr algn="r"/>
            <a:r>
              <a:rPr lang="en-US" sz="1400" dirty="0" smtClean="0">
                <a:solidFill>
                  <a:srgbClr val="C6CFD3"/>
                </a:solidFill>
              </a:rPr>
              <a:t>Nicco Reggente</a:t>
            </a:r>
            <a:br>
              <a:rPr lang="en-US" sz="1400" dirty="0" smtClean="0">
                <a:solidFill>
                  <a:srgbClr val="C6CFD3"/>
                </a:solidFill>
              </a:rPr>
            </a:br>
            <a:r>
              <a:rPr lang="en-US" sz="1400" dirty="0" smtClean="0">
                <a:solidFill>
                  <a:srgbClr val="C6CFD3"/>
                </a:solidFill>
              </a:rPr>
              <a:t>Suthana Lab Meeting</a:t>
            </a:r>
            <a:br>
              <a:rPr lang="en-US" sz="1400" dirty="0" smtClean="0">
                <a:solidFill>
                  <a:srgbClr val="C6CFD3"/>
                </a:solidFill>
              </a:rPr>
            </a:br>
            <a:r>
              <a:rPr lang="en-US" sz="1400" dirty="0" smtClean="0">
                <a:solidFill>
                  <a:srgbClr val="C6CFD3"/>
                </a:solidFill>
              </a:rPr>
              <a:t>March 15, 2016</a:t>
            </a:r>
            <a:endParaRPr lang="en-US" sz="1400" dirty="0">
              <a:solidFill>
                <a:srgbClr val="C6CFD3"/>
              </a:solidFill>
            </a:endParaRPr>
          </a:p>
        </p:txBody>
      </p:sp>
      <p:pic>
        <p:nvPicPr>
          <p:cNvPr id="5" name="Picture 4" descr="Snapshot_0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6115" y="446082"/>
            <a:ext cx="5765000" cy="3318878"/>
          </a:xfrm>
          <a:prstGeom prst="rect">
            <a:avLst/>
          </a:prstGeom>
        </p:spPr>
      </p:pic>
    </p:spTree>
    <p:extLst>
      <p:ext uri="{BB962C8B-B14F-4D97-AF65-F5344CB8AC3E}">
        <p14:creationId xmlns:p14="http://schemas.microsoft.com/office/powerpoint/2010/main" val="193899497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E8EBED"/>
                </a:solidFill>
                <a:latin typeface="Brandon Grotesque Regular"/>
                <a:cs typeface="Brandon Grotesque Regular"/>
              </a:rPr>
              <a:t>The Method of Loci</a:t>
            </a:r>
            <a:endParaRPr lang="en-US" dirty="0"/>
          </a:p>
        </p:txBody>
      </p:sp>
      <p:pic>
        <p:nvPicPr>
          <p:cNvPr id="4" name="Picture 3"/>
          <p:cNvPicPr>
            <a:picLocks noChangeAspect="1"/>
          </p:cNvPicPr>
          <p:nvPr/>
        </p:nvPicPr>
        <p:blipFill rotWithShape="1">
          <a:blip r:embed="rId2"/>
          <a:srcRect t="2470"/>
          <a:stretch/>
        </p:blipFill>
        <p:spPr>
          <a:xfrm>
            <a:off x="2365238" y="4259015"/>
            <a:ext cx="1542141" cy="2287527"/>
          </a:xfrm>
          <a:prstGeom prst="rect">
            <a:avLst/>
          </a:prstGeom>
        </p:spPr>
      </p:pic>
      <p:pic>
        <p:nvPicPr>
          <p:cNvPr id="5" name="Picture 4"/>
          <p:cNvPicPr>
            <a:picLocks noChangeAspect="1"/>
          </p:cNvPicPr>
          <p:nvPr/>
        </p:nvPicPr>
        <p:blipFill>
          <a:blip r:embed="rId3"/>
          <a:stretch>
            <a:fillRect/>
          </a:stretch>
        </p:blipFill>
        <p:spPr>
          <a:xfrm>
            <a:off x="5063981" y="4259018"/>
            <a:ext cx="1809012" cy="2287524"/>
          </a:xfrm>
          <a:prstGeom prst="rect">
            <a:avLst/>
          </a:prstGeom>
        </p:spPr>
      </p:pic>
      <p:pic>
        <p:nvPicPr>
          <p:cNvPr id="6" name="Picture 5"/>
          <p:cNvPicPr>
            <a:picLocks noChangeAspect="1"/>
          </p:cNvPicPr>
          <p:nvPr/>
        </p:nvPicPr>
        <p:blipFill>
          <a:blip r:embed="rId4"/>
          <a:stretch>
            <a:fillRect/>
          </a:stretch>
        </p:blipFill>
        <p:spPr>
          <a:xfrm>
            <a:off x="1661663" y="1606107"/>
            <a:ext cx="2949291" cy="2287527"/>
          </a:xfrm>
          <a:prstGeom prst="rect">
            <a:avLst/>
          </a:prstGeom>
        </p:spPr>
      </p:pic>
      <p:pic>
        <p:nvPicPr>
          <p:cNvPr id="7" name="Picture 6"/>
          <p:cNvPicPr>
            <a:picLocks noChangeAspect="1"/>
          </p:cNvPicPr>
          <p:nvPr/>
        </p:nvPicPr>
        <p:blipFill>
          <a:blip r:embed="rId5"/>
          <a:stretch>
            <a:fillRect/>
          </a:stretch>
        </p:blipFill>
        <p:spPr>
          <a:xfrm>
            <a:off x="5063981" y="1606107"/>
            <a:ext cx="1776197" cy="2287527"/>
          </a:xfrm>
          <a:prstGeom prst="rect">
            <a:avLst/>
          </a:prstGeom>
        </p:spPr>
      </p:pic>
    </p:spTree>
    <p:extLst>
      <p:ext uri="{BB962C8B-B14F-4D97-AF65-F5344CB8AC3E}">
        <p14:creationId xmlns:p14="http://schemas.microsoft.com/office/powerpoint/2010/main" val="572763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E8EBED"/>
                </a:solidFill>
                <a:latin typeface="Brandon Grotesque Regular"/>
                <a:cs typeface="Brandon Grotesque Regular"/>
              </a:rPr>
              <a:t>Strengths and Shortcomings</a:t>
            </a:r>
            <a:endParaRPr lang="en-US" dirty="0"/>
          </a:p>
        </p:txBody>
      </p:sp>
      <p:sp>
        <p:nvSpPr>
          <p:cNvPr id="3" name="Rectangle 2"/>
          <p:cNvSpPr/>
          <p:nvPr/>
        </p:nvSpPr>
        <p:spPr>
          <a:xfrm>
            <a:off x="457200" y="2073835"/>
            <a:ext cx="8229600" cy="3416320"/>
          </a:xfrm>
          <a:prstGeom prst="rect">
            <a:avLst/>
          </a:prstGeom>
        </p:spPr>
        <p:txBody>
          <a:bodyPr wrap="square">
            <a:spAutoFit/>
          </a:bodyPr>
          <a:lstStyle/>
          <a:p>
            <a:r>
              <a:rPr lang="en-US" dirty="0" smtClean="0">
                <a:solidFill>
                  <a:srgbClr val="E8EBED"/>
                </a:solidFill>
                <a:latin typeface="Brandon Grotesque Regular"/>
                <a:cs typeface="Brandon Grotesque Regular"/>
              </a:rPr>
              <a:t>Bower (1970) showed a 7-fold increase in ordered retention.</a:t>
            </a:r>
          </a:p>
          <a:p>
            <a:endParaRPr lang="en-US" dirty="0">
              <a:solidFill>
                <a:srgbClr val="E8EBED"/>
              </a:solidFill>
              <a:latin typeface="Brandon Grotesque Regular"/>
              <a:cs typeface="Brandon Grotesque Regular"/>
            </a:endParaRPr>
          </a:p>
          <a:p>
            <a:r>
              <a:rPr lang="en-US" dirty="0" smtClean="0">
                <a:solidFill>
                  <a:srgbClr val="E8EBED"/>
                </a:solidFill>
                <a:latin typeface="Brandon Grotesque Regular"/>
                <a:cs typeface="Brandon Grotesque Regular"/>
              </a:rPr>
              <a:t>With only 13s of exposure, subjects could remember 38/40 items, in order, the next day. (Ross &amp; Lawrence, 1968)</a:t>
            </a:r>
          </a:p>
          <a:p>
            <a:endParaRPr lang="en-US" dirty="0">
              <a:solidFill>
                <a:srgbClr val="E8EBED"/>
              </a:solidFill>
              <a:latin typeface="Brandon Grotesque Regular"/>
              <a:cs typeface="Brandon Grotesque Regular"/>
            </a:endParaRPr>
          </a:p>
          <a:p>
            <a:endParaRPr lang="en-US" dirty="0" smtClean="0">
              <a:solidFill>
                <a:srgbClr val="E8EBED"/>
              </a:solidFill>
              <a:latin typeface="Brandon Grotesque Regular"/>
              <a:cs typeface="Brandon Grotesque Regular"/>
            </a:endParaRPr>
          </a:p>
          <a:p>
            <a:endParaRPr lang="en-US" dirty="0">
              <a:solidFill>
                <a:srgbClr val="E8EBED"/>
              </a:solidFill>
              <a:latin typeface="Brandon Grotesque Regular"/>
              <a:cs typeface="Brandon Grotesque Regular"/>
            </a:endParaRPr>
          </a:p>
          <a:p>
            <a:r>
              <a:rPr lang="en-US" dirty="0" smtClean="0">
                <a:solidFill>
                  <a:srgbClr val="E8EBED"/>
                </a:solidFill>
                <a:latin typeface="Brandon Grotesque Regular"/>
                <a:cs typeface="Brandon Grotesque Regular"/>
              </a:rPr>
              <a:t>Exposure to familiar environments varies across subjects.</a:t>
            </a:r>
          </a:p>
          <a:p>
            <a:endParaRPr lang="en-US" dirty="0">
              <a:solidFill>
                <a:srgbClr val="E8EBED"/>
              </a:solidFill>
              <a:latin typeface="Brandon Grotesque Regular"/>
              <a:cs typeface="Brandon Grotesque Regular"/>
            </a:endParaRPr>
          </a:p>
          <a:p>
            <a:r>
              <a:rPr lang="en-US" dirty="0" smtClean="0">
                <a:solidFill>
                  <a:srgbClr val="E8EBED"/>
                </a:solidFill>
                <a:latin typeface="Brandon Grotesque Regular"/>
                <a:cs typeface="Brandon Grotesque Regular"/>
              </a:rPr>
              <a:t>No objective measure of spatiotemporal contextual reinstatement</a:t>
            </a:r>
          </a:p>
          <a:p>
            <a:endParaRPr lang="en-US" dirty="0">
              <a:solidFill>
                <a:srgbClr val="E8EBED"/>
              </a:solidFill>
              <a:latin typeface="Brandon Grotesque Regular"/>
              <a:cs typeface="Brandon Grotesque Regular"/>
            </a:endParaRPr>
          </a:p>
          <a:p>
            <a:r>
              <a:rPr lang="en-US" dirty="0" smtClean="0">
                <a:solidFill>
                  <a:srgbClr val="E8EBED"/>
                </a:solidFill>
                <a:latin typeface="Brandon Grotesque Regular"/>
                <a:cs typeface="Brandon Grotesque Regular"/>
              </a:rPr>
              <a:t>No one, outside of memory experts, uses it.</a:t>
            </a:r>
          </a:p>
        </p:txBody>
      </p:sp>
    </p:spTree>
    <p:extLst>
      <p:ext uri="{BB962C8B-B14F-4D97-AF65-F5344CB8AC3E}">
        <p14:creationId xmlns:p14="http://schemas.microsoft.com/office/powerpoint/2010/main" val="3534458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E8EBED"/>
                </a:solidFill>
                <a:latin typeface="Brandon Grotesque Regular"/>
                <a:cs typeface="Brandon Grotesque Regular"/>
              </a:rPr>
              <a:t>MoL’s Virtual Makeover</a:t>
            </a:r>
            <a:endParaRPr lang="en-US" dirty="0"/>
          </a:p>
        </p:txBody>
      </p:sp>
      <p:pic>
        <p:nvPicPr>
          <p:cNvPr id="5" name="Picture 4" descr="Snapshot_00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3169" y="1486906"/>
            <a:ext cx="3813631" cy="2195486"/>
          </a:xfrm>
          <a:prstGeom prst="rect">
            <a:avLst/>
          </a:prstGeom>
        </p:spPr>
      </p:pic>
      <p:pic>
        <p:nvPicPr>
          <p:cNvPr id="3" name="Picture 2" descr="Snapshot_00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172" y="1486906"/>
            <a:ext cx="3813631" cy="2195486"/>
          </a:xfrm>
          <a:prstGeom prst="rect">
            <a:avLst/>
          </a:prstGeom>
        </p:spPr>
      </p:pic>
      <p:pic>
        <p:nvPicPr>
          <p:cNvPr id="7" name="Picture 6" descr="Snapshot_006.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8987" y="4213918"/>
            <a:ext cx="3813631" cy="2195486"/>
          </a:xfrm>
          <a:prstGeom prst="rect">
            <a:avLst/>
          </a:prstGeom>
        </p:spPr>
      </p:pic>
      <p:sp>
        <p:nvSpPr>
          <p:cNvPr id="8" name="Rectangle 7"/>
          <p:cNvSpPr/>
          <p:nvPr/>
        </p:nvSpPr>
        <p:spPr>
          <a:xfrm>
            <a:off x="742171" y="3672494"/>
            <a:ext cx="3813631" cy="369332"/>
          </a:xfrm>
          <a:prstGeom prst="rect">
            <a:avLst/>
          </a:prstGeom>
        </p:spPr>
        <p:txBody>
          <a:bodyPr wrap="square">
            <a:spAutoFit/>
          </a:bodyPr>
          <a:lstStyle/>
          <a:p>
            <a:pPr algn="ctr"/>
            <a:r>
              <a:rPr lang="en-US" dirty="0" smtClean="0">
                <a:solidFill>
                  <a:srgbClr val="E8EBED"/>
                </a:solidFill>
                <a:latin typeface="Brandon Grotesque Regular"/>
                <a:cs typeface="Brandon Grotesque Regular"/>
              </a:rPr>
              <a:t>Toon World</a:t>
            </a:r>
            <a:endParaRPr lang="en-US" dirty="0"/>
          </a:p>
        </p:txBody>
      </p:sp>
      <p:sp>
        <p:nvSpPr>
          <p:cNvPr id="9" name="Rectangle 8"/>
          <p:cNvSpPr/>
          <p:nvPr/>
        </p:nvSpPr>
        <p:spPr>
          <a:xfrm>
            <a:off x="4873169" y="3637692"/>
            <a:ext cx="3813631" cy="369332"/>
          </a:xfrm>
          <a:prstGeom prst="rect">
            <a:avLst/>
          </a:prstGeom>
        </p:spPr>
        <p:txBody>
          <a:bodyPr wrap="square">
            <a:spAutoFit/>
          </a:bodyPr>
          <a:lstStyle/>
          <a:p>
            <a:pPr algn="ctr"/>
            <a:r>
              <a:rPr lang="en-US" dirty="0" smtClean="0">
                <a:solidFill>
                  <a:srgbClr val="E8EBED"/>
                </a:solidFill>
                <a:latin typeface="Brandon Grotesque Regular"/>
                <a:cs typeface="Brandon Grotesque Regular"/>
              </a:rPr>
              <a:t>Ruin World</a:t>
            </a:r>
            <a:endParaRPr lang="en-US" dirty="0"/>
          </a:p>
        </p:txBody>
      </p:sp>
      <p:sp>
        <p:nvSpPr>
          <p:cNvPr id="10" name="Rectangle 9"/>
          <p:cNvSpPr/>
          <p:nvPr/>
        </p:nvSpPr>
        <p:spPr>
          <a:xfrm>
            <a:off x="2648986" y="6409404"/>
            <a:ext cx="3813631" cy="369332"/>
          </a:xfrm>
          <a:prstGeom prst="rect">
            <a:avLst/>
          </a:prstGeom>
        </p:spPr>
        <p:txBody>
          <a:bodyPr wrap="square">
            <a:spAutoFit/>
          </a:bodyPr>
          <a:lstStyle/>
          <a:p>
            <a:pPr algn="ctr"/>
            <a:r>
              <a:rPr lang="en-US" dirty="0" smtClean="0">
                <a:solidFill>
                  <a:srgbClr val="E8EBED"/>
                </a:solidFill>
                <a:latin typeface="Brandon Grotesque Regular"/>
                <a:cs typeface="Brandon Grotesque Regular"/>
              </a:rPr>
              <a:t>Lagoon World</a:t>
            </a:r>
            <a:endParaRPr lang="en-US" dirty="0"/>
          </a:p>
        </p:txBody>
      </p:sp>
    </p:spTree>
    <p:extLst>
      <p:ext uri="{BB962C8B-B14F-4D97-AF65-F5344CB8AC3E}">
        <p14:creationId xmlns:p14="http://schemas.microsoft.com/office/powerpoint/2010/main" val="353189197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Kayak.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4463" y="3086785"/>
            <a:ext cx="903878" cy="1025592"/>
          </a:xfrm>
          <a:prstGeom prst="rect">
            <a:avLst/>
          </a:prstGeom>
        </p:spPr>
      </p:pic>
      <p:sp>
        <p:nvSpPr>
          <p:cNvPr id="2" name="Title 1"/>
          <p:cNvSpPr>
            <a:spLocks noGrp="1"/>
          </p:cNvSpPr>
          <p:nvPr>
            <p:ph type="title"/>
          </p:nvPr>
        </p:nvSpPr>
        <p:spPr/>
        <p:txBody>
          <a:bodyPr>
            <a:normAutofit/>
          </a:bodyPr>
          <a:lstStyle/>
          <a:p>
            <a:r>
              <a:rPr lang="en-US" dirty="0" smtClean="0">
                <a:solidFill>
                  <a:srgbClr val="E8EBED"/>
                </a:solidFill>
                <a:latin typeface="Brandon Grotesque Regular"/>
                <a:cs typeface="Brandon Grotesque Regular"/>
              </a:rPr>
              <a:t>MoL Virtual Setup</a:t>
            </a:r>
            <a:endParaRPr lang="en-US" dirty="0"/>
          </a:p>
        </p:txBody>
      </p:sp>
      <p:sp>
        <p:nvSpPr>
          <p:cNvPr id="3" name="Rectangle 2"/>
          <p:cNvSpPr/>
          <p:nvPr/>
        </p:nvSpPr>
        <p:spPr>
          <a:xfrm>
            <a:off x="725256" y="5709853"/>
            <a:ext cx="7776274" cy="369332"/>
          </a:xfrm>
          <a:prstGeom prst="rect">
            <a:avLst/>
          </a:prstGeom>
        </p:spPr>
        <p:txBody>
          <a:bodyPr wrap="square">
            <a:spAutoFit/>
          </a:bodyPr>
          <a:lstStyle/>
          <a:p>
            <a:pPr algn="ctr"/>
            <a:r>
              <a:rPr lang="en-US" dirty="0" smtClean="0">
                <a:solidFill>
                  <a:srgbClr val="E8EBED"/>
                </a:solidFill>
                <a:latin typeface="Brandon Grotesque Regular"/>
                <a:cs typeface="Brandon Grotesque Regular"/>
              </a:rPr>
              <a:t>8 Landmarks at the cardinal perimeter points.</a:t>
            </a:r>
          </a:p>
        </p:txBody>
      </p:sp>
      <p:pic>
        <p:nvPicPr>
          <p:cNvPr id="8" name="Picture 7" descr="Dog Hous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977" y="3040731"/>
            <a:ext cx="920663" cy="895191"/>
          </a:xfrm>
          <a:prstGeom prst="rect">
            <a:avLst/>
          </a:prstGeom>
        </p:spPr>
      </p:pic>
      <p:pic>
        <p:nvPicPr>
          <p:cNvPr id="9" name="Picture 8" descr="Flamingo Pool.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977" y="3908757"/>
            <a:ext cx="920663" cy="920663"/>
          </a:xfrm>
          <a:prstGeom prst="rect">
            <a:avLst/>
          </a:prstGeom>
        </p:spPr>
      </p:pic>
      <p:pic>
        <p:nvPicPr>
          <p:cNvPr id="10" name="Picture 9" descr="Lollipop Trees.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53635" y="3040731"/>
            <a:ext cx="901209" cy="895191"/>
          </a:xfrm>
          <a:prstGeom prst="rect">
            <a:avLst/>
          </a:prstGeom>
        </p:spPr>
      </p:pic>
      <p:pic>
        <p:nvPicPr>
          <p:cNvPr id="11" name="Picture 10" descr="Mario Mushrooms.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59654" y="2157870"/>
            <a:ext cx="895190" cy="895190"/>
          </a:xfrm>
          <a:prstGeom prst="rect">
            <a:avLst/>
          </a:prstGeom>
        </p:spPr>
      </p:pic>
      <p:pic>
        <p:nvPicPr>
          <p:cNvPr id="12" name="Picture 11" descr="Mario Pipes.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87168" y="3932626"/>
            <a:ext cx="896794" cy="896794"/>
          </a:xfrm>
          <a:prstGeom prst="rect">
            <a:avLst/>
          </a:prstGeom>
        </p:spPr>
      </p:pic>
      <p:pic>
        <p:nvPicPr>
          <p:cNvPr id="13" name="Picture 12" descr="Penguin Pool.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68937" y="2157869"/>
            <a:ext cx="896793" cy="896793"/>
          </a:xfrm>
          <a:prstGeom prst="rect">
            <a:avLst/>
          </a:prstGeom>
        </p:spPr>
      </p:pic>
      <p:pic>
        <p:nvPicPr>
          <p:cNvPr id="14" name="Picture 13" descr="Slide.jp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91977" y="2157869"/>
            <a:ext cx="895191" cy="895191"/>
          </a:xfrm>
          <a:prstGeom prst="rect">
            <a:avLst/>
          </a:prstGeom>
        </p:spPr>
      </p:pic>
      <p:pic>
        <p:nvPicPr>
          <p:cNvPr id="15" name="Picture 14" descr="Tetris Blocks.jp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0800000" flipV="1">
            <a:off x="2162436" y="3929846"/>
            <a:ext cx="892407" cy="899139"/>
          </a:xfrm>
          <a:prstGeom prst="rect">
            <a:avLst/>
          </a:prstGeom>
        </p:spPr>
      </p:pic>
      <p:pic>
        <p:nvPicPr>
          <p:cNvPr id="16" name="Picture 15" descr="Amillary Sphere.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16923" y="3029475"/>
            <a:ext cx="920228" cy="953425"/>
          </a:xfrm>
          <a:prstGeom prst="rect">
            <a:avLst/>
          </a:prstGeom>
        </p:spPr>
      </p:pic>
      <p:pic>
        <p:nvPicPr>
          <p:cNvPr id="17" name="Picture 16" descr="Fish Fountain.jp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261752" y="2157870"/>
            <a:ext cx="920228" cy="920228"/>
          </a:xfrm>
          <a:prstGeom prst="rect">
            <a:avLst/>
          </a:prstGeom>
        </p:spPr>
      </p:pic>
      <p:pic>
        <p:nvPicPr>
          <p:cNvPr id="18" name="Picture 17" descr="Giant Telescope.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916923" y="2157870"/>
            <a:ext cx="920228" cy="920228"/>
          </a:xfrm>
          <a:prstGeom prst="rect">
            <a:avLst/>
          </a:prstGeom>
        </p:spPr>
      </p:pic>
      <p:pic>
        <p:nvPicPr>
          <p:cNvPr id="19" name="Picture 18" descr="Large Bell.jp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916923" y="3946124"/>
            <a:ext cx="920228" cy="920228"/>
          </a:xfrm>
          <a:prstGeom prst="rect">
            <a:avLst/>
          </a:prstGeom>
        </p:spPr>
      </p:pic>
      <p:pic>
        <p:nvPicPr>
          <p:cNvPr id="20" name="Picture 19" descr="Red Flags.jpg"/>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082878" y="3946124"/>
            <a:ext cx="920228" cy="920228"/>
          </a:xfrm>
          <a:prstGeom prst="rect">
            <a:avLst/>
          </a:prstGeom>
        </p:spPr>
      </p:pic>
      <p:pic>
        <p:nvPicPr>
          <p:cNvPr id="21" name="Picture 20" descr="Sun Plaque.jpg"/>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261752" y="3946124"/>
            <a:ext cx="920228" cy="920228"/>
          </a:xfrm>
          <a:prstGeom prst="rect">
            <a:avLst/>
          </a:prstGeom>
        </p:spPr>
      </p:pic>
      <p:pic>
        <p:nvPicPr>
          <p:cNvPr id="22" name="Picture 21" descr="Treasure Chests.jpg"/>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135755" y="2157870"/>
            <a:ext cx="920228" cy="920228"/>
          </a:xfrm>
          <a:prstGeom prst="rect">
            <a:avLst/>
          </a:prstGeom>
        </p:spPr>
      </p:pic>
      <p:pic>
        <p:nvPicPr>
          <p:cNvPr id="23" name="Picture 22" descr="Bubbling Cauldron.jpg"/>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261752" y="3031971"/>
            <a:ext cx="920228" cy="950929"/>
          </a:xfrm>
          <a:prstGeom prst="rect">
            <a:avLst/>
          </a:prstGeom>
        </p:spPr>
      </p:pic>
      <p:pic>
        <p:nvPicPr>
          <p:cNvPr id="24" name="Picture 23" descr="2 Curvy Chairs.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824463" y="3982900"/>
            <a:ext cx="903877" cy="883451"/>
          </a:xfrm>
          <a:prstGeom prst="rect">
            <a:avLst/>
          </a:prstGeom>
        </p:spPr>
      </p:pic>
      <p:pic>
        <p:nvPicPr>
          <p:cNvPr id="25" name="Picture 24" descr="Barbecue.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6071070" y="3946124"/>
            <a:ext cx="879707" cy="920227"/>
          </a:xfrm>
          <a:prstGeom prst="rect">
            <a:avLst/>
          </a:prstGeom>
        </p:spPr>
      </p:pic>
      <p:pic>
        <p:nvPicPr>
          <p:cNvPr id="26" name="Picture 25" descr="Fern Statue.jp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6071070" y="2195237"/>
            <a:ext cx="882861" cy="882861"/>
          </a:xfrm>
          <a:prstGeom prst="rect">
            <a:avLst/>
          </a:prstGeom>
        </p:spPr>
      </p:pic>
      <p:pic>
        <p:nvPicPr>
          <p:cNvPr id="27" name="Picture 26" descr="Giant Cactus.jp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7824463" y="2195237"/>
            <a:ext cx="903877" cy="903876"/>
          </a:xfrm>
          <a:prstGeom prst="rect">
            <a:avLst/>
          </a:prstGeom>
        </p:spPr>
      </p:pic>
      <p:pic>
        <p:nvPicPr>
          <p:cNvPr id="28" name="Picture 27" descr="Horse Saddle.jpg"/>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941601" y="2195236"/>
            <a:ext cx="890624" cy="882862"/>
          </a:xfrm>
          <a:prstGeom prst="rect">
            <a:avLst/>
          </a:prstGeom>
        </p:spPr>
      </p:pic>
      <p:pic>
        <p:nvPicPr>
          <p:cNvPr id="30" name="Picture 29" descr="Ridged Planters.jpg"/>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6071070" y="3053440"/>
            <a:ext cx="882861" cy="929460"/>
          </a:xfrm>
          <a:prstGeom prst="rect">
            <a:avLst/>
          </a:prstGeom>
        </p:spPr>
      </p:pic>
      <p:pic>
        <p:nvPicPr>
          <p:cNvPr id="31" name="Picture 30" descr="Surfboard.jpg"/>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6941601" y="3946124"/>
            <a:ext cx="890623" cy="920228"/>
          </a:xfrm>
          <a:prstGeom prst="rect">
            <a:avLst/>
          </a:prstGeom>
        </p:spPr>
      </p:pic>
    </p:spTree>
    <p:extLst>
      <p:ext uri="{BB962C8B-B14F-4D97-AF65-F5344CB8AC3E}">
        <p14:creationId xmlns:p14="http://schemas.microsoft.com/office/powerpoint/2010/main" val="217702540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E8EBED"/>
                </a:solidFill>
                <a:latin typeface="Brandon Grotesque Regular"/>
                <a:cs typeface="Brandon Grotesque Regular"/>
              </a:rPr>
              <a:t>MoL Virtual Setup</a:t>
            </a:r>
            <a:endParaRPr lang="en-US" dirty="0"/>
          </a:p>
        </p:txBody>
      </p:sp>
      <p:pic>
        <p:nvPicPr>
          <p:cNvPr id="4" name="Picture 3"/>
          <p:cNvPicPr>
            <a:picLocks noChangeAspect="1"/>
          </p:cNvPicPr>
          <p:nvPr/>
        </p:nvPicPr>
        <p:blipFill>
          <a:blip r:embed="rId2"/>
          <a:stretch>
            <a:fillRect/>
          </a:stretch>
        </p:blipFill>
        <p:spPr>
          <a:xfrm>
            <a:off x="4666695" y="1766786"/>
            <a:ext cx="4020105" cy="2314353"/>
          </a:xfrm>
          <a:prstGeom prst="rect">
            <a:avLst/>
          </a:prstGeom>
        </p:spPr>
      </p:pic>
      <p:pic>
        <p:nvPicPr>
          <p:cNvPr id="6" name="Picture 5" descr="Snapshot_00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766787"/>
            <a:ext cx="4020106" cy="2314353"/>
          </a:xfrm>
          <a:prstGeom prst="rect">
            <a:avLst/>
          </a:prstGeom>
        </p:spPr>
      </p:pic>
      <p:sp>
        <p:nvSpPr>
          <p:cNvPr id="7" name="Rectangle 6"/>
          <p:cNvSpPr/>
          <p:nvPr/>
        </p:nvSpPr>
        <p:spPr>
          <a:xfrm>
            <a:off x="457200" y="4081140"/>
            <a:ext cx="4020106" cy="369332"/>
          </a:xfrm>
          <a:prstGeom prst="rect">
            <a:avLst/>
          </a:prstGeom>
        </p:spPr>
        <p:txBody>
          <a:bodyPr wrap="square">
            <a:spAutoFit/>
          </a:bodyPr>
          <a:lstStyle/>
          <a:p>
            <a:pPr algn="ctr"/>
            <a:r>
              <a:rPr lang="en-US" dirty="0" smtClean="0">
                <a:solidFill>
                  <a:srgbClr val="E8EBED"/>
                </a:solidFill>
                <a:latin typeface="Brandon Grotesque Regular"/>
                <a:cs typeface="Brandon Grotesque Regular"/>
              </a:rPr>
              <a:t>Custom Control Panel</a:t>
            </a:r>
            <a:endParaRPr lang="en-US" dirty="0"/>
          </a:p>
        </p:txBody>
      </p:sp>
      <p:sp>
        <p:nvSpPr>
          <p:cNvPr id="8" name="Rectangle 7"/>
          <p:cNvSpPr/>
          <p:nvPr/>
        </p:nvSpPr>
        <p:spPr>
          <a:xfrm>
            <a:off x="4629706" y="4081140"/>
            <a:ext cx="4020106" cy="369332"/>
          </a:xfrm>
          <a:prstGeom prst="rect">
            <a:avLst/>
          </a:prstGeom>
        </p:spPr>
        <p:txBody>
          <a:bodyPr wrap="square">
            <a:spAutoFit/>
          </a:bodyPr>
          <a:lstStyle/>
          <a:p>
            <a:pPr algn="ctr"/>
            <a:r>
              <a:rPr lang="en-US" dirty="0" smtClean="0">
                <a:solidFill>
                  <a:srgbClr val="E8EBED"/>
                </a:solidFill>
                <a:latin typeface="Brandon Grotesque Regular"/>
                <a:cs typeface="Brandon Grotesque Regular"/>
              </a:rPr>
              <a:t>Even-Exploration Coin Task</a:t>
            </a:r>
            <a:endParaRPr lang="en-US" dirty="0"/>
          </a:p>
        </p:txBody>
      </p:sp>
      <p:sp>
        <p:nvSpPr>
          <p:cNvPr id="9" name="Rectangle 8"/>
          <p:cNvSpPr/>
          <p:nvPr/>
        </p:nvSpPr>
        <p:spPr>
          <a:xfrm>
            <a:off x="0" y="5099699"/>
            <a:ext cx="9144000" cy="923330"/>
          </a:xfrm>
          <a:prstGeom prst="rect">
            <a:avLst/>
          </a:prstGeom>
        </p:spPr>
        <p:txBody>
          <a:bodyPr wrap="square">
            <a:spAutoFit/>
          </a:bodyPr>
          <a:lstStyle/>
          <a:p>
            <a:pPr algn="ctr"/>
            <a:r>
              <a:rPr lang="en-US" dirty="0" smtClean="0">
                <a:solidFill>
                  <a:srgbClr val="E8EBED"/>
                </a:solidFill>
                <a:latin typeface="Brandon Grotesque Regular"/>
                <a:cs typeface="Brandon Grotesque Regular"/>
              </a:rPr>
              <a:t>Experimenters retain the ability to render objects throughout the environment for collection. </a:t>
            </a:r>
          </a:p>
          <a:p>
            <a:pPr algn="ctr"/>
            <a:endParaRPr lang="en-US" dirty="0">
              <a:solidFill>
                <a:srgbClr val="E8EBED"/>
              </a:solidFill>
              <a:latin typeface="Brandon Grotesque Regular"/>
              <a:cs typeface="Brandon Grotesque Regular"/>
            </a:endParaRPr>
          </a:p>
          <a:p>
            <a:pPr algn="ctr"/>
            <a:r>
              <a:rPr lang="en-US" dirty="0" smtClean="0">
                <a:solidFill>
                  <a:srgbClr val="E8EBED"/>
                </a:solidFill>
                <a:latin typeface="Brandon Grotesque Regular"/>
                <a:cs typeface="Brandon Grotesque Regular"/>
              </a:rPr>
              <a:t>Experimenters can upload lists of objects to be rendered in front of the subject as they navigate.</a:t>
            </a:r>
            <a:endParaRPr lang="en-US" dirty="0"/>
          </a:p>
        </p:txBody>
      </p:sp>
    </p:spTree>
    <p:extLst>
      <p:ext uri="{BB962C8B-B14F-4D97-AF65-F5344CB8AC3E}">
        <p14:creationId xmlns:p14="http://schemas.microsoft.com/office/powerpoint/2010/main" val="31957074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E8EBED"/>
                </a:solidFill>
                <a:latin typeface="Brandon Grotesque Regular"/>
                <a:cs typeface="Brandon Grotesque Regular"/>
              </a:rPr>
              <a:t>MoL Virtual Setup</a:t>
            </a:r>
            <a:endParaRPr lang="en-US" dirty="0"/>
          </a:p>
        </p:txBody>
      </p:sp>
      <p:pic>
        <p:nvPicPr>
          <p:cNvPr id="4" name="Placement_Example_Video.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17381" y="1519158"/>
            <a:ext cx="8269419" cy="4651548"/>
          </a:xfrm>
          <a:prstGeom prst="rect">
            <a:avLst/>
          </a:prstGeom>
        </p:spPr>
      </p:pic>
    </p:spTree>
    <p:extLst>
      <p:ext uri="{BB962C8B-B14F-4D97-AF65-F5344CB8AC3E}">
        <p14:creationId xmlns:p14="http://schemas.microsoft.com/office/powerpoint/2010/main" val="19919654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242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4"/>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4"/>
                                        </p:tgtEl>
                                      </p:cBhvr>
                                    </p:cmd>
                                  </p:childTnLst>
                                </p:cTn>
                              </p:par>
                            </p:childTnLst>
                          </p:cTn>
                        </p:par>
                      </p:childTnLst>
                    </p:cTn>
                  </p:par>
                </p:childTnLst>
              </p:cTn>
              <p:nextCondLst>
                <p:cond evt="onClick" delay="0">
                  <p:tgtEl>
                    <p:spTgt spid="4"/>
                  </p:tgtEl>
                </p:cond>
              </p:nextCondLst>
            </p:seq>
            <p:video>
              <p:cMediaNode vol="80000">
                <p:cTn id="14"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E8EBED"/>
                </a:solidFill>
                <a:latin typeface="Brandon Grotesque Regular"/>
                <a:cs typeface="Brandon Grotesque Regular"/>
              </a:rPr>
              <a:t>MoL Virtual Setup</a:t>
            </a:r>
            <a:endParaRPr lang="en-US" dirty="0"/>
          </a:p>
        </p:txBody>
      </p:sp>
      <p:pic>
        <p:nvPicPr>
          <p:cNvPr id="5" name="Picture 4" descr="Toon_Ma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256" y="1417639"/>
            <a:ext cx="3888137" cy="3888137"/>
          </a:xfrm>
          <a:prstGeom prst="rect">
            <a:avLst/>
          </a:prstGeom>
        </p:spPr>
      </p:pic>
      <p:pic>
        <p:nvPicPr>
          <p:cNvPr id="6" name="Picture 5" descr="Toon_Map_withLandmarksAndGri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3393" y="1417638"/>
            <a:ext cx="3888137" cy="3888137"/>
          </a:xfrm>
          <a:prstGeom prst="rect">
            <a:avLst/>
          </a:prstGeom>
        </p:spPr>
      </p:pic>
      <p:sp>
        <p:nvSpPr>
          <p:cNvPr id="7" name="Rectangle 6"/>
          <p:cNvSpPr/>
          <p:nvPr/>
        </p:nvSpPr>
        <p:spPr>
          <a:xfrm>
            <a:off x="3695883" y="4591594"/>
            <a:ext cx="406075" cy="246105"/>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 name="Rectangle 2"/>
          <p:cNvSpPr/>
          <p:nvPr/>
        </p:nvSpPr>
        <p:spPr>
          <a:xfrm>
            <a:off x="725256" y="5555404"/>
            <a:ext cx="7776274" cy="646331"/>
          </a:xfrm>
          <a:prstGeom prst="rect">
            <a:avLst/>
          </a:prstGeom>
        </p:spPr>
        <p:txBody>
          <a:bodyPr wrap="square">
            <a:spAutoFit/>
          </a:bodyPr>
          <a:lstStyle/>
          <a:p>
            <a:pPr algn="ctr"/>
            <a:endParaRPr lang="en-US" dirty="0">
              <a:solidFill>
                <a:srgbClr val="E8EBED"/>
              </a:solidFill>
              <a:latin typeface="Brandon Grotesque Regular"/>
              <a:cs typeface="Brandon Grotesque Regular"/>
            </a:endParaRPr>
          </a:p>
          <a:p>
            <a:pPr algn="ctr"/>
            <a:r>
              <a:rPr lang="en-US" dirty="0" smtClean="0">
                <a:solidFill>
                  <a:srgbClr val="E8EBED"/>
                </a:solidFill>
                <a:latin typeface="Brandon Grotesque Regular"/>
                <a:cs typeface="Brandon Grotesque Regular"/>
              </a:rPr>
              <a:t>64 x 64 Grid allows for object and landmark testing.</a:t>
            </a:r>
            <a:endParaRPr lang="en-US" dirty="0"/>
          </a:p>
        </p:txBody>
      </p:sp>
    </p:spTree>
    <p:extLst>
      <p:ext uri="{BB962C8B-B14F-4D97-AF65-F5344CB8AC3E}">
        <p14:creationId xmlns:p14="http://schemas.microsoft.com/office/powerpoint/2010/main" val="13332293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0" presetClass="path" presetSubtype="0" accel="50000" decel="50000" fill="hold" grpId="1" nodeType="withEffect">
                                  <p:stCondLst>
                                    <p:cond delay="0"/>
                                  </p:stCondLst>
                                  <p:childTnLst>
                                    <p:animMotion origin="layout" path="M 0 0 C 0.07326 -0.05255 0.1467 -0.10509 0.14861 -0.12407 C 0.15052 -0.14329 0.05816 -0.11667 0.01128 -0.11551 C -0.03559 -0.11389 -0.15608 -0.08958 -0.13247 -0.11551 C -0.10886 -0.14097 0.10416 -0.19537 0.15347 -0.27014 C 0.20277 -0.34491 0.21232 -0.51482 0.16336 -0.56412 C 0.11441 -0.61343 -0.08855 -0.56343 -0.14063 -0.56644 C -0.19271 -0.56944 -0.1474 -0.58287 -0.14879 -0.58171 C -0.15018 -0.58056 -0.14966 -0.56111 -0.14879 -0.55972 C -0.14792 -0.55833 -0.14601 -0.57107 -0.14393 -0.57292 " pathEditMode="relative" ptsTypes="aaaaaaaaaA">
                                      <p:cBhvr>
                                        <p:cTn id="12" dur="2000" fill="hold"/>
                                        <p:tgtEl>
                                          <p:spTgt spid="7"/>
                                        </p:tgtEl>
                                        <p:attrNameLst>
                                          <p:attrName>ppt_x</p:attrName>
                                          <p:attrName>ppt_y</p:attrName>
                                        </p:attrNameLst>
                                      </p:cBhvr>
                                    </p:animMotion>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E8EBED"/>
                </a:solidFill>
                <a:latin typeface="Brandon Grotesque Regular"/>
                <a:cs typeface="Brandon Grotesque Regular"/>
              </a:rPr>
              <a:t>Behavioral Recall Findings</a:t>
            </a:r>
            <a:endParaRPr lang="en-US" dirty="0"/>
          </a:p>
        </p:txBody>
      </p:sp>
      <p:sp>
        <p:nvSpPr>
          <p:cNvPr id="5" name="TextBox 4"/>
          <p:cNvSpPr txBox="1"/>
          <p:nvPr/>
        </p:nvSpPr>
        <p:spPr>
          <a:xfrm>
            <a:off x="1668489" y="6194489"/>
            <a:ext cx="1451589" cy="307777"/>
          </a:xfrm>
          <a:prstGeom prst="rect">
            <a:avLst/>
          </a:prstGeom>
          <a:noFill/>
        </p:spPr>
        <p:txBody>
          <a:bodyPr wrap="none" rtlCol="0">
            <a:spAutoFit/>
          </a:bodyPr>
          <a:lstStyle/>
          <a:p>
            <a:r>
              <a:rPr lang="en-US" sz="1400" dirty="0" smtClean="0">
                <a:solidFill>
                  <a:srgbClr val="E8EBED"/>
                </a:solidFill>
              </a:rPr>
              <a:t># Words Recalled</a:t>
            </a:r>
            <a:endParaRPr lang="en-US" sz="1400" dirty="0">
              <a:solidFill>
                <a:srgbClr val="E8EBED"/>
              </a:solidFill>
            </a:endParaRPr>
          </a:p>
        </p:txBody>
      </p:sp>
      <p:sp>
        <p:nvSpPr>
          <p:cNvPr id="6" name="TextBox 5"/>
          <p:cNvSpPr txBox="1"/>
          <p:nvPr/>
        </p:nvSpPr>
        <p:spPr>
          <a:xfrm>
            <a:off x="3838016" y="6194489"/>
            <a:ext cx="2100042" cy="307777"/>
          </a:xfrm>
          <a:prstGeom prst="rect">
            <a:avLst/>
          </a:prstGeom>
          <a:noFill/>
        </p:spPr>
        <p:txBody>
          <a:bodyPr wrap="none" rtlCol="0">
            <a:spAutoFit/>
          </a:bodyPr>
          <a:lstStyle/>
          <a:p>
            <a:r>
              <a:rPr lang="en-US" sz="1400" dirty="0" smtClean="0">
                <a:solidFill>
                  <a:srgbClr val="E8EBED"/>
                </a:solidFill>
              </a:rPr>
              <a:t># Words Recalled In Order</a:t>
            </a:r>
            <a:endParaRPr lang="en-US" sz="1400" dirty="0">
              <a:solidFill>
                <a:srgbClr val="E8EBED"/>
              </a:solidFill>
            </a:endParaRPr>
          </a:p>
        </p:txBody>
      </p:sp>
      <p:sp>
        <p:nvSpPr>
          <p:cNvPr id="7" name="TextBox 6"/>
          <p:cNvSpPr txBox="1"/>
          <p:nvPr/>
        </p:nvSpPr>
        <p:spPr>
          <a:xfrm>
            <a:off x="6141526" y="6194489"/>
            <a:ext cx="2391262" cy="307777"/>
          </a:xfrm>
          <a:prstGeom prst="rect">
            <a:avLst/>
          </a:prstGeom>
          <a:noFill/>
        </p:spPr>
        <p:txBody>
          <a:bodyPr wrap="none" rtlCol="0">
            <a:spAutoFit/>
          </a:bodyPr>
          <a:lstStyle/>
          <a:p>
            <a:r>
              <a:rPr lang="en-US" sz="1400" dirty="0" smtClean="0">
                <a:solidFill>
                  <a:srgbClr val="E8EBED"/>
                </a:solidFill>
              </a:rPr>
              <a:t># Words Recalled Before Error</a:t>
            </a:r>
            <a:endParaRPr lang="en-US" sz="1400" dirty="0">
              <a:solidFill>
                <a:srgbClr val="E8EBED"/>
              </a:solidFill>
            </a:endParaRPr>
          </a:p>
        </p:txBody>
      </p:sp>
      <p:sp>
        <p:nvSpPr>
          <p:cNvPr id="8" name="TextBox 7"/>
          <p:cNvSpPr txBox="1"/>
          <p:nvPr/>
        </p:nvSpPr>
        <p:spPr>
          <a:xfrm>
            <a:off x="0" y="1174864"/>
            <a:ext cx="9144000" cy="338554"/>
          </a:xfrm>
          <a:prstGeom prst="rect">
            <a:avLst/>
          </a:prstGeom>
          <a:noFill/>
        </p:spPr>
        <p:txBody>
          <a:bodyPr wrap="square" rtlCol="0">
            <a:spAutoFit/>
          </a:bodyPr>
          <a:lstStyle/>
          <a:p>
            <a:pPr algn="ctr"/>
            <a:r>
              <a:rPr lang="en-US" sz="1600" dirty="0" smtClean="0">
                <a:solidFill>
                  <a:srgbClr val="E8EBED"/>
                </a:solidFill>
              </a:rPr>
              <a:t>2 Worlds. 15 Objects Each</a:t>
            </a:r>
            <a:endParaRPr lang="en-US" sz="1600" dirty="0">
              <a:solidFill>
                <a:srgbClr val="E8EBED"/>
              </a:solidFill>
            </a:endParaRPr>
          </a:p>
        </p:txBody>
      </p:sp>
      <p:graphicFrame>
        <p:nvGraphicFramePr>
          <p:cNvPr id="9" name="Chart 8"/>
          <p:cNvGraphicFramePr>
            <a:graphicFrameLocks/>
          </p:cNvGraphicFramePr>
          <p:nvPr>
            <p:extLst>
              <p:ext uri="{D42A27DB-BD31-4B8C-83A1-F6EECF244321}">
                <p14:modId xmlns:p14="http://schemas.microsoft.com/office/powerpoint/2010/main" val="3613439983"/>
              </p:ext>
            </p:extLst>
          </p:nvPr>
        </p:nvGraphicFramePr>
        <p:xfrm>
          <a:off x="672376" y="1731129"/>
          <a:ext cx="7860412" cy="44633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22218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E8EBED"/>
                </a:solidFill>
                <a:latin typeface="Brandon Grotesque Regular"/>
                <a:cs typeface="Brandon Grotesque Regular"/>
              </a:rPr>
              <a:t>Behavioral Recall Findings</a:t>
            </a:r>
            <a:endParaRPr lang="en-US" dirty="0"/>
          </a:p>
        </p:txBody>
      </p:sp>
      <p:sp>
        <p:nvSpPr>
          <p:cNvPr id="5" name="TextBox 4"/>
          <p:cNvSpPr txBox="1"/>
          <p:nvPr/>
        </p:nvSpPr>
        <p:spPr>
          <a:xfrm>
            <a:off x="1668489" y="6145752"/>
            <a:ext cx="1451589" cy="307777"/>
          </a:xfrm>
          <a:prstGeom prst="rect">
            <a:avLst/>
          </a:prstGeom>
          <a:noFill/>
        </p:spPr>
        <p:txBody>
          <a:bodyPr wrap="none" rtlCol="0">
            <a:spAutoFit/>
          </a:bodyPr>
          <a:lstStyle/>
          <a:p>
            <a:r>
              <a:rPr lang="en-US" sz="1400" dirty="0" smtClean="0">
                <a:solidFill>
                  <a:srgbClr val="E8EBED"/>
                </a:solidFill>
              </a:rPr>
              <a:t># Words Recalled</a:t>
            </a:r>
            <a:endParaRPr lang="en-US" sz="1400" dirty="0">
              <a:solidFill>
                <a:srgbClr val="E8EBED"/>
              </a:solidFill>
            </a:endParaRPr>
          </a:p>
        </p:txBody>
      </p:sp>
      <p:sp>
        <p:nvSpPr>
          <p:cNvPr id="6" name="TextBox 5"/>
          <p:cNvSpPr txBox="1"/>
          <p:nvPr/>
        </p:nvSpPr>
        <p:spPr>
          <a:xfrm>
            <a:off x="3838016" y="6145752"/>
            <a:ext cx="2100042" cy="307777"/>
          </a:xfrm>
          <a:prstGeom prst="rect">
            <a:avLst/>
          </a:prstGeom>
          <a:noFill/>
        </p:spPr>
        <p:txBody>
          <a:bodyPr wrap="none" rtlCol="0">
            <a:spAutoFit/>
          </a:bodyPr>
          <a:lstStyle/>
          <a:p>
            <a:r>
              <a:rPr lang="en-US" sz="1400" dirty="0" smtClean="0">
                <a:solidFill>
                  <a:srgbClr val="E8EBED"/>
                </a:solidFill>
              </a:rPr>
              <a:t># Words Recalled In Order</a:t>
            </a:r>
            <a:endParaRPr lang="en-US" sz="1400" dirty="0">
              <a:solidFill>
                <a:srgbClr val="E8EBED"/>
              </a:solidFill>
            </a:endParaRPr>
          </a:p>
        </p:txBody>
      </p:sp>
      <p:sp>
        <p:nvSpPr>
          <p:cNvPr id="7" name="TextBox 6"/>
          <p:cNvSpPr txBox="1"/>
          <p:nvPr/>
        </p:nvSpPr>
        <p:spPr>
          <a:xfrm>
            <a:off x="6141526" y="6145752"/>
            <a:ext cx="2391262" cy="307777"/>
          </a:xfrm>
          <a:prstGeom prst="rect">
            <a:avLst/>
          </a:prstGeom>
          <a:noFill/>
        </p:spPr>
        <p:txBody>
          <a:bodyPr wrap="none" rtlCol="0">
            <a:spAutoFit/>
          </a:bodyPr>
          <a:lstStyle/>
          <a:p>
            <a:r>
              <a:rPr lang="en-US" sz="1400" dirty="0" smtClean="0">
                <a:solidFill>
                  <a:srgbClr val="E8EBED"/>
                </a:solidFill>
              </a:rPr>
              <a:t># Words Recalled Before Error</a:t>
            </a:r>
            <a:endParaRPr lang="en-US" sz="1400" dirty="0">
              <a:solidFill>
                <a:srgbClr val="E8EBED"/>
              </a:solidFill>
            </a:endParaRPr>
          </a:p>
        </p:txBody>
      </p:sp>
      <p:sp>
        <p:nvSpPr>
          <p:cNvPr id="8" name="TextBox 7"/>
          <p:cNvSpPr txBox="1"/>
          <p:nvPr/>
        </p:nvSpPr>
        <p:spPr>
          <a:xfrm>
            <a:off x="0" y="1162412"/>
            <a:ext cx="9144000" cy="338554"/>
          </a:xfrm>
          <a:prstGeom prst="rect">
            <a:avLst/>
          </a:prstGeom>
          <a:noFill/>
        </p:spPr>
        <p:txBody>
          <a:bodyPr wrap="square" rtlCol="0">
            <a:spAutoFit/>
          </a:bodyPr>
          <a:lstStyle/>
          <a:p>
            <a:pPr algn="ctr"/>
            <a:r>
              <a:rPr lang="en-US" sz="1600" dirty="0">
                <a:solidFill>
                  <a:srgbClr val="E8EBED"/>
                </a:solidFill>
              </a:rPr>
              <a:t>3</a:t>
            </a:r>
            <a:r>
              <a:rPr lang="en-US" sz="1600" dirty="0" smtClean="0">
                <a:solidFill>
                  <a:srgbClr val="E8EBED"/>
                </a:solidFill>
              </a:rPr>
              <a:t> Worlds. 15 Objects Each</a:t>
            </a:r>
            <a:endParaRPr lang="en-US" sz="1600" dirty="0">
              <a:solidFill>
                <a:srgbClr val="E8EBED"/>
              </a:solidFill>
            </a:endParaRPr>
          </a:p>
        </p:txBody>
      </p:sp>
      <p:graphicFrame>
        <p:nvGraphicFramePr>
          <p:cNvPr id="15" name="Chart 14"/>
          <p:cNvGraphicFramePr>
            <a:graphicFrameLocks/>
          </p:cNvGraphicFramePr>
          <p:nvPr>
            <p:extLst>
              <p:ext uri="{D42A27DB-BD31-4B8C-83A1-F6EECF244321}">
                <p14:modId xmlns:p14="http://schemas.microsoft.com/office/powerpoint/2010/main" val="500599380"/>
              </p:ext>
            </p:extLst>
          </p:nvPr>
        </p:nvGraphicFramePr>
        <p:xfrm>
          <a:off x="737811" y="1500966"/>
          <a:ext cx="7698217" cy="46156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5951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E8EBED"/>
                </a:solidFill>
                <a:latin typeface="Brandon Grotesque Regular"/>
                <a:cs typeface="Brandon Grotesque Regular"/>
              </a:rPr>
              <a:t>Neural Hypotheses</a:t>
            </a:r>
            <a:endParaRPr lang="en-US" dirty="0"/>
          </a:p>
        </p:txBody>
      </p:sp>
      <p:sp>
        <p:nvSpPr>
          <p:cNvPr id="3" name="Rectangle 2"/>
          <p:cNvSpPr/>
          <p:nvPr/>
        </p:nvSpPr>
        <p:spPr>
          <a:xfrm>
            <a:off x="457200" y="2646632"/>
            <a:ext cx="8229600" cy="1692771"/>
          </a:xfrm>
          <a:prstGeom prst="rect">
            <a:avLst/>
          </a:prstGeom>
        </p:spPr>
        <p:txBody>
          <a:bodyPr wrap="square">
            <a:spAutoFit/>
          </a:bodyPr>
          <a:lstStyle/>
          <a:p>
            <a:pPr algn="ctr"/>
            <a:r>
              <a:rPr lang="en-US" sz="2600" dirty="0" smtClean="0">
                <a:solidFill>
                  <a:srgbClr val="E8EBED"/>
                </a:solidFill>
                <a:latin typeface="Brandon Grotesque Regular"/>
                <a:cs typeface="Brandon Grotesque Regular"/>
              </a:rPr>
              <a:t>If the binding of items to their spatial context is responsible for the effectiveness of the MoL, then an individual’s ability to “bring back” the appropriate encoding environment during recall should serve as a predictor for memory strength.</a:t>
            </a:r>
            <a:endParaRPr lang="en-US" sz="2600" dirty="0">
              <a:solidFill>
                <a:srgbClr val="E8EBED"/>
              </a:solidFill>
              <a:latin typeface="Brandon Grotesque Regular"/>
              <a:cs typeface="Brandon Grotesque Regular"/>
            </a:endParaRPr>
          </a:p>
        </p:txBody>
      </p:sp>
      <p:sp>
        <p:nvSpPr>
          <p:cNvPr id="4" name="Rectangle 3"/>
          <p:cNvSpPr/>
          <p:nvPr/>
        </p:nvSpPr>
        <p:spPr>
          <a:xfrm>
            <a:off x="0" y="5436684"/>
            <a:ext cx="9144000" cy="369332"/>
          </a:xfrm>
          <a:prstGeom prst="rect">
            <a:avLst/>
          </a:prstGeom>
        </p:spPr>
        <p:txBody>
          <a:bodyPr wrap="square">
            <a:spAutoFit/>
          </a:bodyPr>
          <a:lstStyle/>
          <a:p>
            <a:pPr algn="ctr"/>
            <a:r>
              <a:rPr lang="en-US" dirty="0" smtClean="0">
                <a:solidFill>
                  <a:srgbClr val="E8EBED"/>
                </a:solidFill>
                <a:latin typeface="Brandon Grotesque Regular"/>
                <a:cs typeface="Brandon Grotesque Regular"/>
              </a:rPr>
              <a:t>…Can we decode the contents of a subject’s mental imagery?</a:t>
            </a:r>
            <a:endParaRPr lang="en-US" dirty="0"/>
          </a:p>
        </p:txBody>
      </p:sp>
    </p:spTree>
    <p:extLst>
      <p:ext uri="{BB962C8B-B14F-4D97-AF65-F5344CB8AC3E}">
        <p14:creationId xmlns:p14="http://schemas.microsoft.com/office/powerpoint/2010/main" val="3578031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dirty="0" smtClean="0">
                <a:solidFill>
                  <a:srgbClr val="E8EBED"/>
                </a:solidFill>
                <a:latin typeface="Brandon Grotesque Regular"/>
                <a:cs typeface="Brandon Grotesque Regular"/>
              </a:rPr>
              <a:t>Pilot</a:t>
            </a:r>
            <a:endParaRPr lang="en-US" dirty="0"/>
          </a:p>
        </p:txBody>
      </p:sp>
      <p:pic>
        <p:nvPicPr>
          <p:cNvPr id="4" name="Picture 3" descr="Screenshot 2015-06-08 21.23.5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981" y="3493490"/>
            <a:ext cx="4960250" cy="2854549"/>
          </a:xfrm>
          <a:prstGeom prst="rect">
            <a:avLst/>
          </a:prstGeom>
        </p:spPr>
      </p:pic>
      <p:grpSp>
        <p:nvGrpSpPr>
          <p:cNvPr id="14" name="Group 13"/>
          <p:cNvGrpSpPr/>
          <p:nvPr/>
        </p:nvGrpSpPr>
        <p:grpSpPr>
          <a:xfrm>
            <a:off x="5408018" y="3493490"/>
            <a:ext cx="3151113" cy="2854549"/>
            <a:chOff x="35573824" y="22005043"/>
            <a:chExt cx="7244030" cy="5330619"/>
          </a:xfrm>
        </p:grpSpPr>
        <p:pic>
          <p:nvPicPr>
            <p:cNvPr id="6" name="Picture 5" descr="LollipopTrees.jpg"/>
            <p:cNvPicPr>
              <a:picLocks noChangeAspect="1"/>
            </p:cNvPicPr>
            <p:nvPr/>
          </p:nvPicPr>
          <p:blipFill>
            <a:blip r:embed="rId3">
              <a:extLst>
                <a:ext uri="{BEBA8EAE-BF5A-486C-A8C5-ECC9F3942E4B}">
                  <a14:imgProps xmlns:a14="http://schemas.microsoft.com/office/drawing/2010/main">
                    <a14:imgLayer r:embed="rId4">
                      <a14:imgEffect>
                        <a14:backgroundRemoval t="4102" b="99023" l="7031" r="91797">
                          <a14:foregroundMark x1="30859" y1="46875" x2="30859" y2="46875"/>
                          <a14:foregroundMark x1="33594" y1="36133" x2="33594" y2="36133"/>
                        </a14:backgroundRemoval>
                      </a14:imgEffect>
                    </a14:imgLayer>
                  </a14:imgProps>
                </a:ext>
                <a:ext uri="{28A0092B-C50C-407E-A947-70E740481C1C}">
                  <a14:useLocalDpi xmlns:a14="http://schemas.microsoft.com/office/drawing/2010/main" val="0"/>
                </a:ext>
              </a:extLst>
            </a:blip>
            <a:stretch>
              <a:fillRect/>
            </a:stretch>
          </p:blipFill>
          <p:spPr>
            <a:xfrm>
              <a:off x="40230088" y="23982089"/>
              <a:ext cx="1515318" cy="1515319"/>
            </a:xfrm>
            <a:prstGeom prst="rect">
              <a:avLst/>
            </a:prstGeom>
          </p:spPr>
        </p:pic>
        <p:pic>
          <p:nvPicPr>
            <p:cNvPr id="7" name="Picture 6" descr="Mushrooms.jpg"/>
            <p:cNvPicPr>
              <a:picLocks noChangeAspect="1"/>
            </p:cNvPicPr>
            <p:nvPr/>
          </p:nvPicPr>
          <p:blipFill>
            <a:blip r:embed="rId5">
              <a:extLst>
                <a:ext uri="{BEBA8EAE-BF5A-486C-A8C5-ECC9F3942E4B}">
                  <a14:imgProps xmlns:a14="http://schemas.microsoft.com/office/drawing/2010/main">
                    <a14:imgLayer r:embed="rId6">
                      <a14:imgEffect>
                        <a14:backgroundRemoval t="9961" b="89844" l="0" r="99609">
                          <a14:foregroundMark x1="9570" y1="52148" x2="9570" y2="52148"/>
                          <a14:foregroundMark x1="16602" y1="49023" x2="16602" y2="49023"/>
                          <a14:foregroundMark x1="11914" y1="40234" x2="11914" y2="40234"/>
                          <a14:foregroundMark x1="19531" y1="41797" x2="19531" y2="41797"/>
                          <a14:foregroundMark x1="13867" y1="39844" x2="13867" y2="39844"/>
                          <a14:foregroundMark x1="35352" y1="39258" x2="35352" y2="39258"/>
                          <a14:foregroundMark x1="68555" y1="41016" x2="68555" y2="41016"/>
                          <a14:foregroundMark x1="88672" y1="51563" x2="88672" y2="51563"/>
                          <a14:foregroundMark x1="21094" y1="43359" x2="21094" y2="43359"/>
                          <a14:foregroundMark x1="15430" y1="39648" x2="15430" y2="39648"/>
                        </a14:backgroundRemoval>
                      </a14:imgEffect>
                    </a14:imgLayer>
                  </a14:imgProps>
                </a:ext>
                <a:ext uri="{28A0092B-C50C-407E-A947-70E740481C1C}">
                  <a14:useLocalDpi xmlns:a14="http://schemas.microsoft.com/office/drawing/2010/main" val="0"/>
                </a:ext>
              </a:extLst>
            </a:blip>
            <a:stretch>
              <a:fillRect/>
            </a:stretch>
          </p:blipFill>
          <p:spPr>
            <a:xfrm>
              <a:off x="36467732" y="23435962"/>
              <a:ext cx="2257206" cy="2257206"/>
            </a:xfrm>
            <a:prstGeom prst="rect">
              <a:avLst/>
            </a:prstGeom>
          </p:spPr>
        </p:pic>
        <p:sp>
          <p:nvSpPr>
            <p:cNvPr id="8" name="Rectangle 7"/>
            <p:cNvSpPr/>
            <p:nvPr/>
          </p:nvSpPr>
          <p:spPr>
            <a:xfrm>
              <a:off x="35573824" y="22005043"/>
              <a:ext cx="7244030" cy="5330619"/>
            </a:xfrm>
            <a:prstGeom prst="rect">
              <a:avLst/>
            </a:prstGeom>
            <a:noFill/>
            <a:ln w="127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35573824" y="22005043"/>
              <a:ext cx="7244030" cy="862119"/>
            </a:xfrm>
            <a:prstGeom prst="rect">
              <a:avLst/>
            </a:prstGeom>
            <a:noFill/>
          </p:spPr>
          <p:txBody>
            <a:bodyPr wrap="square" rtlCol="0">
              <a:spAutoFit/>
            </a:bodyPr>
            <a:lstStyle/>
            <a:p>
              <a:pPr algn="ctr"/>
              <a:r>
                <a:rPr lang="en-US" sz="2400" b="1" dirty="0" smtClean="0">
                  <a:solidFill>
                    <a:srgbClr val="FFFFFF"/>
                  </a:solidFill>
                  <a:latin typeface="Brandon Grotesque Regular"/>
                  <a:cs typeface="Brandon Grotesque Regular"/>
                </a:rPr>
                <a:t>Toon World</a:t>
              </a:r>
              <a:endParaRPr lang="en-US" sz="2400" b="1" dirty="0">
                <a:solidFill>
                  <a:srgbClr val="FFFFFF"/>
                </a:solidFill>
                <a:latin typeface="Brandon Grotesque Regular"/>
                <a:cs typeface="Brandon Grotesque Regular"/>
              </a:endParaRPr>
            </a:p>
          </p:txBody>
        </p:sp>
        <p:sp>
          <p:nvSpPr>
            <p:cNvPr id="11" name="TextBox 10"/>
            <p:cNvSpPr txBox="1"/>
            <p:nvPr/>
          </p:nvSpPr>
          <p:spPr>
            <a:xfrm>
              <a:off x="36467732" y="26006703"/>
              <a:ext cx="2257208" cy="862119"/>
            </a:xfrm>
            <a:prstGeom prst="rect">
              <a:avLst/>
            </a:prstGeom>
            <a:noFill/>
          </p:spPr>
          <p:txBody>
            <a:bodyPr wrap="square" rtlCol="0">
              <a:spAutoFit/>
            </a:bodyPr>
            <a:lstStyle/>
            <a:p>
              <a:pPr algn="ctr"/>
              <a:r>
                <a:rPr lang="en-US" sz="2400" b="1" dirty="0" smtClean="0">
                  <a:solidFill>
                    <a:srgbClr val="FFFFFF"/>
                  </a:solidFill>
                  <a:latin typeface="Brandon Grotesque Regular"/>
                  <a:cs typeface="Brandon Grotesque Regular"/>
                </a:rPr>
                <a:t>Start</a:t>
              </a:r>
              <a:endParaRPr lang="en-US" sz="2400" b="1" dirty="0">
                <a:solidFill>
                  <a:srgbClr val="FFFFFF"/>
                </a:solidFill>
                <a:latin typeface="Brandon Grotesque Regular"/>
                <a:cs typeface="Brandon Grotesque Regular"/>
              </a:endParaRPr>
            </a:p>
          </p:txBody>
        </p:sp>
        <p:sp>
          <p:nvSpPr>
            <p:cNvPr id="12" name="TextBox 11"/>
            <p:cNvSpPr txBox="1"/>
            <p:nvPr/>
          </p:nvSpPr>
          <p:spPr>
            <a:xfrm>
              <a:off x="40066888" y="26006701"/>
              <a:ext cx="1897410" cy="862119"/>
            </a:xfrm>
            <a:prstGeom prst="rect">
              <a:avLst/>
            </a:prstGeom>
            <a:noFill/>
          </p:spPr>
          <p:txBody>
            <a:bodyPr wrap="square" rtlCol="0">
              <a:spAutoFit/>
            </a:bodyPr>
            <a:lstStyle/>
            <a:p>
              <a:pPr algn="ctr"/>
              <a:r>
                <a:rPr lang="en-US" sz="2400" b="1" dirty="0" smtClean="0">
                  <a:solidFill>
                    <a:srgbClr val="FFFFFF"/>
                  </a:solidFill>
                  <a:latin typeface="Brandon Grotesque Regular"/>
                  <a:cs typeface="Brandon Grotesque Regular"/>
                </a:rPr>
                <a:t>Next</a:t>
              </a:r>
              <a:endParaRPr lang="en-US" sz="2400" b="1" dirty="0">
                <a:solidFill>
                  <a:srgbClr val="FFFFFF"/>
                </a:solidFill>
                <a:latin typeface="Brandon Grotesque Regular"/>
                <a:cs typeface="Brandon Grotesque Regular"/>
              </a:endParaRPr>
            </a:p>
          </p:txBody>
        </p:sp>
      </p:grpSp>
      <p:sp>
        <p:nvSpPr>
          <p:cNvPr id="15" name="Rectangle 14"/>
          <p:cNvSpPr/>
          <p:nvPr/>
        </p:nvSpPr>
        <p:spPr>
          <a:xfrm>
            <a:off x="986170" y="1753680"/>
            <a:ext cx="6519734" cy="646331"/>
          </a:xfrm>
          <a:prstGeom prst="rect">
            <a:avLst/>
          </a:prstGeom>
        </p:spPr>
        <p:txBody>
          <a:bodyPr wrap="none">
            <a:spAutoFit/>
          </a:bodyPr>
          <a:lstStyle/>
          <a:p>
            <a:r>
              <a:rPr lang="en-US" dirty="0" smtClean="0">
                <a:solidFill>
                  <a:srgbClr val="E8EBED"/>
                </a:solidFill>
                <a:latin typeface="Brandon Grotesque Regular"/>
                <a:cs typeface="Brandon Grotesque Regular"/>
              </a:rPr>
              <a:t>Day 1: Coin Collection, Practice Navigating</a:t>
            </a:r>
          </a:p>
          <a:p>
            <a:r>
              <a:rPr lang="en-US" dirty="0" smtClean="0">
                <a:solidFill>
                  <a:srgbClr val="E8EBED"/>
                </a:solidFill>
                <a:latin typeface="Brandon Grotesque Regular"/>
                <a:cs typeface="Brandon Grotesque Regular"/>
              </a:rPr>
              <a:t>Day 2: More Navigation Practice + Video Viewing and Mental Imagery</a:t>
            </a:r>
            <a:endParaRPr lang="en-US" dirty="0"/>
          </a:p>
        </p:txBody>
      </p:sp>
      <p:sp>
        <p:nvSpPr>
          <p:cNvPr id="17" name="Rectangle 16"/>
          <p:cNvSpPr/>
          <p:nvPr/>
        </p:nvSpPr>
        <p:spPr>
          <a:xfrm>
            <a:off x="260299" y="2939493"/>
            <a:ext cx="4960250" cy="369332"/>
          </a:xfrm>
          <a:prstGeom prst="rect">
            <a:avLst/>
          </a:prstGeom>
        </p:spPr>
        <p:txBody>
          <a:bodyPr wrap="square">
            <a:spAutoFit/>
          </a:bodyPr>
          <a:lstStyle/>
          <a:p>
            <a:pPr algn="ctr"/>
            <a:r>
              <a:rPr lang="en-US" dirty="0" smtClean="0">
                <a:solidFill>
                  <a:srgbClr val="E8EBED"/>
                </a:solidFill>
                <a:latin typeface="Brandon Grotesque Regular"/>
                <a:cs typeface="Brandon Grotesque Regular"/>
              </a:rPr>
              <a:t>30s Video Clips</a:t>
            </a:r>
            <a:endParaRPr lang="en-US" dirty="0"/>
          </a:p>
        </p:txBody>
      </p:sp>
      <p:sp>
        <p:nvSpPr>
          <p:cNvPr id="18" name="Rectangle 17"/>
          <p:cNvSpPr/>
          <p:nvPr/>
        </p:nvSpPr>
        <p:spPr>
          <a:xfrm>
            <a:off x="5419009" y="2939493"/>
            <a:ext cx="3151113" cy="369332"/>
          </a:xfrm>
          <a:prstGeom prst="rect">
            <a:avLst/>
          </a:prstGeom>
        </p:spPr>
        <p:txBody>
          <a:bodyPr wrap="square">
            <a:spAutoFit/>
          </a:bodyPr>
          <a:lstStyle/>
          <a:p>
            <a:pPr algn="ctr"/>
            <a:r>
              <a:rPr lang="en-US" dirty="0" smtClean="0">
                <a:solidFill>
                  <a:srgbClr val="E8EBED"/>
                </a:solidFill>
                <a:latin typeface="Brandon Grotesque Regular"/>
                <a:cs typeface="Brandon Grotesque Regular"/>
              </a:rPr>
              <a:t>Mental Imagery Instructions</a:t>
            </a:r>
            <a:endParaRPr lang="en-US" dirty="0"/>
          </a:p>
        </p:txBody>
      </p:sp>
    </p:spTree>
    <p:extLst>
      <p:ext uri="{BB962C8B-B14F-4D97-AF65-F5344CB8AC3E}">
        <p14:creationId xmlns:p14="http://schemas.microsoft.com/office/powerpoint/2010/main" val="1590124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E8EBED"/>
                </a:solidFill>
                <a:latin typeface="Brandon Grotesque Regular"/>
                <a:cs typeface="Brandon Grotesque Regular"/>
              </a:rPr>
              <a:t>Pilot Results</a:t>
            </a:r>
            <a:endParaRPr lang="en-US" dirty="0"/>
          </a:p>
        </p:txBody>
      </p:sp>
      <p:pic>
        <p:nvPicPr>
          <p:cNvPr id="3" name="Picture 2" descr="Screenshot 2016-03-14 20.45.3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462" y="1816781"/>
            <a:ext cx="1949752" cy="2223814"/>
          </a:xfrm>
          <a:prstGeom prst="rect">
            <a:avLst/>
          </a:prstGeom>
        </p:spPr>
      </p:pic>
      <p:pic>
        <p:nvPicPr>
          <p:cNvPr id="4" name="Picture 3" descr="Screenshot 2016-03-14 20.46.4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3476" y="1816781"/>
            <a:ext cx="3153773" cy="2223814"/>
          </a:xfrm>
          <a:prstGeom prst="rect">
            <a:avLst/>
          </a:prstGeom>
        </p:spPr>
      </p:pic>
      <p:sp>
        <p:nvSpPr>
          <p:cNvPr id="6" name="Rectangle 5"/>
          <p:cNvSpPr/>
          <p:nvPr/>
        </p:nvSpPr>
        <p:spPr>
          <a:xfrm>
            <a:off x="5627249" y="2470238"/>
            <a:ext cx="2361413" cy="369332"/>
          </a:xfrm>
          <a:prstGeom prst="rect">
            <a:avLst/>
          </a:prstGeom>
        </p:spPr>
        <p:txBody>
          <a:bodyPr wrap="none">
            <a:spAutoFit/>
          </a:bodyPr>
          <a:lstStyle/>
          <a:p>
            <a:r>
              <a:rPr lang="en-US" dirty="0" smtClean="0">
                <a:solidFill>
                  <a:srgbClr val="E8EBED"/>
                </a:solidFill>
                <a:latin typeface="Brandon Grotesque Regular"/>
                <a:cs typeface="Brandon Grotesque Regular"/>
              </a:rPr>
              <a:t>63% using Viewing Data</a:t>
            </a:r>
            <a:endParaRPr lang="en-US" dirty="0"/>
          </a:p>
        </p:txBody>
      </p:sp>
      <p:sp>
        <p:nvSpPr>
          <p:cNvPr id="7" name="TextBox 6"/>
          <p:cNvSpPr txBox="1"/>
          <p:nvPr/>
        </p:nvSpPr>
        <p:spPr>
          <a:xfrm>
            <a:off x="0" y="6398380"/>
            <a:ext cx="9130043" cy="369332"/>
          </a:xfrm>
          <a:prstGeom prst="rect">
            <a:avLst/>
          </a:prstGeom>
          <a:noFill/>
        </p:spPr>
        <p:txBody>
          <a:bodyPr wrap="square" rtlCol="0">
            <a:spAutoFit/>
          </a:bodyPr>
          <a:lstStyle/>
          <a:p>
            <a:pPr algn="ctr"/>
            <a:r>
              <a:rPr lang="en-US" dirty="0" smtClean="0">
                <a:solidFill>
                  <a:schemeClr val="bg1"/>
                </a:solidFill>
                <a:latin typeface="Brandon Grotesque Regular"/>
                <a:cs typeface="Brandon Grotesque Regular"/>
              </a:rPr>
              <a:t>We can also decode “Which Direction” from viewing and imagery data!</a:t>
            </a:r>
            <a:endParaRPr lang="en-US" dirty="0">
              <a:solidFill>
                <a:schemeClr val="bg1"/>
              </a:solidFill>
              <a:latin typeface="Brandon Grotesque Regular"/>
              <a:cs typeface="Brandon Grotesque Regular"/>
            </a:endParaRPr>
          </a:p>
        </p:txBody>
      </p:sp>
      <p:pic>
        <p:nvPicPr>
          <p:cNvPr id="10" name="Picture 9" descr="Screenshot 2016-03-14 21.00.18.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19317" y="4004310"/>
            <a:ext cx="2607932" cy="2110466"/>
          </a:xfrm>
          <a:prstGeom prst="rect">
            <a:avLst/>
          </a:prstGeom>
        </p:spPr>
      </p:pic>
      <p:pic>
        <p:nvPicPr>
          <p:cNvPr id="9" name="Picture 8" descr="Screenshot 2016-03-14 20.59.14.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7462" y="4016405"/>
            <a:ext cx="2765317" cy="2098372"/>
          </a:xfrm>
          <a:prstGeom prst="rect">
            <a:avLst/>
          </a:prstGeom>
        </p:spPr>
      </p:pic>
      <p:sp>
        <p:nvSpPr>
          <p:cNvPr id="11" name="Rectangle 10"/>
          <p:cNvSpPr/>
          <p:nvPr/>
        </p:nvSpPr>
        <p:spPr>
          <a:xfrm>
            <a:off x="0" y="1338592"/>
            <a:ext cx="9143999" cy="369332"/>
          </a:xfrm>
          <a:prstGeom prst="rect">
            <a:avLst/>
          </a:prstGeom>
        </p:spPr>
        <p:txBody>
          <a:bodyPr wrap="square">
            <a:spAutoFit/>
          </a:bodyPr>
          <a:lstStyle/>
          <a:p>
            <a:pPr algn="ctr"/>
            <a:r>
              <a:rPr lang="en-US" dirty="0">
                <a:solidFill>
                  <a:srgbClr val="E8EBED"/>
                </a:solidFill>
                <a:latin typeface="Brandon Grotesque Regular"/>
                <a:cs typeface="Brandon Grotesque Regular"/>
              </a:rPr>
              <a:t>Decoding Which World </a:t>
            </a:r>
            <a:r>
              <a:rPr lang="en-US" dirty="0" smtClean="0">
                <a:solidFill>
                  <a:srgbClr val="E8EBED"/>
                </a:solidFill>
                <a:latin typeface="Brandon Grotesque Regular"/>
                <a:cs typeface="Brandon Grotesque Regular"/>
              </a:rPr>
              <a:t>(Searchlight; Chance </a:t>
            </a:r>
            <a:r>
              <a:rPr lang="en-US" dirty="0">
                <a:solidFill>
                  <a:srgbClr val="E8EBED"/>
                </a:solidFill>
                <a:latin typeface="Brandon Grotesque Regular"/>
                <a:cs typeface="Brandon Grotesque Regular"/>
              </a:rPr>
              <a:t>=33%)</a:t>
            </a:r>
          </a:p>
        </p:txBody>
      </p:sp>
      <p:sp>
        <p:nvSpPr>
          <p:cNvPr id="12" name="Rectangle 11"/>
          <p:cNvSpPr/>
          <p:nvPr/>
        </p:nvSpPr>
        <p:spPr>
          <a:xfrm>
            <a:off x="5627249" y="4683667"/>
            <a:ext cx="2525767" cy="646331"/>
          </a:xfrm>
          <a:prstGeom prst="rect">
            <a:avLst/>
          </a:prstGeom>
        </p:spPr>
        <p:txBody>
          <a:bodyPr wrap="none">
            <a:spAutoFit/>
          </a:bodyPr>
          <a:lstStyle/>
          <a:p>
            <a:r>
              <a:rPr lang="en-US" dirty="0" smtClean="0">
                <a:solidFill>
                  <a:srgbClr val="E8EBED"/>
                </a:solidFill>
                <a:latin typeface="Brandon Grotesque Regular"/>
                <a:cs typeface="Brandon Grotesque Regular"/>
              </a:rPr>
              <a:t>43</a:t>
            </a:r>
            <a:r>
              <a:rPr lang="en-US" dirty="0">
                <a:solidFill>
                  <a:srgbClr val="E8EBED"/>
                </a:solidFill>
                <a:latin typeface="Brandon Grotesque Regular"/>
                <a:cs typeface="Brandon Grotesque Regular"/>
              </a:rPr>
              <a:t>% </a:t>
            </a:r>
            <a:r>
              <a:rPr lang="en-US" dirty="0" smtClean="0">
                <a:solidFill>
                  <a:srgbClr val="E8EBED"/>
                </a:solidFill>
                <a:latin typeface="Brandon Grotesque Regular"/>
                <a:cs typeface="Brandon Grotesque Regular"/>
              </a:rPr>
              <a:t>using Imagery Data</a:t>
            </a:r>
            <a:br>
              <a:rPr lang="en-US" dirty="0" smtClean="0">
                <a:solidFill>
                  <a:srgbClr val="E8EBED"/>
                </a:solidFill>
                <a:latin typeface="Brandon Grotesque Regular"/>
                <a:cs typeface="Brandon Grotesque Regular"/>
              </a:rPr>
            </a:br>
            <a:r>
              <a:rPr lang="en-US" dirty="0" smtClean="0">
                <a:solidFill>
                  <a:srgbClr val="E8EBED"/>
                </a:solidFill>
                <a:latin typeface="Brandon Grotesque Regular"/>
                <a:cs typeface="Brandon Grotesque Regular"/>
              </a:rPr>
              <a:t>Males differ from Females</a:t>
            </a:r>
            <a:endParaRPr lang="en-US" dirty="0"/>
          </a:p>
        </p:txBody>
      </p:sp>
    </p:spTree>
    <p:extLst>
      <p:ext uri="{BB962C8B-B14F-4D97-AF65-F5344CB8AC3E}">
        <p14:creationId xmlns:p14="http://schemas.microsoft.com/office/powerpoint/2010/main" val="3126659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E8EBED"/>
                </a:solidFill>
                <a:latin typeface="Brandon Grotesque Regular"/>
                <a:cs typeface="Brandon Grotesque Regular"/>
              </a:rPr>
              <a:t>Pilot Results</a:t>
            </a:r>
            <a:endParaRPr lang="en-US" dirty="0"/>
          </a:p>
        </p:txBody>
      </p:sp>
      <p:sp>
        <p:nvSpPr>
          <p:cNvPr id="7" name="TextBox 6"/>
          <p:cNvSpPr txBox="1"/>
          <p:nvPr/>
        </p:nvSpPr>
        <p:spPr>
          <a:xfrm>
            <a:off x="0" y="5901409"/>
            <a:ext cx="9130043" cy="369332"/>
          </a:xfrm>
          <a:prstGeom prst="rect">
            <a:avLst/>
          </a:prstGeom>
          <a:noFill/>
        </p:spPr>
        <p:txBody>
          <a:bodyPr wrap="square" rtlCol="0">
            <a:spAutoFit/>
          </a:bodyPr>
          <a:lstStyle/>
          <a:p>
            <a:pPr algn="ctr"/>
            <a:r>
              <a:rPr lang="en-US" dirty="0" smtClean="0">
                <a:solidFill>
                  <a:schemeClr val="bg1"/>
                </a:solidFill>
                <a:latin typeface="Brandon Grotesque Regular"/>
                <a:cs typeface="Brandon Grotesque Regular"/>
              </a:rPr>
              <a:t>Achieve 43% accuracy in Males and Females</a:t>
            </a:r>
            <a:endParaRPr lang="en-US" dirty="0">
              <a:solidFill>
                <a:schemeClr val="bg1"/>
              </a:solidFill>
              <a:latin typeface="Brandon Grotesque Regular"/>
              <a:cs typeface="Brandon Grotesque Regular"/>
            </a:endParaRPr>
          </a:p>
        </p:txBody>
      </p:sp>
      <p:sp>
        <p:nvSpPr>
          <p:cNvPr id="11" name="Rectangle 10"/>
          <p:cNvSpPr/>
          <p:nvPr/>
        </p:nvSpPr>
        <p:spPr>
          <a:xfrm>
            <a:off x="0" y="1338592"/>
            <a:ext cx="9143999" cy="369332"/>
          </a:xfrm>
          <a:prstGeom prst="rect">
            <a:avLst/>
          </a:prstGeom>
        </p:spPr>
        <p:txBody>
          <a:bodyPr wrap="square">
            <a:spAutoFit/>
          </a:bodyPr>
          <a:lstStyle/>
          <a:p>
            <a:pPr algn="ctr"/>
            <a:r>
              <a:rPr lang="en-US" dirty="0" smtClean="0">
                <a:solidFill>
                  <a:srgbClr val="E8EBED"/>
                </a:solidFill>
                <a:latin typeface="Brandon Grotesque Regular"/>
                <a:cs typeface="Brandon Grotesque Regular"/>
              </a:rPr>
              <a:t>Train Visual, Test Imagery</a:t>
            </a:r>
            <a:endParaRPr lang="en-US" dirty="0">
              <a:solidFill>
                <a:srgbClr val="E8EBED"/>
              </a:solidFill>
              <a:latin typeface="Brandon Grotesque Regular"/>
              <a:cs typeface="Brandon Grotesque Regular"/>
            </a:endParaRPr>
          </a:p>
        </p:txBody>
      </p:sp>
      <p:pic>
        <p:nvPicPr>
          <p:cNvPr id="5" name="Picture 4" descr="Screenshot 2016-03-14 21.22.3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165" y="2257239"/>
            <a:ext cx="3243718" cy="3372997"/>
          </a:xfrm>
          <a:prstGeom prst="rect">
            <a:avLst/>
          </a:prstGeom>
        </p:spPr>
      </p:pic>
      <p:pic>
        <p:nvPicPr>
          <p:cNvPr id="8" name="Picture 7" descr="Screenshot 2016-03-14 21.23.5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3299" y="2257239"/>
            <a:ext cx="3854854" cy="3372997"/>
          </a:xfrm>
          <a:prstGeom prst="rect">
            <a:avLst/>
          </a:prstGeom>
        </p:spPr>
      </p:pic>
      <p:sp>
        <p:nvSpPr>
          <p:cNvPr id="13" name="Rectangle 12"/>
          <p:cNvSpPr/>
          <p:nvPr/>
        </p:nvSpPr>
        <p:spPr>
          <a:xfrm>
            <a:off x="1604202" y="1788467"/>
            <a:ext cx="5698996" cy="276999"/>
          </a:xfrm>
          <a:prstGeom prst="rect">
            <a:avLst/>
          </a:prstGeom>
        </p:spPr>
        <p:txBody>
          <a:bodyPr wrap="none">
            <a:spAutoFit/>
          </a:bodyPr>
          <a:lstStyle/>
          <a:p>
            <a:pPr algn="ctr"/>
            <a:r>
              <a:rPr lang="en-US" sz="1200" dirty="0" smtClean="0">
                <a:solidFill>
                  <a:schemeClr val="bg1"/>
                </a:solidFill>
                <a:latin typeface="Brandon Grotesque Regular"/>
                <a:cs typeface="Brandon Grotesque Regular"/>
              </a:rPr>
              <a:t>Which regions express the same pattern of activity during imagination as they did at viewing?</a:t>
            </a:r>
            <a:endParaRPr lang="en-US" sz="1200" dirty="0">
              <a:solidFill>
                <a:schemeClr val="bg1"/>
              </a:solidFill>
              <a:latin typeface="Brandon Grotesque Regular"/>
              <a:cs typeface="Brandon Grotesque Regular"/>
            </a:endParaRPr>
          </a:p>
        </p:txBody>
      </p:sp>
    </p:spTree>
    <p:extLst>
      <p:ext uri="{BB962C8B-B14F-4D97-AF65-F5344CB8AC3E}">
        <p14:creationId xmlns:p14="http://schemas.microsoft.com/office/powerpoint/2010/main" val="4942437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E8EBED"/>
                </a:solidFill>
                <a:latin typeface="Brandon Grotesque Regular"/>
                <a:cs typeface="Brandon Grotesque Regular"/>
              </a:rPr>
              <a:t>fMRI Experimental Design</a:t>
            </a:r>
            <a:endParaRPr lang="en-US" dirty="0"/>
          </a:p>
        </p:txBody>
      </p:sp>
      <p:sp>
        <p:nvSpPr>
          <p:cNvPr id="5" name="TextBox 4"/>
          <p:cNvSpPr txBox="1"/>
          <p:nvPr/>
        </p:nvSpPr>
        <p:spPr>
          <a:xfrm>
            <a:off x="955613" y="1748469"/>
            <a:ext cx="7239871" cy="4247317"/>
          </a:xfrm>
          <a:prstGeom prst="rect">
            <a:avLst/>
          </a:prstGeom>
          <a:noFill/>
        </p:spPr>
        <p:txBody>
          <a:bodyPr wrap="square" rtlCol="0">
            <a:spAutoFit/>
          </a:bodyPr>
          <a:lstStyle/>
          <a:p>
            <a:endParaRPr lang="en-US" dirty="0">
              <a:solidFill>
                <a:srgbClr val="E8EBED"/>
              </a:solidFill>
              <a:latin typeface="Brandon Grotesque Regular"/>
              <a:cs typeface="Brandon Grotesque Regular"/>
            </a:endParaRPr>
          </a:p>
          <a:p>
            <a:pPr marL="342900" indent="-342900">
              <a:buAutoNum type="arabicParenR"/>
            </a:pPr>
            <a:r>
              <a:rPr lang="en-US" dirty="0" smtClean="0">
                <a:solidFill>
                  <a:srgbClr val="E8EBED"/>
                </a:solidFill>
                <a:latin typeface="Brandon Grotesque Regular"/>
                <a:cs typeface="Brandon Grotesque Regular"/>
              </a:rPr>
              <a:t>Same as Behavioral except lists are named by person, not World.</a:t>
            </a:r>
            <a:endParaRPr lang="en-US" dirty="0">
              <a:solidFill>
                <a:srgbClr val="E8EBED"/>
              </a:solidFill>
              <a:latin typeface="Brandon Grotesque Regular"/>
              <a:cs typeface="Brandon Grotesque Regular"/>
            </a:endParaRPr>
          </a:p>
          <a:p>
            <a:endParaRPr lang="en-US" dirty="0" smtClean="0">
              <a:solidFill>
                <a:srgbClr val="E8EBED"/>
              </a:solidFill>
              <a:latin typeface="Brandon Grotesque Regular"/>
              <a:cs typeface="Brandon Grotesque Regular"/>
            </a:endParaRPr>
          </a:p>
          <a:p>
            <a:pPr marL="342900" indent="-342900">
              <a:buAutoNum type="arabicParenR"/>
            </a:pPr>
            <a:r>
              <a:rPr lang="en-US" dirty="0" smtClean="0">
                <a:solidFill>
                  <a:srgbClr val="E8EBED"/>
                </a:solidFill>
                <a:latin typeface="Brandon Grotesque Regular"/>
                <a:cs typeface="Brandon Grotesque Regular"/>
              </a:rPr>
              <a:t>Subjects are routinely oriented to know North, South, West, and East</a:t>
            </a:r>
          </a:p>
          <a:p>
            <a:endParaRPr lang="en-US" dirty="0" smtClean="0">
              <a:solidFill>
                <a:srgbClr val="E8EBED"/>
              </a:solidFill>
              <a:latin typeface="Brandon Grotesque Regular"/>
              <a:cs typeface="Brandon Grotesque Regular"/>
            </a:endParaRPr>
          </a:p>
          <a:p>
            <a:pPr marL="342900" indent="-342900">
              <a:buFontTx/>
              <a:buAutoNum type="arabicParenR"/>
            </a:pPr>
            <a:r>
              <a:rPr lang="en-US" dirty="0">
                <a:solidFill>
                  <a:srgbClr val="E8EBED"/>
                </a:solidFill>
                <a:latin typeface="Brandon Grotesque Regular"/>
                <a:cs typeface="Brandon Grotesque Regular"/>
              </a:rPr>
              <a:t>Free Recall </a:t>
            </a:r>
            <a:r>
              <a:rPr lang="en-US" dirty="0" smtClean="0">
                <a:solidFill>
                  <a:srgbClr val="E8EBED"/>
                </a:solidFill>
                <a:latin typeface="Brandon Grotesque Regular"/>
                <a:cs typeface="Brandon Grotesque Regular"/>
              </a:rPr>
              <a:t>(</a:t>
            </a:r>
            <a:r>
              <a:rPr lang="en-US" dirty="0">
                <a:solidFill>
                  <a:srgbClr val="E8EBED"/>
                </a:solidFill>
                <a:latin typeface="Brandon Grotesque Regular"/>
                <a:cs typeface="Brandon Grotesque Regular"/>
              </a:rPr>
              <a:t>Cue is List Name</a:t>
            </a:r>
            <a:r>
              <a:rPr lang="en-US" dirty="0" smtClean="0">
                <a:solidFill>
                  <a:srgbClr val="E8EBED"/>
                </a:solidFill>
                <a:latin typeface="Brandon Grotesque Regular"/>
                <a:cs typeface="Brandon Grotesque Regular"/>
              </a:rPr>
              <a:t>)</a:t>
            </a:r>
          </a:p>
          <a:p>
            <a:pPr marL="342900" indent="-342900">
              <a:buFontTx/>
              <a:buAutoNum type="arabicParenR"/>
            </a:pPr>
            <a:endParaRPr lang="en-US" dirty="0">
              <a:solidFill>
                <a:srgbClr val="E8EBED"/>
              </a:solidFill>
              <a:latin typeface="Brandon Grotesque Regular"/>
              <a:cs typeface="Brandon Grotesque Regular"/>
            </a:endParaRPr>
          </a:p>
          <a:p>
            <a:pPr marL="342900" indent="-342900">
              <a:buFontTx/>
              <a:buAutoNum type="arabicParenR"/>
            </a:pPr>
            <a:r>
              <a:rPr lang="en-US" dirty="0" smtClean="0">
                <a:solidFill>
                  <a:srgbClr val="E8EBED"/>
                </a:solidFill>
                <a:latin typeface="Brandon Grotesque Regular"/>
                <a:cs typeface="Brandon Grotesque Regular"/>
              </a:rPr>
              <a:t>Reverse Free Recall</a:t>
            </a:r>
          </a:p>
          <a:p>
            <a:pPr marL="342900" indent="-342900">
              <a:buFontTx/>
              <a:buAutoNum type="arabicParenR"/>
            </a:pPr>
            <a:endParaRPr lang="en-US" dirty="0">
              <a:solidFill>
                <a:srgbClr val="E8EBED"/>
              </a:solidFill>
              <a:latin typeface="Brandon Grotesque Regular"/>
              <a:cs typeface="Brandon Grotesque Regular"/>
            </a:endParaRPr>
          </a:p>
          <a:p>
            <a:pPr marL="342900" indent="-342900">
              <a:buFontTx/>
              <a:buAutoNum type="arabicParenR"/>
            </a:pPr>
            <a:r>
              <a:rPr lang="en-US" dirty="0" smtClean="0">
                <a:solidFill>
                  <a:srgbClr val="E8EBED"/>
                </a:solidFill>
                <a:latin typeface="Brandon Grotesque Regular"/>
                <a:cs typeface="Brandon Grotesque Regular"/>
              </a:rPr>
              <a:t>Allocentric / Egocentric Tasks</a:t>
            </a:r>
          </a:p>
          <a:p>
            <a:pPr marL="342900" indent="-342900">
              <a:buFontTx/>
              <a:buAutoNum type="arabicParenR"/>
            </a:pPr>
            <a:endParaRPr lang="en-US" dirty="0">
              <a:solidFill>
                <a:srgbClr val="E8EBED"/>
              </a:solidFill>
              <a:latin typeface="Brandon Grotesque Regular"/>
              <a:cs typeface="Brandon Grotesque Regular"/>
            </a:endParaRPr>
          </a:p>
          <a:p>
            <a:pPr marL="342900" indent="-342900">
              <a:buFontTx/>
              <a:buAutoNum type="arabicParenR"/>
            </a:pPr>
            <a:r>
              <a:rPr lang="en-US" dirty="0" smtClean="0">
                <a:solidFill>
                  <a:srgbClr val="E8EBED"/>
                </a:solidFill>
                <a:latin typeface="Brandon Grotesque Regular"/>
                <a:cs typeface="Brandon Grotesque Regular"/>
              </a:rPr>
              <a:t>Localizer</a:t>
            </a:r>
            <a:endParaRPr lang="en-US" dirty="0"/>
          </a:p>
          <a:p>
            <a:pPr marL="342900" indent="-342900">
              <a:buAutoNum type="arabicParenR"/>
            </a:pPr>
            <a:endParaRPr lang="en-US" dirty="0" smtClean="0">
              <a:solidFill>
                <a:srgbClr val="E8EBED"/>
              </a:solidFill>
              <a:latin typeface="Brandon Grotesque Regular"/>
              <a:cs typeface="Brandon Grotesque Regular"/>
            </a:endParaRPr>
          </a:p>
          <a:p>
            <a:endParaRPr lang="en-US" dirty="0">
              <a:solidFill>
                <a:srgbClr val="E8EBED"/>
              </a:solidFill>
              <a:latin typeface="Brandon Grotesque Regular"/>
              <a:cs typeface="Brandon Grotesque Regular"/>
            </a:endParaRPr>
          </a:p>
          <a:p>
            <a:endParaRPr lang="en-US" dirty="0"/>
          </a:p>
        </p:txBody>
      </p:sp>
    </p:spTree>
    <p:extLst>
      <p:ext uri="{BB962C8B-B14F-4D97-AF65-F5344CB8AC3E}">
        <p14:creationId xmlns:p14="http://schemas.microsoft.com/office/powerpoint/2010/main" val="290739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E8EBED"/>
                </a:solidFill>
                <a:latin typeface="Brandon Grotesque Regular"/>
                <a:cs typeface="Brandon Grotesque Regular"/>
              </a:rPr>
              <a:t>fMRI Experimental Design</a:t>
            </a:r>
            <a:endParaRPr lang="en-US" dirty="0"/>
          </a:p>
        </p:txBody>
      </p:sp>
      <p:pic>
        <p:nvPicPr>
          <p:cNvPr id="30" name="Picture 29" descr="Ruin_West_Eas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3525" y="2309704"/>
            <a:ext cx="1765905" cy="1765905"/>
          </a:xfrm>
          <a:prstGeom prst="rect">
            <a:avLst/>
          </a:prstGeom>
        </p:spPr>
      </p:pic>
      <p:pic>
        <p:nvPicPr>
          <p:cNvPr id="32" name="Picture 31" descr="Ruin_North_Eas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0195" y="2309704"/>
            <a:ext cx="1765905" cy="1765905"/>
          </a:xfrm>
          <a:prstGeom prst="rect">
            <a:avLst/>
          </a:prstGeom>
        </p:spPr>
      </p:pic>
      <p:pic>
        <p:nvPicPr>
          <p:cNvPr id="35" name="Picture 34" descr="Toon_Mushroom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0194" y="4327399"/>
            <a:ext cx="1792305" cy="1792305"/>
          </a:xfrm>
          <a:prstGeom prst="rect">
            <a:avLst/>
          </a:prstGeom>
        </p:spPr>
      </p:pic>
      <p:pic>
        <p:nvPicPr>
          <p:cNvPr id="36" name="Picture 35" descr="Toon_Mushrooms.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33525" y="4327400"/>
            <a:ext cx="1765905" cy="1792305"/>
          </a:xfrm>
          <a:prstGeom prst="rect">
            <a:avLst/>
          </a:prstGeom>
        </p:spPr>
      </p:pic>
      <p:sp>
        <p:nvSpPr>
          <p:cNvPr id="37" name="TextBox 36"/>
          <p:cNvSpPr txBox="1"/>
          <p:nvPr/>
        </p:nvSpPr>
        <p:spPr>
          <a:xfrm>
            <a:off x="2733525" y="1779724"/>
            <a:ext cx="1765905" cy="369332"/>
          </a:xfrm>
          <a:prstGeom prst="rect">
            <a:avLst/>
          </a:prstGeom>
          <a:noFill/>
        </p:spPr>
        <p:txBody>
          <a:bodyPr wrap="square" rtlCol="0">
            <a:spAutoFit/>
          </a:bodyPr>
          <a:lstStyle/>
          <a:p>
            <a:pPr algn="ctr"/>
            <a:r>
              <a:rPr lang="en-US" dirty="0" smtClean="0">
                <a:solidFill>
                  <a:srgbClr val="E8EBED"/>
                </a:solidFill>
                <a:latin typeface="Brandon Grotesque Regular"/>
                <a:cs typeface="Brandon Grotesque Regular"/>
              </a:rPr>
              <a:t>Allocentric</a:t>
            </a:r>
          </a:p>
        </p:txBody>
      </p:sp>
      <p:sp>
        <p:nvSpPr>
          <p:cNvPr id="38" name="TextBox 37"/>
          <p:cNvSpPr txBox="1"/>
          <p:nvPr/>
        </p:nvSpPr>
        <p:spPr>
          <a:xfrm>
            <a:off x="4690194" y="1779724"/>
            <a:ext cx="1765906" cy="369332"/>
          </a:xfrm>
          <a:prstGeom prst="rect">
            <a:avLst/>
          </a:prstGeom>
          <a:noFill/>
        </p:spPr>
        <p:txBody>
          <a:bodyPr wrap="square" rtlCol="0">
            <a:spAutoFit/>
          </a:bodyPr>
          <a:lstStyle/>
          <a:p>
            <a:pPr algn="ctr"/>
            <a:r>
              <a:rPr lang="en-US" dirty="0" smtClean="0">
                <a:solidFill>
                  <a:srgbClr val="E8EBED"/>
                </a:solidFill>
                <a:latin typeface="Brandon Grotesque Regular"/>
                <a:cs typeface="Brandon Grotesque Regular"/>
              </a:rPr>
              <a:t>Egocentric</a:t>
            </a:r>
          </a:p>
        </p:txBody>
      </p:sp>
      <p:sp>
        <p:nvSpPr>
          <p:cNvPr id="39" name="Rectangle 38"/>
          <p:cNvSpPr/>
          <p:nvPr/>
        </p:nvSpPr>
        <p:spPr>
          <a:xfrm>
            <a:off x="626340" y="2907392"/>
            <a:ext cx="1620956" cy="369332"/>
          </a:xfrm>
          <a:prstGeom prst="rect">
            <a:avLst/>
          </a:prstGeom>
        </p:spPr>
        <p:txBody>
          <a:bodyPr wrap="square">
            <a:spAutoFit/>
          </a:bodyPr>
          <a:lstStyle/>
          <a:p>
            <a:pPr algn="ctr"/>
            <a:r>
              <a:rPr lang="en-US" dirty="0" err="1" smtClean="0">
                <a:solidFill>
                  <a:srgbClr val="E8EBED"/>
                </a:solidFill>
                <a:latin typeface="Brandon Grotesque Regular"/>
                <a:cs typeface="Brandon Grotesque Regular"/>
              </a:rPr>
              <a:t>Bearning</a:t>
            </a:r>
            <a:endParaRPr lang="en-US" dirty="0"/>
          </a:p>
        </p:txBody>
      </p:sp>
      <p:sp>
        <p:nvSpPr>
          <p:cNvPr id="40" name="Rectangle 39"/>
          <p:cNvSpPr/>
          <p:nvPr/>
        </p:nvSpPr>
        <p:spPr>
          <a:xfrm>
            <a:off x="626339" y="5043411"/>
            <a:ext cx="1620957" cy="369332"/>
          </a:xfrm>
          <a:prstGeom prst="rect">
            <a:avLst/>
          </a:prstGeom>
        </p:spPr>
        <p:txBody>
          <a:bodyPr wrap="none">
            <a:spAutoFit/>
          </a:bodyPr>
          <a:lstStyle/>
          <a:p>
            <a:r>
              <a:rPr lang="en-US" dirty="0" smtClean="0">
                <a:solidFill>
                  <a:srgbClr val="E8EBED"/>
                </a:solidFill>
                <a:latin typeface="Brandon Grotesque Regular"/>
                <a:cs typeface="Brandon Grotesque Regular"/>
              </a:rPr>
              <a:t>Spatial Memory</a:t>
            </a:r>
            <a:endParaRPr lang="en-US" dirty="0"/>
          </a:p>
        </p:txBody>
      </p:sp>
      <p:pic>
        <p:nvPicPr>
          <p:cNvPr id="42" name="Picture 41" descr="Lollipop Trees.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53733" y="4835468"/>
            <a:ext cx="419432" cy="416631"/>
          </a:xfrm>
          <a:prstGeom prst="rect">
            <a:avLst/>
          </a:prstGeom>
        </p:spPr>
      </p:pic>
      <p:pic>
        <p:nvPicPr>
          <p:cNvPr id="43" name="Picture 42" descr="Mario Mushrooms.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91275" y="4834722"/>
            <a:ext cx="416631" cy="416631"/>
          </a:xfrm>
          <a:prstGeom prst="rect">
            <a:avLst/>
          </a:prstGeom>
        </p:spPr>
      </p:pic>
      <p:pic>
        <p:nvPicPr>
          <p:cNvPr id="44" name="Picture 43" descr="Penguin Pool.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57276" y="4834722"/>
            <a:ext cx="417377" cy="417377"/>
          </a:xfrm>
          <a:prstGeom prst="rect">
            <a:avLst/>
          </a:prstGeom>
        </p:spPr>
      </p:pic>
      <p:pic>
        <p:nvPicPr>
          <p:cNvPr id="45" name="Picture 44" descr="Tetris Blocks.jp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flipV="1">
            <a:off x="8271465" y="4832884"/>
            <a:ext cx="415336" cy="418469"/>
          </a:xfrm>
          <a:prstGeom prst="rect">
            <a:avLst/>
          </a:prstGeom>
        </p:spPr>
      </p:pic>
      <p:sp>
        <p:nvSpPr>
          <p:cNvPr id="46" name="Rectangle 45"/>
          <p:cNvSpPr/>
          <p:nvPr/>
        </p:nvSpPr>
        <p:spPr>
          <a:xfrm>
            <a:off x="6657276" y="3068781"/>
            <a:ext cx="417377" cy="415885"/>
          </a:xfrm>
          <a:prstGeom prst="rect">
            <a:avLst/>
          </a:prstGeom>
          <a:solidFill>
            <a:srgbClr val="C6CF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E8EBED"/>
              </a:solidFill>
            </a:endParaRPr>
          </a:p>
        </p:txBody>
      </p:sp>
      <p:sp>
        <p:nvSpPr>
          <p:cNvPr id="47" name="Rectangle 46"/>
          <p:cNvSpPr/>
          <p:nvPr/>
        </p:nvSpPr>
        <p:spPr>
          <a:xfrm>
            <a:off x="7191275" y="3068781"/>
            <a:ext cx="417377" cy="415885"/>
          </a:xfrm>
          <a:prstGeom prst="rect">
            <a:avLst/>
          </a:prstGeom>
          <a:solidFill>
            <a:srgbClr val="C6CF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E8EBED"/>
              </a:solidFill>
            </a:endParaRPr>
          </a:p>
        </p:txBody>
      </p:sp>
      <p:sp>
        <p:nvSpPr>
          <p:cNvPr id="48" name="Rectangle 47"/>
          <p:cNvSpPr/>
          <p:nvPr/>
        </p:nvSpPr>
        <p:spPr>
          <a:xfrm>
            <a:off x="7753733" y="3068781"/>
            <a:ext cx="417377" cy="415885"/>
          </a:xfrm>
          <a:prstGeom prst="rect">
            <a:avLst/>
          </a:prstGeom>
          <a:solidFill>
            <a:srgbClr val="C6CF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E8EBED"/>
              </a:solidFill>
            </a:endParaRPr>
          </a:p>
        </p:txBody>
      </p:sp>
      <p:sp>
        <p:nvSpPr>
          <p:cNvPr id="49" name="Rectangle 48"/>
          <p:cNvSpPr/>
          <p:nvPr/>
        </p:nvSpPr>
        <p:spPr>
          <a:xfrm>
            <a:off x="8248631" y="3068781"/>
            <a:ext cx="417377" cy="415885"/>
          </a:xfrm>
          <a:prstGeom prst="rect">
            <a:avLst/>
          </a:prstGeom>
          <a:solidFill>
            <a:srgbClr val="C6CF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E8EBED"/>
              </a:solidFill>
            </a:endParaRPr>
          </a:p>
        </p:txBody>
      </p:sp>
      <p:sp>
        <p:nvSpPr>
          <p:cNvPr id="50" name="Rectangle 49"/>
          <p:cNvSpPr/>
          <p:nvPr/>
        </p:nvSpPr>
        <p:spPr>
          <a:xfrm>
            <a:off x="6657275" y="3092058"/>
            <a:ext cx="417377" cy="369332"/>
          </a:xfrm>
          <a:prstGeom prst="rect">
            <a:avLst/>
          </a:prstGeom>
        </p:spPr>
        <p:txBody>
          <a:bodyPr wrap="square">
            <a:spAutoFit/>
          </a:bodyPr>
          <a:lstStyle/>
          <a:p>
            <a:pPr algn="ctr"/>
            <a:r>
              <a:rPr lang="en-US" dirty="0" smtClean="0">
                <a:solidFill>
                  <a:srgbClr val="394850"/>
                </a:solidFill>
                <a:latin typeface="Brandon Grotesque Regular"/>
                <a:cs typeface="Brandon Grotesque Regular"/>
              </a:rPr>
              <a:t>N</a:t>
            </a:r>
            <a:endParaRPr lang="en-US" dirty="0">
              <a:solidFill>
                <a:srgbClr val="394850"/>
              </a:solidFill>
            </a:endParaRPr>
          </a:p>
        </p:txBody>
      </p:sp>
      <p:sp>
        <p:nvSpPr>
          <p:cNvPr id="51" name="Rectangle 50"/>
          <p:cNvSpPr/>
          <p:nvPr/>
        </p:nvSpPr>
        <p:spPr>
          <a:xfrm>
            <a:off x="7191275" y="3094773"/>
            <a:ext cx="417377" cy="369332"/>
          </a:xfrm>
          <a:prstGeom prst="rect">
            <a:avLst/>
          </a:prstGeom>
        </p:spPr>
        <p:txBody>
          <a:bodyPr wrap="square">
            <a:spAutoFit/>
          </a:bodyPr>
          <a:lstStyle/>
          <a:p>
            <a:pPr algn="ctr"/>
            <a:r>
              <a:rPr lang="en-US" dirty="0" smtClean="0">
                <a:solidFill>
                  <a:srgbClr val="394850"/>
                </a:solidFill>
                <a:latin typeface="Brandon Grotesque Regular"/>
                <a:cs typeface="Brandon Grotesque Regular"/>
              </a:rPr>
              <a:t>S</a:t>
            </a:r>
            <a:endParaRPr lang="en-US" dirty="0">
              <a:solidFill>
                <a:srgbClr val="394850"/>
              </a:solidFill>
            </a:endParaRPr>
          </a:p>
        </p:txBody>
      </p:sp>
      <p:sp>
        <p:nvSpPr>
          <p:cNvPr id="52" name="Rectangle 51"/>
          <p:cNvSpPr/>
          <p:nvPr/>
        </p:nvSpPr>
        <p:spPr>
          <a:xfrm>
            <a:off x="8247275" y="3091144"/>
            <a:ext cx="417377" cy="369332"/>
          </a:xfrm>
          <a:prstGeom prst="rect">
            <a:avLst/>
          </a:prstGeom>
        </p:spPr>
        <p:txBody>
          <a:bodyPr wrap="square">
            <a:spAutoFit/>
          </a:bodyPr>
          <a:lstStyle/>
          <a:p>
            <a:pPr algn="ctr"/>
            <a:r>
              <a:rPr lang="en-US" dirty="0" smtClean="0">
                <a:solidFill>
                  <a:srgbClr val="394850"/>
                </a:solidFill>
                <a:latin typeface="Brandon Grotesque Regular"/>
                <a:cs typeface="Brandon Grotesque Regular"/>
              </a:rPr>
              <a:t>E</a:t>
            </a:r>
            <a:endParaRPr lang="en-US" dirty="0">
              <a:solidFill>
                <a:srgbClr val="394850"/>
              </a:solidFill>
            </a:endParaRPr>
          </a:p>
        </p:txBody>
      </p:sp>
      <p:sp>
        <p:nvSpPr>
          <p:cNvPr id="53" name="Rectangle 52"/>
          <p:cNvSpPr/>
          <p:nvPr/>
        </p:nvSpPr>
        <p:spPr>
          <a:xfrm>
            <a:off x="7755788" y="3094773"/>
            <a:ext cx="417377" cy="369332"/>
          </a:xfrm>
          <a:prstGeom prst="rect">
            <a:avLst/>
          </a:prstGeom>
        </p:spPr>
        <p:txBody>
          <a:bodyPr wrap="square">
            <a:spAutoFit/>
          </a:bodyPr>
          <a:lstStyle/>
          <a:p>
            <a:pPr algn="ctr"/>
            <a:r>
              <a:rPr lang="en-US" dirty="0" smtClean="0">
                <a:solidFill>
                  <a:srgbClr val="394850"/>
                </a:solidFill>
                <a:latin typeface="Brandon Grotesque Regular"/>
                <a:cs typeface="Brandon Grotesque Regular"/>
              </a:rPr>
              <a:t>W</a:t>
            </a:r>
            <a:endParaRPr lang="en-US" dirty="0">
              <a:solidFill>
                <a:srgbClr val="394850"/>
              </a:solidFill>
            </a:endParaRPr>
          </a:p>
        </p:txBody>
      </p:sp>
    </p:spTree>
    <p:extLst>
      <p:ext uri="{BB962C8B-B14F-4D97-AF65-F5344CB8AC3E}">
        <p14:creationId xmlns:p14="http://schemas.microsoft.com/office/powerpoint/2010/main" val="1992922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E8EBED"/>
                </a:solidFill>
                <a:latin typeface="Brandon Grotesque Regular"/>
                <a:cs typeface="Brandon Grotesque Regular"/>
              </a:rPr>
              <a:t>Planned Analyses</a:t>
            </a:r>
            <a:endParaRPr lang="en-US" dirty="0"/>
          </a:p>
        </p:txBody>
      </p:sp>
      <p:sp>
        <p:nvSpPr>
          <p:cNvPr id="3" name="Rectangle 2"/>
          <p:cNvSpPr/>
          <p:nvPr/>
        </p:nvSpPr>
        <p:spPr>
          <a:xfrm>
            <a:off x="449942" y="2461101"/>
            <a:ext cx="8236858" cy="2215991"/>
          </a:xfrm>
          <a:prstGeom prst="rect">
            <a:avLst/>
          </a:prstGeom>
        </p:spPr>
        <p:txBody>
          <a:bodyPr wrap="square">
            <a:spAutoFit/>
          </a:bodyPr>
          <a:lstStyle/>
          <a:p>
            <a:pPr marL="285750" indent="-285750">
              <a:buFont typeface="Arial"/>
              <a:buChar char="•"/>
            </a:pPr>
            <a:r>
              <a:rPr lang="en-US" sz="2200" dirty="0" smtClean="0">
                <a:solidFill>
                  <a:srgbClr val="E8EBED"/>
                </a:solidFill>
                <a:latin typeface="Brandon Grotesque Regular"/>
                <a:cs typeface="Brandon Grotesque Regular"/>
              </a:rPr>
              <a:t>Is contextual reinstatement driving retrieval strength?</a:t>
            </a:r>
          </a:p>
          <a:p>
            <a:pPr marL="742950" lvl="1" indent="-285750">
              <a:buFont typeface="Arial"/>
              <a:buChar char="•"/>
            </a:pPr>
            <a:r>
              <a:rPr lang="en-US" dirty="0" smtClean="0">
                <a:solidFill>
                  <a:srgbClr val="E8EBED"/>
                </a:solidFill>
                <a:latin typeface="Brandon Grotesque Regular"/>
                <a:cs typeface="Brandon Grotesque Regular"/>
              </a:rPr>
              <a:t>Train for world-identity from localizer, Test during recall or RSA</a:t>
            </a:r>
            <a:endParaRPr lang="en-US" dirty="0">
              <a:solidFill>
                <a:srgbClr val="E8EBED"/>
              </a:solidFill>
              <a:latin typeface="Brandon Grotesque Regular"/>
              <a:cs typeface="Brandon Grotesque Regular"/>
            </a:endParaRPr>
          </a:p>
          <a:p>
            <a:pPr lvl="2"/>
            <a:endParaRPr lang="en-US" dirty="0" smtClean="0">
              <a:solidFill>
                <a:srgbClr val="E8EBED"/>
              </a:solidFill>
              <a:latin typeface="Brandon Grotesque Regular"/>
              <a:cs typeface="Brandon Grotesque Regular"/>
            </a:endParaRPr>
          </a:p>
          <a:p>
            <a:pPr marL="285750" indent="-285750">
              <a:buFont typeface="Arial"/>
              <a:buChar char="•"/>
            </a:pPr>
            <a:r>
              <a:rPr lang="en-US" sz="2200" dirty="0" smtClean="0">
                <a:solidFill>
                  <a:srgbClr val="E8EBED"/>
                </a:solidFill>
                <a:latin typeface="Brandon Grotesque Regular"/>
                <a:cs typeface="Brandon Grotesque Regular"/>
              </a:rPr>
              <a:t>Which areas show increased activity during enhanced mnemonic recall?</a:t>
            </a:r>
          </a:p>
          <a:p>
            <a:pPr marL="742950" lvl="1" indent="-285750">
              <a:buFont typeface="Arial"/>
              <a:buChar char="•"/>
            </a:pPr>
            <a:r>
              <a:rPr lang="en-US" dirty="0" smtClean="0">
                <a:solidFill>
                  <a:srgbClr val="E8EBED"/>
                </a:solidFill>
                <a:latin typeface="Brandon Grotesque Regular"/>
                <a:cs typeface="Brandon Grotesque Regular"/>
              </a:rPr>
              <a:t>Across subject MVPA and </a:t>
            </a:r>
            <a:r>
              <a:rPr lang="en-US" dirty="0" err="1" smtClean="0">
                <a:solidFill>
                  <a:srgbClr val="E8EBED"/>
                </a:solidFill>
                <a:latin typeface="Brandon Grotesque Regular"/>
                <a:cs typeface="Brandon Grotesque Regular"/>
              </a:rPr>
              <a:t>fcMVPA</a:t>
            </a:r>
            <a:r>
              <a:rPr lang="en-US" dirty="0" smtClean="0">
                <a:solidFill>
                  <a:srgbClr val="E8EBED"/>
                </a:solidFill>
                <a:latin typeface="Brandon Grotesque Regular"/>
                <a:cs typeface="Brandon Grotesque Regular"/>
              </a:rPr>
              <a:t> during recall</a:t>
            </a:r>
            <a:endParaRPr lang="en-US" dirty="0">
              <a:solidFill>
                <a:srgbClr val="E8EBED"/>
              </a:solidFill>
              <a:latin typeface="Brandon Grotesque Regular"/>
              <a:cs typeface="Brandon Grotesque Regular"/>
            </a:endParaRPr>
          </a:p>
          <a:p>
            <a:pPr marL="285750" indent="-285750">
              <a:buFont typeface="Arial"/>
              <a:buChar char="•"/>
            </a:pPr>
            <a:endParaRPr lang="en-US" dirty="0" smtClean="0">
              <a:solidFill>
                <a:srgbClr val="E8EBED"/>
              </a:solidFill>
              <a:latin typeface="Brandon Grotesque Regular"/>
              <a:cs typeface="Brandon Grotesque Regular"/>
            </a:endParaRPr>
          </a:p>
          <a:p>
            <a:pPr marL="285750" lvl="0" indent="-285750">
              <a:buFont typeface="Arial"/>
              <a:buChar char="•"/>
            </a:pPr>
            <a:r>
              <a:rPr lang="en-US" sz="2200" dirty="0" smtClean="0">
                <a:solidFill>
                  <a:srgbClr val="E8EBED"/>
                </a:solidFill>
                <a:latin typeface="Brandon Grotesque Regular"/>
                <a:cs typeface="Brandon Grotesque Regular"/>
              </a:rPr>
              <a:t>Dissociable processes for completing Egocentric vs. Allocentric tasks </a:t>
            </a:r>
          </a:p>
        </p:txBody>
      </p:sp>
    </p:spTree>
    <p:extLst>
      <p:ext uri="{BB962C8B-B14F-4D97-AF65-F5344CB8AC3E}">
        <p14:creationId xmlns:p14="http://schemas.microsoft.com/office/powerpoint/2010/main" val="3929517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E8EBED"/>
                </a:solidFill>
                <a:latin typeface="Brandon Grotesque Regular"/>
                <a:cs typeface="Brandon Grotesque Regular"/>
              </a:rPr>
              <a:t>Future Directions</a:t>
            </a:r>
            <a:endParaRPr lang="en-US" dirty="0"/>
          </a:p>
        </p:txBody>
      </p:sp>
      <p:sp>
        <p:nvSpPr>
          <p:cNvPr id="3" name="Rectangle 2"/>
          <p:cNvSpPr/>
          <p:nvPr/>
        </p:nvSpPr>
        <p:spPr>
          <a:xfrm>
            <a:off x="1067079" y="2704910"/>
            <a:ext cx="7006395" cy="1754327"/>
          </a:xfrm>
          <a:prstGeom prst="rect">
            <a:avLst/>
          </a:prstGeom>
        </p:spPr>
        <p:txBody>
          <a:bodyPr wrap="none">
            <a:spAutoFit/>
          </a:bodyPr>
          <a:lstStyle/>
          <a:p>
            <a:r>
              <a:rPr lang="en-US" dirty="0" smtClean="0">
                <a:solidFill>
                  <a:srgbClr val="E8EBED"/>
                </a:solidFill>
              </a:rPr>
              <a:t>Behavioral: Rich vs. Sparse Spatial Context, 2D vs. 3D, Volition vs. Passive</a:t>
            </a:r>
          </a:p>
          <a:p>
            <a:endParaRPr lang="en-US" dirty="0" smtClean="0">
              <a:solidFill>
                <a:srgbClr val="E8EBED"/>
              </a:solidFill>
            </a:endParaRPr>
          </a:p>
          <a:p>
            <a:endParaRPr lang="en-US" dirty="0">
              <a:solidFill>
                <a:srgbClr val="E8EBED"/>
              </a:solidFill>
            </a:endParaRPr>
          </a:p>
          <a:p>
            <a:endParaRPr lang="en-US" dirty="0" smtClean="0">
              <a:solidFill>
                <a:srgbClr val="E8EBED"/>
              </a:solidFill>
            </a:endParaRPr>
          </a:p>
          <a:p>
            <a:endParaRPr lang="en-US" dirty="0" smtClean="0">
              <a:solidFill>
                <a:srgbClr val="E8EBED"/>
              </a:solidFill>
            </a:endParaRPr>
          </a:p>
          <a:p>
            <a:r>
              <a:rPr lang="en-US" dirty="0" smtClean="0">
                <a:solidFill>
                  <a:srgbClr val="E8EBED"/>
                </a:solidFill>
              </a:rPr>
              <a:t>Constantinescu </a:t>
            </a:r>
            <a:r>
              <a:rPr lang="en-US" dirty="0">
                <a:solidFill>
                  <a:srgbClr val="E8EBED"/>
                </a:solidFill>
              </a:rPr>
              <a:t>et al. (2015</a:t>
            </a:r>
            <a:r>
              <a:rPr lang="en-US" dirty="0" smtClean="0">
                <a:solidFill>
                  <a:srgbClr val="E8EBED"/>
                </a:solidFill>
              </a:rPr>
              <a:t>)</a:t>
            </a:r>
          </a:p>
        </p:txBody>
      </p:sp>
    </p:spTree>
    <p:extLst>
      <p:ext uri="{BB962C8B-B14F-4D97-AF65-F5344CB8AC3E}">
        <p14:creationId xmlns:p14="http://schemas.microsoft.com/office/powerpoint/2010/main" val="29748330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382</TotalTime>
  <Words>497</Words>
  <Application>Microsoft Macintosh PowerPoint</Application>
  <PresentationFormat>On-screen Show (4:3)</PresentationFormat>
  <Paragraphs>101</Paragraphs>
  <Slides>18</Slides>
  <Notes>0</Notes>
  <HiddenSlides>0</HiddenSlides>
  <MMClips>1</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Enhanced Mnemonic Retrieval Insights from Virtual Reality and fMRI</vt:lpstr>
      <vt:lpstr>The Method of Loci</vt:lpstr>
      <vt:lpstr>Strengths and Shortcomings</vt:lpstr>
      <vt:lpstr>MoL’s Virtual Makeover</vt:lpstr>
      <vt:lpstr>MoL Virtual Setup</vt:lpstr>
      <vt:lpstr>MoL Virtual Setup</vt:lpstr>
      <vt:lpstr>MoL Virtual Setup</vt:lpstr>
      <vt:lpstr>MoL Virtual Setup</vt:lpstr>
      <vt:lpstr>Behavioral Recall Findings</vt:lpstr>
      <vt:lpstr>Behavioral Recall Findings</vt:lpstr>
      <vt:lpstr>Neural Hypotheses</vt:lpstr>
      <vt:lpstr>Pilot</vt:lpstr>
      <vt:lpstr>Pilot Results</vt:lpstr>
      <vt:lpstr>Pilot Results</vt:lpstr>
      <vt:lpstr>fMRI Experimental Design</vt:lpstr>
      <vt:lpstr>fMRI Experimental Design</vt:lpstr>
      <vt:lpstr>Planned Analyses</vt:lpstr>
      <vt:lpstr>Future Directions</vt:lpstr>
    </vt:vector>
  </TitlesOfParts>
  <Company>Actual Investments, LLC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Decoding</dc:title>
  <dc:creator>Nicco Reggente</dc:creator>
  <cp:lastModifiedBy>Nicco Reggente</cp:lastModifiedBy>
  <cp:revision>31</cp:revision>
  <dcterms:created xsi:type="dcterms:W3CDTF">2016-03-13T22:11:45Z</dcterms:created>
  <dcterms:modified xsi:type="dcterms:W3CDTF">2016-03-15T18:24:53Z</dcterms:modified>
</cp:coreProperties>
</file>