
<file path=[Content_Types].xml><?xml version="1.0" encoding="utf-8"?>
<Types xmlns="http://schemas.openxmlformats.org/package/2006/content-types">
  <Default Extension="xml" ContentType="application/xml"/>
  <Default Extension="jpeg" ContentType="image/jpeg"/>
  <Default Extension="jpg" ContentType="image/pn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7" r:id="rId2"/>
    <p:sldId id="264" r:id="rId3"/>
    <p:sldId id="258" r:id="rId4"/>
    <p:sldId id="265" r:id="rId5"/>
    <p:sldId id="268" r:id="rId6"/>
    <p:sldId id="269" r:id="rId7"/>
    <p:sldId id="266" r:id="rId8"/>
    <p:sldId id="263" r:id="rId9"/>
    <p:sldId id="270" r:id="rId10"/>
    <p:sldId id="261" r:id="rId11"/>
    <p:sldId id="267" r:id="rId12"/>
    <p:sldId id="262" r:id="rId13"/>
    <p:sldId id="272" r:id="rId14"/>
    <p:sldId id="27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3" autoAdjust="0"/>
    <p:restoredTop sz="89806" autoAdjust="0"/>
  </p:normalViewPr>
  <p:slideViewPr>
    <p:cSldViewPr snapToGrid="0">
      <p:cViewPr>
        <p:scale>
          <a:sx n="100" d="100"/>
          <a:sy n="100" d="100"/>
        </p:scale>
        <p:origin x="-120" y="-22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E86537-81D0-465E-95B5-500E15184890}" type="datetimeFigureOut">
              <a:rPr lang="en-US" smtClean="0"/>
              <a:t>4/28/15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89D12E-C68E-4639-92CB-B4258CBC81E9}" type="slidenum">
              <a:rPr lang="en-US" smtClean="0"/>
              <a:t>‹#›</a:t>
            </a:fld>
            <a:endParaRPr lang="en-US"/>
          </a:p>
        </p:txBody>
      </p:sp>
    </p:spTree>
    <p:extLst>
      <p:ext uri="{BB962C8B-B14F-4D97-AF65-F5344CB8AC3E}">
        <p14:creationId xmlns:p14="http://schemas.microsoft.com/office/powerpoint/2010/main" val="1691259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sciencedirect.com/science/article/pii/S0896627311002583%23bib65" TargetMode="External"/><Relationship Id="rId4" Type="http://schemas.openxmlformats.org/officeDocument/2006/relationships/hyperlink" Target="http://www.sciencedirect.com/science/article/pii/S0896627311002583%23bib272" TargetMode="External"/><Relationship Id="rId5" Type="http://schemas.openxmlformats.org/officeDocument/2006/relationships/hyperlink" Target="http://www.sciencedirect.com/science/article/pii/S0896627311002583%23bib19" TargetMode="External"/><Relationship Id="rId6" Type="http://schemas.openxmlformats.org/officeDocument/2006/relationships/hyperlink" Target="http://www.sciencedirect.com/science/article/pii/S0896627311002583%23bib320" TargetMode="External"/><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2B292D-A8ED-4542-B045-F58C6748FE05}"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4233176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2B292D-A8ED-4542-B045-F58C6748FE05}"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64723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2B292D-A8ED-4542-B045-F58C6748FE05}"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487324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2B292D-A8ED-4542-B045-F58C6748FE05}"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17161923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2B292D-A8ED-4542-B045-F58C6748FE05}"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5437519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2B292D-A8ED-4542-B045-F58C6748FE05}"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6771428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1. </a:t>
            </a:r>
            <a:r>
              <a:rPr lang="en-US" dirty="0" smtClean="0">
                <a:effectLst/>
              </a:rPr>
              <a:t>fMRI</a:t>
            </a:r>
            <a:r>
              <a:rPr lang="en-US" dirty="0" smtClean="0"/>
              <a:t> Measures of Conscious Access</a:t>
            </a:r>
          </a:p>
          <a:p>
            <a:r>
              <a:rPr lang="en-US" dirty="0" smtClean="0"/>
              <a:t>(A) An early fMRI experiment contrasting the fMRI activations evoked by brief presentations of words that were either readable (left) or made invisible by masking (right) (adapted from </a:t>
            </a:r>
            <a:r>
              <a:rPr lang="en-US" dirty="0" err="1" smtClean="0">
                <a:hlinkClick r:id="rId3"/>
              </a:rPr>
              <a:t>Dehaene</a:t>
            </a:r>
            <a:r>
              <a:rPr lang="en-US" dirty="0" smtClean="0">
                <a:hlinkClick r:id="rId3"/>
              </a:rPr>
              <a:t> et al., 2001</a:t>
            </a:r>
            <a:r>
              <a:rPr lang="en-US" dirty="0" smtClean="0"/>
              <a:t>). </a:t>
            </a:r>
            <a:r>
              <a:rPr lang="en-US" dirty="0" err="1" smtClean="0"/>
              <a:t>Nonconscious</a:t>
            </a:r>
            <a:r>
              <a:rPr lang="en-US" dirty="0" smtClean="0"/>
              <a:t> word processing activated the left </a:t>
            </a:r>
            <a:r>
              <a:rPr lang="en-US" dirty="0" err="1" smtClean="0"/>
              <a:t>occipito</a:t>
            </a:r>
            <a:r>
              <a:rPr lang="en-US" dirty="0" smtClean="0"/>
              <a:t>-temporal visual word form area, but conscious perception was characterized by (a) an intense amplification of activation in relevant </a:t>
            </a:r>
            <a:r>
              <a:rPr lang="en-US" dirty="0" err="1" smtClean="0"/>
              <a:t>nonconscious</a:t>
            </a:r>
            <a:r>
              <a:rPr lang="en-US" dirty="0" smtClean="0"/>
              <a:t> processors, here the visual word form area (left </a:t>
            </a:r>
            <a:r>
              <a:rPr lang="en-US" dirty="0" err="1" smtClean="0"/>
              <a:t>occipito</a:t>
            </a:r>
            <a:r>
              <a:rPr lang="en-US" dirty="0" smtClean="0"/>
              <a:t>-</a:t>
            </a:r>
            <a:r>
              <a:rPr lang="en-US" dirty="0" smtClean="0">
                <a:effectLst/>
              </a:rPr>
              <a:t>temporal cortex</a:t>
            </a:r>
            <a:r>
              <a:rPr lang="en-US" dirty="0" smtClean="0"/>
              <a:t>; see middle graph); (b) an additional spread of activation to a distributed, though restricted set of associative cortices including inferior parietal, prefrontal, and cingulate areas.</a:t>
            </a:r>
          </a:p>
          <a:p>
            <a:r>
              <a:rPr lang="en-US" dirty="0" smtClean="0"/>
              <a:t>(B) </a:t>
            </a:r>
            <a:r>
              <a:rPr lang="en-US" dirty="0" smtClean="0">
                <a:effectLst/>
              </a:rPr>
              <a:t>fMRI</a:t>
            </a:r>
            <a:r>
              <a:rPr lang="en-US" dirty="0" smtClean="0"/>
              <a:t> study of threshold-level noises, approximately half of which were consciously detected (</a:t>
            </a:r>
            <a:r>
              <a:rPr lang="en-US" dirty="0" err="1" smtClean="0">
                <a:hlinkClick r:id="rId4"/>
              </a:rPr>
              <a:t>Sadaghiani</a:t>
            </a:r>
            <a:r>
              <a:rPr lang="en-US" dirty="0" smtClean="0">
                <a:hlinkClick r:id="rId4"/>
              </a:rPr>
              <a:t> et al., 2009</a:t>
            </a:r>
            <a:r>
              <a:rPr lang="en-US" dirty="0" smtClean="0"/>
              <a:t>). Bilateral auditory areas showed a </a:t>
            </a:r>
            <a:r>
              <a:rPr lang="en-US" dirty="0" err="1" smtClean="0"/>
              <a:t>nonconscious</a:t>
            </a:r>
            <a:r>
              <a:rPr lang="en-US" dirty="0" smtClean="0"/>
              <a:t> activation, which was amplified and spread to distributed inferior parietal, prefrontal, and cingulate areas (for similar results with tactile stimuli, see </a:t>
            </a:r>
            <a:r>
              <a:rPr lang="en-US" dirty="0" err="1" smtClean="0">
                <a:hlinkClick r:id="rId5"/>
              </a:rPr>
              <a:t>Boly</a:t>
            </a:r>
            <a:r>
              <a:rPr lang="en-US" dirty="0" smtClean="0">
                <a:hlinkClick r:id="rId5"/>
              </a:rPr>
              <a:t> et al., 2007</a:t>
            </a:r>
            <a:r>
              <a:rPr lang="en-US" dirty="0" smtClean="0"/>
              <a:t>).</a:t>
            </a:r>
          </a:p>
          <a:p>
            <a:r>
              <a:rPr lang="en-US" dirty="0" smtClean="0"/>
              <a:t>(C) fMRI study of inhibitory control by a visible or invisible cue (</a:t>
            </a:r>
            <a:r>
              <a:rPr lang="en-US" dirty="0" smtClean="0">
                <a:hlinkClick r:id="rId6"/>
              </a:rPr>
              <a:t>van </a:t>
            </a:r>
            <a:r>
              <a:rPr lang="en-US" dirty="0" err="1" smtClean="0">
                <a:hlinkClick r:id="rId6"/>
              </a:rPr>
              <a:t>Gaal</a:t>
            </a:r>
            <a:r>
              <a:rPr lang="en-US" dirty="0" smtClean="0">
                <a:hlinkClick r:id="rId6"/>
              </a:rPr>
              <a:t> et al., 2011</a:t>
            </a:r>
            <a:r>
              <a:rPr lang="en-US" dirty="0" smtClean="0"/>
              <a:t>). Subjects were presented with masked visual shapes, at the threshold for conscious perception, some of which occasionally required inhibiting a response (go/no-go task). Small activations to the </a:t>
            </a:r>
            <a:r>
              <a:rPr lang="en-US" dirty="0" err="1" smtClean="0"/>
              <a:t>nonconscious</a:t>
            </a:r>
            <a:r>
              <a:rPr lang="en-US" dirty="0" smtClean="0"/>
              <a:t> no-go signal were detected in the inferior frontal and </a:t>
            </a:r>
            <a:r>
              <a:rPr lang="en-US" dirty="0" err="1" smtClean="0"/>
              <a:t>preSMA</a:t>
            </a:r>
            <a:r>
              <a:rPr lang="en-US" dirty="0" smtClean="0"/>
              <a:t> cortices, but inhibitory control by a conscious no-go signal was associated with fMRI signal amplification (see the difference between no-go and go signals in middle graphs), and massive spread of the activation to additional and more anterior areas including prefrontal, </a:t>
            </a:r>
            <a:r>
              <a:rPr lang="en-US" dirty="0" smtClean="0">
                <a:effectLst/>
              </a:rPr>
              <a:t>anterior cingulate</a:t>
            </a:r>
            <a:r>
              <a:rPr lang="en-US" dirty="0" smtClean="0"/>
              <a:t>, and inferior parietal cortices.</a:t>
            </a:r>
          </a:p>
          <a:p>
            <a:endParaRPr lang="en-US" dirty="0"/>
          </a:p>
        </p:txBody>
      </p:sp>
      <p:sp>
        <p:nvSpPr>
          <p:cNvPr id="4" name="Slide Number Placeholder 3"/>
          <p:cNvSpPr>
            <a:spLocks noGrp="1"/>
          </p:cNvSpPr>
          <p:nvPr>
            <p:ph type="sldNum" sz="quarter" idx="10"/>
          </p:nvPr>
        </p:nvSpPr>
        <p:spPr/>
        <p:txBody>
          <a:bodyPr/>
          <a:lstStyle/>
          <a:p>
            <a:fld id="{8E2B292D-A8ED-4542-B045-F58C6748FE05}"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42392442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in the functional MRI scanner, all patients were asked to perform two imagery tasks. In the motor imagery task, they were instructed to imagine standing still on a tennis court and to swing an arm to “hit the ball” back and forth to an imagined instructor. In the spatial imagery task, participants were instructed to imagine navigating the streets of a familiar city or to imagine walking from room to room in their home and to visualize all that they would “see” if they were there.</a:t>
            </a:r>
          </a:p>
          <a:p>
            <a:endParaRPr lang="en-US" dirty="0" smtClean="0"/>
          </a:p>
          <a:p>
            <a:r>
              <a:rPr lang="en-US" dirty="0" smtClean="0"/>
              <a:t>participants were asked a yes-or-no question (e.g., “Do you have any brothers?”) and instructed to respond during the imaging session by using one type of mental imagery (either motor imagery or spatial imagery) for “yes” and the other for “no.” The nature of the questions ensured that the investigators would not know the correct answers before judging the functional MRI data. </a:t>
            </a:r>
          </a:p>
          <a:p>
            <a:endParaRPr lang="en-US" dirty="0" smtClean="0"/>
          </a:p>
          <a:p>
            <a:r>
              <a:rPr lang="en-US" dirty="0" smtClean="0"/>
              <a:t>Among the 54 patients, we identified 5 who could willfully modulate their brain activity</a:t>
            </a:r>
          </a:p>
          <a:p>
            <a:endParaRPr lang="en-US" dirty="0" smtClean="0"/>
          </a:p>
          <a:p>
            <a:r>
              <a:rPr lang="en-US" dirty="0" smtClean="0"/>
              <a:t>. For all 48 questions in the communication task, the correct answer was determined with 100% accuracy by comparing the activations shown on the communication scans with the activations shown on two localizer scan</a:t>
            </a:r>
            <a:endParaRPr lang="en-US" dirty="0"/>
          </a:p>
        </p:txBody>
      </p:sp>
      <p:sp>
        <p:nvSpPr>
          <p:cNvPr id="4" name="Slide Number Placeholder 3"/>
          <p:cNvSpPr>
            <a:spLocks noGrp="1"/>
          </p:cNvSpPr>
          <p:nvPr>
            <p:ph type="sldNum" sz="quarter" idx="10"/>
          </p:nvPr>
        </p:nvSpPr>
        <p:spPr/>
        <p:txBody>
          <a:bodyPr/>
          <a:lstStyle/>
          <a:p>
            <a:fld id="{8E2B292D-A8ED-4542-B045-F58C6748FE05}"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423679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2B292D-A8ED-4542-B045-F58C6748FE05}"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0929796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2B292D-A8ED-4542-B045-F58C6748FE05}"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0097623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2B292D-A8ED-4542-B045-F58C6748FE05}"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97486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2B292D-A8ED-4542-B045-F58C6748FE05}"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8038923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2B292D-A8ED-4542-B045-F58C6748FE05}"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6969091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2B292D-A8ED-4542-B045-F58C6748FE05}"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7207195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8EE3DE3-1DC2-D447-B34C-A96CA4D897DE}" type="datetimeFigureOut">
              <a:rPr lang="en-US" smtClean="0">
                <a:solidFill>
                  <a:prstClr val="black">
                    <a:tint val="75000"/>
                  </a:prstClr>
                </a:solidFill>
              </a:rPr>
              <a:pPr/>
              <a:t>4/28/15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82E4919-000C-1F41-A9B6-1A4489BF9DE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0066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EE3DE3-1DC2-D447-B34C-A96CA4D897DE}" type="datetimeFigureOut">
              <a:rPr lang="en-US" smtClean="0">
                <a:solidFill>
                  <a:prstClr val="black">
                    <a:tint val="75000"/>
                  </a:prstClr>
                </a:solidFill>
              </a:rPr>
              <a:pPr/>
              <a:t>4/28/15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82E4919-000C-1F41-A9B6-1A4489BF9DE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4722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8EE3DE3-1DC2-D447-B34C-A96CA4D897DE}" type="datetimeFigureOut">
              <a:rPr lang="en-US" smtClean="0">
                <a:solidFill>
                  <a:prstClr val="black">
                    <a:tint val="75000"/>
                  </a:prstClr>
                </a:solidFill>
              </a:rPr>
              <a:pPr/>
              <a:t>4/28/15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82E4919-000C-1F41-A9B6-1A4489BF9DE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98424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8EE3DE3-1DC2-D447-B34C-A96CA4D897DE}" type="datetimeFigureOut">
              <a:rPr lang="en-US" smtClean="0">
                <a:solidFill>
                  <a:prstClr val="black">
                    <a:tint val="75000"/>
                  </a:prstClr>
                </a:solidFill>
              </a:rPr>
              <a:pPr/>
              <a:t>4/28/15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82E4919-000C-1F41-A9B6-1A4489BF9DE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380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8EE3DE3-1DC2-D447-B34C-A96CA4D897DE}" type="datetimeFigureOut">
              <a:rPr lang="en-US" smtClean="0">
                <a:solidFill>
                  <a:prstClr val="black">
                    <a:tint val="75000"/>
                  </a:prstClr>
                </a:solidFill>
              </a:rPr>
              <a:pPr/>
              <a:t>4/28/15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82E4919-000C-1F41-A9B6-1A4489BF9DE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474727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8EE3DE3-1DC2-D447-B34C-A96CA4D897DE}" type="datetimeFigureOut">
              <a:rPr lang="en-US" smtClean="0">
                <a:solidFill>
                  <a:prstClr val="black">
                    <a:tint val="75000"/>
                  </a:prstClr>
                </a:solidFill>
              </a:rPr>
              <a:pPr/>
              <a:t>4/28/15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82E4919-000C-1F41-A9B6-1A4489BF9DE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23015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EE3DE3-1DC2-D447-B34C-A96CA4D897DE}" type="datetimeFigureOut">
              <a:rPr lang="en-US" smtClean="0">
                <a:solidFill>
                  <a:prstClr val="black">
                    <a:tint val="75000"/>
                  </a:prstClr>
                </a:solidFill>
              </a:rPr>
              <a:pPr/>
              <a:t>4/28/15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82E4919-000C-1F41-A9B6-1A4489BF9DE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47290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EE3DE3-1DC2-D447-B34C-A96CA4D897DE}" type="datetimeFigureOut">
              <a:rPr lang="en-US" smtClean="0">
                <a:solidFill>
                  <a:prstClr val="black">
                    <a:tint val="75000"/>
                  </a:prstClr>
                </a:solidFill>
              </a:rPr>
              <a:pPr/>
              <a:t>4/28/15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82E4919-000C-1F41-A9B6-1A4489BF9DE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097991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EE3DE3-1DC2-D447-B34C-A96CA4D897DE}" type="datetimeFigureOut">
              <a:rPr lang="en-US" smtClean="0">
                <a:solidFill>
                  <a:prstClr val="black">
                    <a:tint val="75000"/>
                  </a:prstClr>
                </a:solidFill>
              </a:rPr>
              <a:pPr/>
              <a:t>4/28/15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82E4919-000C-1F41-A9B6-1A4489BF9DE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4853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EE3DE3-1DC2-D447-B34C-A96CA4D897DE}" type="datetimeFigureOut">
              <a:rPr lang="en-US" smtClean="0">
                <a:solidFill>
                  <a:prstClr val="black">
                    <a:tint val="75000"/>
                  </a:prstClr>
                </a:solidFill>
              </a:rPr>
              <a:pPr/>
              <a:t>4/28/15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82E4919-000C-1F41-A9B6-1A4489BF9DE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1542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EE3DE3-1DC2-D447-B34C-A96CA4D897DE}" type="datetimeFigureOut">
              <a:rPr lang="en-US" smtClean="0">
                <a:solidFill>
                  <a:prstClr val="black">
                    <a:tint val="75000"/>
                  </a:prstClr>
                </a:solidFill>
              </a:rPr>
              <a:pPr/>
              <a:t>4/28/15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82E4919-000C-1F41-A9B6-1A4489BF9DE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9264966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smGrid">
          <a:fgClr>
            <a:schemeClr val="bg1">
              <a:lumMod val="75000"/>
            </a:schemeClr>
          </a:fgClr>
          <a:bgClr>
            <a:srgbClr val="B9B9B9"/>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F8EE3DE3-1DC2-D447-B34C-A96CA4D897DE}" type="datetimeFigureOut">
              <a:rPr lang="en-US" smtClean="0">
                <a:solidFill>
                  <a:prstClr val="black">
                    <a:tint val="75000"/>
                  </a:prstClr>
                </a:solidFill>
              </a:rPr>
              <a:pPr defTabSz="457200"/>
              <a:t>4/28/15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982E4919-000C-1F41-A9B6-1A4489BF9DEA}"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22650502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10.jpeg"/><Relationship Id="rId8" Type="http://schemas.openxmlformats.org/officeDocument/2006/relationships/image" Target="../media/image11.png"/><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4" Type="http://schemas.openxmlformats.org/officeDocument/2006/relationships/image" Target="../media/image16.jpeg"/><Relationship Id="rId5" Type="http://schemas.openxmlformats.org/officeDocument/2006/relationships/image" Target="../media/image17.png"/><Relationship Id="rId6" Type="http://schemas.openxmlformats.org/officeDocument/2006/relationships/image" Target="../media/image18.png"/><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22.gif"/><Relationship Id="rId6" Type="http://schemas.openxmlformats.org/officeDocument/2006/relationships/image" Target="../media/image23.gif"/><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4" Type="http://schemas.openxmlformats.org/officeDocument/2006/relationships/image" Target="../media/image26.jpeg"/><Relationship Id="rId5" Type="http://schemas.openxmlformats.org/officeDocument/2006/relationships/image" Target="../media/image27.jpeg"/><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07194" y="1810231"/>
            <a:ext cx="11172825" cy="1708160"/>
          </a:xfrm>
          <a:prstGeom prst="rect">
            <a:avLst/>
          </a:prstGeom>
          <a:noFill/>
        </p:spPr>
        <p:txBody>
          <a:bodyPr wrap="square" rtlCol="0">
            <a:spAutoFit/>
          </a:bodyPr>
          <a:lstStyle/>
          <a:p>
            <a:pPr defTabSz="457200"/>
            <a:r>
              <a:rPr lang="en-US" sz="6000" b="1" dirty="0" smtClean="0">
                <a:solidFill>
                  <a:srgbClr val="313037"/>
                </a:solidFill>
                <a:latin typeface="Helvetica"/>
                <a:cs typeface="Helvetica"/>
              </a:rPr>
              <a:t>Measuring the Immeasurable: </a:t>
            </a:r>
            <a:r>
              <a:rPr lang="en-US" sz="4500" i="1" dirty="0" smtClean="0">
                <a:solidFill>
                  <a:srgbClr val="313037"/>
                </a:solidFill>
                <a:latin typeface="Helvetica"/>
                <a:cs typeface="Helvetica"/>
              </a:rPr>
              <a:t>Consciousness and MRI</a:t>
            </a:r>
            <a:endParaRPr lang="en-US" sz="4500" i="1" dirty="0">
              <a:solidFill>
                <a:srgbClr val="313037"/>
              </a:solidFill>
              <a:latin typeface="Helvetica"/>
              <a:cs typeface="Helvetica"/>
            </a:endParaRPr>
          </a:p>
        </p:txBody>
      </p:sp>
      <p:sp>
        <p:nvSpPr>
          <p:cNvPr id="2" name="TextBox 1"/>
          <p:cNvSpPr txBox="1"/>
          <p:nvPr/>
        </p:nvSpPr>
        <p:spPr>
          <a:xfrm>
            <a:off x="9160336" y="5785292"/>
            <a:ext cx="3031664" cy="923330"/>
          </a:xfrm>
          <a:prstGeom prst="rect">
            <a:avLst/>
          </a:prstGeom>
          <a:noFill/>
        </p:spPr>
        <p:txBody>
          <a:bodyPr wrap="none" rtlCol="0">
            <a:spAutoFit/>
          </a:bodyPr>
          <a:lstStyle/>
          <a:p>
            <a:pPr algn="r" defTabSz="457200"/>
            <a:r>
              <a:rPr lang="en-US" dirty="0" smtClean="0">
                <a:solidFill>
                  <a:srgbClr val="313037"/>
                </a:solidFill>
                <a:latin typeface="Helvetica"/>
                <a:cs typeface="Helvetica"/>
              </a:rPr>
              <a:t>Presented on April 28, 2015</a:t>
            </a:r>
            <a:br>
              <a:rPr lang="en-US" dirty="0" smtClean="0">
                <a:solidFill>
                  <a:srgbClr val="313037"/>
                </a:solidFill>
                <a:latin typeface="Helvetica"/>
                <a:cs typeface="Helvetica"/>
              </a:rPr>
            </a:br>
            <a:r>
              <a:rPr lang="en-US" dirty="0" smtClean="0">
                <a:solidFill>
                  <a:srgbClr val="313037"/>
                </a:solidFill>
                <a:latin typeface="Helvetica"/>
                <a:cs typeface="Helvetica"/>
              </a:rPr>
              <a:t>UCLA Psych 88SA</a:t>
            </a:r>
          </a:p>
          <a:p>
            <a:pPr algn="r" defTabSz="457200"/>
            <a:r>
              <a:rPr lang="en-US" dirty="0" err="1" smtClean="0">
                <a:solidFill>
                  <a:srgbClr val="313037"/>
                </a:solidFill>
                <a:latin typeface="Helvetica"/>
                <a:cs typeface="Helvetica"/>
              </a:rPr>
              <a:t>Nicco</a:t>
            </a:r>
            <a:r>
              <a:rPr lang="en-US" dirty="0" smtClean="0">
                <a:solidFill>
                  <a:srgbClr val="313037"/>
                </a:solidFill>
                <a:latin typeface="Helvetica"/>
                <a:cs typeface="Helvetica"/>
              </a:rPr>
              <a:t> </a:t>
            </a:r>
            <a:r>
              <a:rPr lang="en-US" dirty="0" err="1" smtClean="0">
                <a:solidFill>
                  <a:srgbClr val="313037"/>
                </a:solidFill>
                <a:latin typeface="Helvetica"/>
                <a:cs typeface="Helvetica"/>
              </a:rPr>
              <a:t>Reggente</a:t>
            </a:r>
            <a:endParaRPr lang="en-US" dirty="0">
              <a:solidFill>
                <a:srgbClr val="313037"/>
              </a:solidFill>
              <a:latin typeface="Helvetica"/>
              <a:cs typeface="Helvetica"/>
            </a:endParaRPr>
          </a:p>
        </p:txBody>
      </p:sp>
    </p:spTree>
    <p:extLst>
      <p:ext uri="{BB962C8B-B14F-4D97-AF65-F5344CB8AC3E}">
        <p14:creationId xmlns:p14="http://schemas.microsoft.com/office/powerpoint/2010/main" val="323365567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danielbor.com/images/C_Magic.jpg"/>
          <p:cNvPicPr>
            <a:picLocks noChangeAspect="1" noChangeArrowheads="1"/>
          </p:cNvPicPr>
          <p:nvPr/>
        </p:nvPicPr>
        <p:blipFill rotWithShape="1">
          <a:blip r:embed="rId3">
            <a:extLst>
              <a:ext uri="{28A0092B-C50C-407E-A947-70E740481C1C}">
                <a14:useLocalDpi xmlns:a14="http://schemas.microsoft.com/office/drawing/2010/main" val="0"/>
              </a:ext>
            </a:extLst>
          </a:blip>
          <a:srcRect b="6276"/>
          <a:stretch/>
        </p:blipFill>
        <p:spPr bwMode="auto">
          <a:xfrm>
            <a:off x="298449" y="2136775"/>
            <a:ext cx="5734050" cy="289242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0" y="60012"/>
            <a:ext cx="7510123" cy="1015663"/>
          </a:xfrm>
          <a:prstGeom prst="rect">
            <a:avLst/>
          </a:prstGeom>
          <a:noFill/>
        </p:spPr>
        <p:txBody>
          <a:bodyPr wrap="square" rtlCol="0">
            <a:spAutoFit/>
          </a:bodyPr>
          <a:lstStyle/>
          <a:p>
            <a:pPr defTabSz="457200"/>
            <a:r>
              <a:rPr lang="en-US" sz="6000" b="1" dirty="0" smtClean="0">
                <a:solidFill>
                  <a:srgbClr val="313037"/>
                </a:solidFill>
                <a:latin typeface="Helvetica"/>
                <a:cs typeface="Helvetica"/>
              </a:rPr>
              <a:t>Introduction</a:t>
            </a:r>
            <a:endParaRPr lang="en-US" sz="6000" dirty="0">
              <a:solidFill>
                <a:srgbClr val="313037"/>
              </a:solidFill>
              <a:latin typeface="Helvetica"/>
              <a:cs typeface="Helvetica"/>
            </a:endParaRPr>
          </a:p>
        </p:txBody>
      </p:sp>
      <p:sp>
        <p:nvSpPr>
          <p:cNvPr id="3" name="TextBox 2"/>
          <p:cNvSpPr txBox="1"/>
          <p:nvPr/>
        </p:nvSpPr>
        <p:spPr>
          <a:xfrm>
            <a:off x="6236492" y="2308222"/>
            <a:ext cx="5286375" cy="1200329"/>
          </a:xfrm>
          <a:prstGeom prst="rect">
            <a:avLst/>
          </a:prstGeom>
          <a:noFill/>
        </p:spPr>
        <p:txBody>
          <a:bodyPr wrap="square" rtlCol="0">
            <a:spAutoFit/>
          </a:bodyPr>
          <a:lstStyle/>
          <a:p>
            <a:pPr marL="285750" indent="-285750">
              <a:buFont typeface="Arial" panose="020B0604020202020204" pitchFamily="34" charset="0"/>
              <a:buChar char="•"/>
            </a:pPr>
            <a:r>
              <a:rPr lang="en-US" dirty="0" smtClean="0"/>
              <a:t>Man’s oldest question: How does a </a:t>
            </a:r>
            <a:r>
              <a:rPr lang="en-US" i="1" dirty="0" smtClean="0"/>
              <a:t>meat machine</a:t>
            </a:r>
            <a:r>
              <a:rPr lang="en-US" dirty="0" smtClean="0"/>
              <a:t>, like our brains, allow for subject experience?</a:t>
            </a:r>
          </a:p>
          <a:p>
            <a:pPr marL="742950" lvl="1" indent="-285750">
              <a:buFont typeface="Arial" panose="020B0604020202020204" pitchFamily="34" charset="0"/>
              <a:buChar char="•"/>
            </a:pPr>
            <a:r>
              <a:rPr lang="en-US" dirty="0" smtClean="0"/>
              <a:t>Other than assistance from concepts like </a:t>
            </a:r>
            <a:r>
              <a:rPr lang="en-US" i="1" dirty="0" smtClean="0"/>
              <a:t>emergence</a:t>
            </a:r>
            <a:r>
              <a:rPr lang="en-US" dirty="0" smtClean="0"/>
              <a:t> and </a:t>
            </a:r>
            <a:r>
              <a:rPr lang="en-US" i="1" dirty="0" smtClean="0"/>
              <a:t>what it is like, </a:t>
            </a:r>
            <a:r>
              <a:rPr lang="en-US" dirty="0" smtClean="0"/>
              <a:t>no one knows.</a:t>
            </a:r>
            <a:endParaRPr lang="en-US" dirty="0"/>
          </a:p>
        </p:txBody>
      </p:sp>
      <p:sp>
        <p:nvSpPr>
          <p:cNvPr id="6" name="TextBox 5"/>
          <p:cNvSpPr txBox="1"/>
          <p:nvPr/>
        </p:nvSpPr>
        <p:spPr>
          <a:xfrm>
            <a:off x="6236493" y="3969577"/>
            <a:ext cx="5286375" cy="923330"/>
          </a:xfrm>
          <a:prstGeom prst="rect">
            <a:avLst/>
          </a:prstGeom>
          <a:noFill/>
        </p:spPr>
        <p:txBody>
          <a:bodyPr wrap="square" rtlCol="0">
            <a:spAutoFit/>
          </a:bodyPr>
          <a:lstStyle/>
          <a:p>
            <a:pPr marL="285750" indent="-285750">
              <a:buFont typeface="Arial" panose="020B0604020202020204" pitchFamily="34" charset="0"/>
              <a:buChar char="•"/>
            </a:pPr>
            <a:r>
              <a:rPr lang="en-US" dirty="0" smtClean="0"/>
              <a:t>With neuroimaging, we can, at the very least, elucidate the neural underpinnings responsible for gradations of conscious experience. </a:t>
            </a:r>
          </a:p>
        </p:txBody>
      </p:sp>
    </p:spTree>
    <p:extLst>
      <p:ext uri="{BB962C8B-B14F-4D97-AF65-F5344CB8AC3E}">
        <p14:creationId xmlns:p14="http://schemas.microsoft.com/office/powerpoint/2010/main" val="16237144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 y="38565"/>
            <a:ext cx="12192001" cy="1015663"/>
          </a:xfrm>
          <a:prstGeom prst="rect">
            <a:avLst/>
          </a:prstGeom>
          <a:noFill/>
        </p:spPr>
        <p:txBody>
          <a:bodyPr wrap="square" rtlCol="0">
            <a:spAutoFit/>
          </a:bodyPr>
          <a:lstStyle/>
          <a:p>
            <a:pPr defTabSz="457200"/>
            <a:r>
              <a:rPr lang="en-US" sz="6000" b="1" dirty="0" smtClean="0">
                <a:solidFill>
                  <a:srgbClr val="313037"/>
                </a:solidFill>
                <a:latin typeface="Helvetica"/>
                <a:cs typeface="Helvetica"/>
              </a:rPr>
              <a:t>Motivation for Brain Mapping</a:t>
            </a:r>
            <a:endParaRPr lang="en-US" sz="6000" dirty="0">
              <a:solidFill>
                <a:srgbClr val="313037"/>
              </a:solidFill>
              <a:latin typeface="Helvetica"/>
              <a:cs typeface="Helvetica"/>
            </a:endParaRPr>
          </a:p>
        </p:txBody>
      </p:sp>
      <p:pic>
        <p:nvPicPr>
          <p:cNvPr id="4" name="Picture 3" descr="shutterstock_159375611.jpg"/>
          <p:cNvPicPr>
            <a:picLocks noChangeAspect="1"/>
          </p:cNvPicPr>
          <p:nvPr/>
        </p:nvPicPr>
        <p:blipFill rotWithShape="1">
          <a:blip r:embed="rId3" cstate="print">
            <a:extLst>
              <a:ext uri="{28A0092B-C50C-407E-A947-70E740481C1C}">
                <a14:useLocalDpi xmlns:a14="http://schemas.microsoft.com/office/drawing/2010/main" val="0"/>
              </a:ext>
            </a:extLst>
          </a:blip>
          <a:srcRect l="54902"/>
          <a:stretch/>
        </p:blipFill>
        <p:spPr>
          <a:xfrm>
            <a:off x="1437467" y="1298277"/>
            <a:ext cx="3504912" cy="5161841"/>
          </a:xfrm>
          <a:prstGeom prst="rect">
            <a:avLst/>
          </a:prstGeom>
        </p:spPr>
      </p:pic>
      <p:sp>
        <p:nvSpPr>
          <p:cNvPr id="2" name="TextBox 1"/>
          <p:cNvSpPr txBox="1"/>
          <p:nvPr/>
        </p:nvSpPr>
        <p:spPr>
          <a:xfrm>
            <a:off x="5974080" y="2331720"/>
            <a:ext cx="5059680" cy="923330"/>
          </a:xfrm>
          <a:prstGeom prst="rect">
            <a:avLst/>
          </a:prstGeom>
          <a:noFill/>
        </p:spPr>
        <p:txBody>
          <a:bodyPr wrap="square" rtlCol="0">
            <a:spAutoFit/>
          </a:bodyPr>
          <a:lstStyle/>
          <a:p>
            <a:pPr marL="285750" indent="-285750">
              <a:buFont typeface="Arial" panose="020B0604020202020204" pitchFamily="34" charset="0"/>
              <a:buChar char="•"/>
            </a:pPr>
            <a:r>
              <a:rPr lang="en-US" dirty="0" smtClean="0"/>
              <a:t>Associating particular regions of the brain with specific function has been the goal of </a:t>
            </a:r>
            <a:r>
              <a:rPr lang="en-US" i="1" dirty="0" smtClean="0"/>
              <a:t>neuroscience</a:t>
            </a:r>
            <a:r>
              <a:rPr lang="en-US" dirty="0" smtClean="0"/>
              <a:t> since the advent of phrenology.</a:t>
            </a:r>
            <a:endParaRPr lang="en-US" dirty="0"/>
          </a:p>
        </p:txBody>
      </p:sp>
      <p:pic>
        <p:nvPicPr>
          <p:cNvPr id="1026" name="Picture 2" descr="https://www.cottonwoodresearch.org/wp-content/uploads/2013/05/Descartes-the-sense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7654" y="1054228"/>
            <a:ext cx="4600575" cy="547687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974080" y="3885976"/>
            <a:ext cx="5059680" cy="923330"/>
          </a:xfrm>
          <a:prstGeom prst="rect">
            <a:avLst/>
          </a:prstGeom>
          <a:noFill/>
        </p:spPr>
        <p:txBody>
          <a:bodyPr wrap="square" rtlCol="0">
            <a:spAutoFit/>
          </a:bodyPr>
          <a:lstStyle/>
          <a:p>
            <a:pPr marL="285750" indent="-285750">
              <a:buFont typeface="Arial" panose="020B0604020202020204" pitchFamily="34" charset="0"/>
              <a:buChar char="•"/>
            </a:pPr>
            <a:r>
              <a:rPr lang="en-US" dirty="0" smtClean="0"/>
              <a:t>Rene Descartes famously postulated that the pineal gland, due to its unique lack of laterality, was the “seat of the soul”.</a:t>
            </a:r>
            <a:endParaRPr lang="en-US" dirty="0"/>
          </a:p>
        </p:txBody>
      </p:sp>
    </p:spTree>
    <p:extLst>
      <p:ext uri="{BB962C8B-B14F-4D97-AF65-F5344CB8AC3E}">
        <p14:creationId xmlns:p14="http://schemas.microsoft.com/office/powerpoint/2010/main" val="35875573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012"/>
            <a:ext cx="12192000" cy="938719"/>
          </a:xfrm>
          <a:prstGeom prst="rect">
            <a:avLst/>
          </a:prstGeom>
          <a:noFill/>
        </p:spPr>
        <p:txBody>
          <a:bodyPr wrap="square" rtlCol="0">
            <a:spAutoFit/>
          </a:bodyPr>
          <a:lstStyle/>
          <a:p>
            <a:pPr defTabSz="457200"/>
            <a:r>
              <a:rPr lang="en-US" sz="5500" b="1" dirty="0" smtClean="0">
                <a:solidFill>
                  <a:srgbClr val="313037"/>
                </a:solidFill>
                <a:latin typeface="Helvetica"/>
                <a:cs typeface="Helvetica"/>
              </a:rPr>
              <a:t>Magnetic Resonance Imaging (MRI)</a:t>
            </a:r>
            <a:endParaRPr lang="en-US" sz="5500" dirty="0">
              <a:solidFill>
                <a:srgbClr val="313037"/>
              </a:solidFill>
              <a:latin typeface="Helvetica"/>
              <a:cs typeface="Helvetica"/>
            </a:endParaRPr>
          </a:p>
        </p:txBody>
      </p:sp>
      <p:sp>
        <p:nvSpPr>
          <p:cNvPr id="2" name="TextBox 1"/>
          <p:cNvSpPr txBox="1"/>
          <p:nvPr/>
        </p:nvSpPr>
        <p:spPr>
          <a:xfrm>
            <a:off x="1381693" y="2341120"/>
            <a:ext cx="9428613" cy="1754326"/>
          </a:xfrm>
          <a:prstGeom prst="rect">
            <a:avLst/>
          </a:prstGeom>
          <a:noFill/>
        </p:spPr>
        <p:txBody>
          <a:bodyPr wrap="square" rtlCol="0">
            <a:spAutoFit/>
          </a:bodyPr>
          <a:lstStyle/>
          <a:p>
            <a:pPr marL="285750" indent="-285750">
              <a:buFont typeface="Arial" panose="020B0604020202020204" pitchFamily="34" charset="0"/>
              <a:buChar char="•"/>
            </a:pPr>
            <a:r>
              <a:rPr lang="en-US" dirty="0" smtClean="0"/>
              <a:t>MRI affords researchers with the opportunity to get “brain pictures” by observing relative differences in magnetic resonance properties across the brain. For example, gray matter, white matter, fat, CSF, bone, etc. all have different local resonance properties. </a:t>
            </a:r>
            <a:br>
              <a:rPr lang="en-US" dirty="0" smtClean="0"/>
            </a:br>
            <a:endParaRPr lang="en-US" dirty="0" smtClean="0"/>
          </a:p>
          <a:p>
            <a:pPr marL="285750" indent="-285750">
              <a:buFont typeface="Arial" panose="020B0604020202020204" pitchFamily="34" charset="0"/>
              <a:buChar char="•"/>
            </a:pPr>
            <a:r>
              <a:rPr lang="en-US" dirty="0" smtClean="0"/>
              <a:t>Can reveal structural anomalies (</a:t>
            </a:r>
            <a:r>
              <a:rPr lang="en-US" dirty="0" err="1" smtClean="0"/>
              <a:t>e.g</a:t>
            </a:r>
            <a:r>
              <a:rPr lang="en-US" dirty="0" smtClean="0"/>
              <a:t> tumors) or absences. </a:t>
            </a:r>
          </a:p>
          <a:p>
            <a:pPr marL="742950" lvl="1" indent="-285750">
              <a:buFont typeface="Arial" panose="020B0604020202020204" pitchFamily="34" charset="0"/>
              <a:buChar char="•"/>
            </a:pPr>
            <a:r>
              <a:rPr lang="en-US" dirty="0" smtClean="0"/>
              <a:t>Correlate these anomalies with facets of conscious experience</a:t>
            </a:r>
          </a:p>
        </p:txBody>
      </p:sp>
      <p:grpSp>
        <p:nvGrpSpPr>
          <p:cNvPr id="9" name="Group 8"/>
          <p:cNvGrpSpPr/>
          <p:nvPr/>
        </p:nvGrpSpPr>
        <p:grpSpPr>
          <a:xfrm>
            <a:off x="1787017" y="1684143"/>
            <a:ext cx="7139097" cy="3753692"/>
            <a:chOff x="1416487" y="5726020"/>
            <a:chExt cx="7139097" cy="3753692"/>
          </a:xfrm>
        </p:grpSpPr>
        <p:pic>
          <p:nvPicPr>
            <p:cNvPr id="5122" name="Picture 2" descr="http://openi.nlm.nih.gov/imgs/512/314/3132124/3132124_rt-2011-2-e20-g0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6487" y="5726020"/>
              <a:ext cx="3094831" cy="375369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662241" y="7279700"/>
              <a:ext cx="3893343" cy="646331"/>
            </a:xfrm>
            <a:prstGeom prst="rect">
              <a:avLst/>
            </a:prstGeom>
            <a:noFill/>
          </p:spPr>
          <p:txBody>
            <a:bodyPr wrap="square" rtlCol="0">
              <a:spAutoFit/>
            </a:bodyPr>
            <a:lstStyle/>
            <a:p>
              <a:pPr marL="285750" indent="-285750">
                <a:buFont typeface="Arial" panose="020B0604020202020204" pitchFamily="34" charset="0"/>
                <a:buChar char="•"/>
              </a:pPr>
              <a:r>
                <a:rPr lang="en-US" dirty="0" smtClean="0"/>
                <a:t>Huge frontal cortex tumor. Reduced inhibition control. Still conscious. </a:t>
              </a:r>
              <a:endParaRPr lang="en-US" dirty="0"/>
            </a:p>
          </p:txBody>
        </p:sp>
      </p:grpSp>
      <p:grpSp>
        <p:nvGrpSpPr>
          <p:cNvPr id="11" name="Group 10"/>
          <p:cNvGrpSpPr/>
          <p:nvPr/>
        </p:nvGrpSpPr>
        <p:grpSpPr>
          <a:xfrm>
            <a:off x="1787017" y="1684143"/>
            <a:ext cx="10021516" cy="3752851"/>
            <a:chOff x="-3563527" y="1438305"/>
            <a:chExt cx="10021516" cy="3752851"/>
          </a:xfrm>
        </p:grpSpPr>
        <p:pic>
          <p:nvPicPr>
            <p:cNvPr id="7" name="Picture 4" descr="Doctors Discover A Woman With No Cerebellu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3527" y="1438305"/>
              <a:ext cx="6057900" cy="375285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2564646" y="3039210"/>
              <a:ext cx="3893343" cy="646331"/>
            </a:xfrm>
            <a:prstGeom prst="rect">
              <a:avLst/>
            </a:prstGeom>
            <a:noFill/>
          </p:spPr>
          <p:txBody>
            <a:bodyPr wrap="square" rtlCol="0">
              <a:spAutoFit/>
            </a:bodyPr>
            <a:lstStyle/>
            <a:p>
              <a:pPr marL="285750" indent="-285750">
                <a:buFont typeface="Arial" panose="020B0604020202020204" pitchFamily="34" charset="0"/>
                <a:buChar char="•"/>
              </a:pPr>
              <a:r>
                <a:rPr lang="en-US" dirty="0" smtClean="0"/>
                <a:t>Missing entire Cerebellum. Reduced motor coordination. Still Conscious.</a:t>
              </a:r>
              <a:endParaRPr lang="en-US" dirty="0"/>
            </a:p>
          </p:txBody>
        </p:sp>
      </p:grpSp>
    </p:spTree>
    <p:extLst>
      <p:ext uri="{BB962C8B-B14F-4D97-AF65-F5344CB8AC3E}">
        <p14:creationId xmlns:p14="http://schemas.microsoft.com/office/powerpoint/2010/main" val="15117619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 y="38565"/>
            <a:ext cx="12192001" cy="1015663"/>
          </a:xfrm>
          <a:prstGeom prst="rect">
            <a:avLst/>
          </a:prstGeom>
          <a:noFill/>
        </p:spPr>
        <p:txBody>
          <a:bodyPr wrap="square" rtlCol="0">
            <a:spAutoFit/>
          </a:bodyPr>
          <a:lstStyle/>
          <a:p>
            <a:pPr defTabSz="457200"/>
            <a:r>
              <a:rPr lang="en-US" sz="6000" b="1" dirty="0" smtClean="0">
                <a:solidFill>
                  <a:srgbClr val="313037"/>
                </a:solidFill>
                <a:latin typeface="Helvetica"/>
                <a:cs typeface="Helvetica"/>
              </a:rPr>
              <a:t>Functional MRI (fMRI)</a:t>
            </a:r>
            <a:endParaRPr lang="en-US" sz="6000" dirty="0">
              <a:solidFill>
                <a:srgbClr val="313037"/>
              </a:solidFill>
              <a:latin typeface="Helvetica"/>
              <a:cs typeface="Helvetica"/>
            </a:endParaRPr>
          </a:p>
        </p:txBody>
      </p:sp>
      <p:sp>
        <p:nvSpPr>
          <p:cNvPr id="3" name="TextBox 2"/>
          <p:cNvSpPr txBox="1"/>
          <p:nvPr/>
        </p:nvSpPr>
        <p:spPr>
          <a:xfrm>
            <a:off x="1035311" y="2539144"/>
            <a:ext cx="10912849" cy="1754326"/>
          </a:xfrm>
          <a:prstGeom prst="rect">
            <a:avLst/>
          </a:prstGeom>
          <a:noFill/>
        </p:spPr>
        <p:txBody>
          <a:bodyPr wrap="square" rtlCol="0">
            <a:spAutoFit/>
          </a:bodyPr>
          <a:lstStyle/>
          <a:p>
            <a:pPr marL="285750" indent="-285750">
              <a:buFont typeface="Arial" panose="020B0604020202020204" pitchFamily="34" charset="0"/>
              <a:buChar char="•"/>
            </a:pPr>
            <a:r>
              <a:rPr lang="en-US" dirty="0" smtClean="0"/>
              <a:t>Associating any one structure of the brain with consciousness seems naïve.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Instead, the temporally synchronous activity of distributed brain regions should be more insightful.</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fMRI affords research with the ability to gather a “time series” of brain pictures that can track local activity.</a:t>
            </a:r>
          </a:p>
          <a:p>
            <a:pPr marL="285750" indent="-285750">
              <a:buFont typeface="Arial" panose="020B0604020202020204" pitchFamily="34" charset="0"/>
              <a:buChar char="•"/>
            </a:pPr>
            <a:endParaRPr lang="en-US" dirty="0" smtClean="0"/>
          </a:p>
        </p:txBody>
      </p:sp>
    </p:spTree>
    <p:extLst>
      <p:ext uri="{BB962C8B-B14F-4D97-AF65-F5344CB8AC3E}">
        <p14:creationId xmlns:p14="http://schemas.microsoft.com/office/powerpoint/2010/main" val="373453328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 y="38565"/>
            <a:ext cx="12192001" cy="1015663"/>
          </a:xfrm>
          <a:prstGeom prst="rect">
            <a:avLst/>
          </a:prstGeom>
          <a:noFill/>
        </p:spPr>
        <p:txBody>
          <a:bodyPr wrap="square" rtlCol="0">
            <a:spAutoFit/>
          </a:bodyPr>
          <a:lstStyle/>
          <a:p>
            <a:pPr defTabSz="457200"/>
            <a:r>
              <a:rPr lang="en-US" sz="6000" b="1" dirty="0" smtClean="0">
                <a:solidFill>
                  <a:srgbClr val="313037"/>
                </a:solidFill>
                <a:latin typeface="Helvetica"/>
                <a:cs typeface="Helvetica"/>
              </a:rPr>
              <a:t>Functional MRI (fMRI)</a:t>
            </a:r>
            <a:endParaRPr lang="en-US" sz="6000" dirty="0">
              <a:solidFill>
                <a:srgbClr val="313037"/>
              </a:solidFill>
              <a:latin typeface="Helvetica"/>
              <a:cs typeface="Helvetica"/>
            </a:endParaRPr>
          </a:p>
        </p:txBody>
      </p:sp>
      <p:pic>
        <p:nvPicPr>
          <p:cNvPr id="10" name="Picture 10" descr="http://www.seehint.com/catalog/2012%5C2012_10/ThreeGl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2948" y="1054228"/>
            <a:ext cx="3598099" cy="531580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raw_structural.png"/>
          <p:cNvPicPr>
            <a:picLocks noChangeAspect="1"/>
          </p:cNvPicPr>
          <p:nvPr/>
        </p:nvPicPr>
        <p:blipFill rotWithShape="1">
          <a:blip r:embed="rId4">
            <a:extLst>
              <a:ext uri="{28A0092B-C50C-407E-A947-70E740481C1C}">
                <a14:useLocalDpi xmlns:a14="http://schemas.microsoft.com/office/drawing/2010/main" val="0"/>
              </a:ext>
            </a:extLst>
          </a:blip>
          <a:srcRect l="3967" t="2645" r="10840" b="8101"/>
          <a:stretch/>
        </p:blipFill>
        <p:spPr>
          <a:xfrm>
            <a:off x="999127" y="1652639"/>
            <a:ext cx="4430060" cy="4118985"/>
          </a:xfrm>
          <a:prstGeom prst="rect">
            <a:avLst/>
          </a:prstGeom>
        </p:spPr>
      </p:pic>
      <p:pic>
        <p:nvPicPr>
          <p:cNvPr id="13" name="Picture 12" descr="pixelated_overlay.png"/>
          <p:cNvPicPr>
            <a:picLocks noChangeAspect="1"/>
          </p:cNvPicPr>
          <p:nvPr/>
        </p:nvPicPr>
        <p:blipFill rotWithShape="1">
          <a:blip r:embed="rId5">
            <a:extLst>
              <a:ext uri="{28A0092B-C50C-407E-A947-70E740481C1C}">
                <a14:useLocalDpi xmlns:a14="http://schemas.microsoft.com/office/drawing/2010/main" val="0"/>
              </a:ext>
            </a:extLst>
          </a:blip>
          <a:srcRect l="3429" t="4357" r="9589" b="8653"/>
          <a:stretch/>
        </p:blipFill>
        <p:spPr>
          <a:xfrm>
            <a:off x="999127" y="1652639"/>
            <a:ext cx="4430060" cy="4118985"/>
          </a:xfrm>
          <a:prstGeom prst="rect">
            <a:avLst/>
          </a:prstGeom>
        </p:spPr>
      </p:pic>
      <p:pic>
        <p:nvPicPr>
          <p:cNvPr id="14" name="Picture 13"/>
          <p:cNvPicPr>
            <a:picLocks noChangeAspect="1"/>
          </p:cNvPicPr>
          <p:nvPr/>
        </p:nvPicPr>
        <p:blipFill rotWithShape="1">
          <a:blip r:embed="rId6"/>
          <a:srcRect r="57388" b="42167"/>
          <a:stretch/>
        </p:blipFill>
        <p:spPr>
          <a:xfrm>
            <a:off x="6679900" y="2333169"/>
            <a:ext cx="4430060" cy="2998981"/>
          </a:xfrm>
          <a:prstGeom prst="rect">
            <a:avLst/>
          </a:prstGeom>
        </p:spPr>
      </p:pic>
      <p:pic>
        <p:nvPicPr>
          <p:cNvPr id="2050" name="Picture 2" descr="https://nationalmaglab.org/images/education/magnet_academy/learn_basics/articles/mri/mri-scannercoils.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40768" y="1655755"/>
            <a:ext cx="4469192" cy="411275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ixelated_overlay_with_grid.png"/>
          <p:cNvPicPr>
            <a:picLocks noChangeAspect="1"/>
          </p:cNvPicPr>
          <p:nvPr/>
        </p:nvPicPr>
        <p:blipFill rotWithShape="1">
          <a:blip r:embed="rId8">
            <a:extLst>
              <a:ext uri="{28A0092B-C50C-407E-A947-70E740481C1C}">
                <a14:useLocalDpi xmlns:a14="http://schemas.microsoft.com/office/drawing/2010/main" val="0"/>
              </a:ext>
            </a:extLst>
          </a:blip>
          <a:srcRect l="2365" t="1159" r="6690" b="9585"/>
          <a:stretch/>
        </p:blipFill>
        <p:spPr>
          <a:xfrm>
            <a:off x="999128" y="1652638"/>
            <a:ext cx="4430060" cy="4118985"/>
          </a:xfrm>
          <a:prstGeom prst="rect">
            <a:avLst/>
          </a:prstGeom>
        </p:spPr>
      </p:pic>
    </p:spTree>
    <p:extLst>
      <p:ext uri="{BB962C8B-B14F-4D97-AF65-F5344CB8AC3E}">
        <p14:creationId xmlns:p14="http://schemas.microsoft.com/office/powerpoint/2010/main" val="24027174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0"/>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2050"/>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Full-size image (108 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117" y="1054228"/>
            <a:ext cx="3734483" cy="561666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 y="38565"/>
            <a:ext cx="12192001" cy="1015663"/>
          </a:xfrm>
          <a:prstGeom prst="rect">
            <a:avLst/>
          </a:prstGeom>
          <a:noFill/>
        </p:spPr>
        <p:txBody>
          <a:bodyPr wrap="square" rtlCol="0">
            <a:spAutoFit/>
          </a:bodyPr>
          <a:lstStyle/>
          <a:p>
            <a:pPr defTabSz="457200"/>
            <a:r>
              <a:rPr lang="en-US" sz="6000" b="1" dirty="0" smtClean="0">
                <a:solidFill>
                  <a:srgbClr val="313037"/>
                </a:solidFill>
                <a:latin typeface="Helvetica"/>
                <a:cs typeface="Helvetica"/>
              </a:rPr>
              <a:t>fMRI and Consciousness</a:t>
            </a:r>
            <a:endParaRPr lang="en-US" sz="6000" dirty="0">
              <a:solidFill>
                <a:srgbClr val="313037"/>
              </a:solidFill>
              <a:latin typeface="Helvetica"/>
              <a:cs typeface="Helvetica"/>
            </a:endParaRPr>
          </a:p>
        </p:txBody>
      </p:sp>
      <p:sp>
        <p:nvSpPr>
          <p:cNvPr id="2" name="TextBox 1"/>
          <p:cNvSpPr txBox="1"/>
          <p:nvPr/>
        </p:nvSpPr>
        <p:spPr>
          <a:xfrm>
            <a:off x="4342718" y="3329940"/>
            <a:ext cx="7322820" cy="923330"/>
          </a:xfrm>
          <a:prstGeom prst="rect">
            <a:avLst/>
          </a:prstGeom>
          <a:noFill/>
        </p:spPr>
        <p:txBody>
          <a:bodyPr wrap="square" rtlCol="0">
            <a:spAutoFit/>
          </a:bodyPr>
          <a:lstStyle/>
          <a:p>
            <a:pPr marL="285750" indent="-285750">
              <a:buFont typeface="Arial" panose="020B0604020202020204" pitchFamily="34" charset="0"/>
              <a:buChar char="•"/>
            </a:pPr>
            <a:r>
              <a:rPr lang="en-US" dirty="0" smtClean="0"/>
              <a:t>With sensory input remaining constant, we can observe the neural differences when light that hits the retina </a:t>
            </a:r>
            <a:r>
              <a:rPr lang="en-US" i="1" dirty="0" smtClean="0"/>
              <a:t>reaches</a:t>
            </a:r>
            <a:r>
              <a:rPr lang="en-US" dirty="0" smtClean="0"/>
              <a:t> conscious awareness compared to when it is </a:t>
            </a:r>
            <a:r>
              <a:rPr lang="en-US" i="1" dirty="0" smtClean="0"/>
              <a:t>invisible </a:t>
            </a:r>
            <a:r>
              <a:rPr lang="en-US" dirty="0" smtClean="0"/>
              <a:t>or </a:t>
            </a:r>
            <a:r>
              <a:rPr lang="en-US" i="1" dirty="0" smtClean="0"/>
              <a:t>not-detected.</a:t>
            </a:r>
            <a:endParaRPr lang="en-US" dirty="0"/>
          </a:p>
        </p:txBody>
      </p:sp>
    </p:spTree>
    <p:extLst>
      <p:ext uri="{BB962C8B-B14F-4D97-AF65-F5344CB8AC3E}">
        <p14:creationId xmlns:p14="http://schemas.microsoft.com/office/powerpoint/2010/main" val="30804746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213360" y="1054228"/>
            <a:ext cx="11734800" cy="5681852"/>
            <a:chOff x="0" y="1054228"/>
            <a:chExt cx="10620851" cy="5188432"/>
          </a:xfrm>
        </p:grpSpPr>
        <p:pic>
          <p:nvPicPr>
            <p:cNvPr id="3" name="Picture 2"/>
            <p:cNvPicPr>
              <a:picLocks noChangeAspect="1"/>
            </p:cNvPicPr>
            <p:nvPr/>
          </p:nvPicPr>
          <p:blipFill>
            <a:blip r:embed="rId3"/>
            <a:stretch>
              <a:fillRect/>
            </a:stretch>
          </p:blipFill>
          <p:spPr>
            <a:xfrm>
              <a:off x="4174331" y="1054228"/>
              <a:ext cx="6446520" cy="5188432"/>
            </a:xfrm>
            <a:prstGeom prst="rect">
              <a:avLst/>
            </a:prstGeom>
          </p:spPr>
        </p:pic>
        <p:pic>
          <p:nvPicPr>
            <p:cNvPr id="4" name="Picture 3"/>
            <p:cNvPicPr>
              <a:picLocks noChangeAspect="1"/>
            </p:cNvPicPr>
            <p:nvPr/>
          </p:nvPicPr>
          <p:blipFill>
            <a:blip r:embed="rId4"/>
            <a:stretch>
              <a:fillRect/>
            </a:stretch>
          </p:blipFill>
          <p:spPr>
            <a:xfrm>
              <a:off x="0" y="1054228"/>
              <a:ext cx="4174331" cy="5188432"/>
            </a:xfrm>
            <a:prstGeom prst="rect">
              <a:avLst/>
            </a:prstGeom>
          </p:spPr>
        </p:pic>
      </p:grpSp>
      <p:sp>
        <p:nvSpPr>
          <p:cNvPr id="9" name="TextBox 8"/>
          <p:cNvSpPr txBox="1"/>
          <p:nvPr/>
        </p:nvSpPr>
        <p:spPr>
          <a:xfrm>
            <a:off x="-1" y="38565"/>
            <a:ext cx="12192001" cy="1015663"/>
          </a:xfrm>
          <a:prstGeom prst="rect">
            <a:avLst/>
          </a:prstGeom>
          <a:noFill/>
        </p:spPr>
        <p:txBody>
          <a:bodyPr wrap="square" rtlCol="0">
            <a:spAutoFit/>
          </a:bodyPr>
          <a:lstStyle/>
          <a:p>
            <a:pPr defTabSz="457200"/>
            <a:r>
              <a:rPr lang="en-US" sz="6000" b="1" dirty="0" smtClean="0">
                <a:solidFill>
                  <a:srgbClr val="313037"/>
                </a:solidFill>
                <a:latin typeface="Helvetica"/>
                <a:cs typeface="Helvetica"/>
              </a:rPr>
              <a:t>fMRI and Consciousness</a:t>
            </a:r>
            <a:endParaRPr lang="en-US" sz="6000" dirty="0">
              <a:solidFill>
                <a:srgbClr val="313037"/>
              </a:solidFill>
              <a:latin typeface="Helvetica"/>
              <a:cs typeface="Helvetica"/>
            </a:endParaRPr>
          </a:p>
        </p:txBody>
      </p:sp>
      <p:sp>
        <p:nvSpPr>
          <p:cNvPr id="2" name="Rectangle 1"/>
          <p:cNvSpPr/>
          <p:nvPr/>
        </p:nvSpPr>
        <p:spPr>
          <a:xfrm>
            <a:off x="1569720" y="2875895"/>
            <a:ext cx="10302240" cy="923330"/>
          </a:xfrm>
          <a:prstGeom prst="rect">
            <a:avLst/>
          </a:prstGeom>
        </p:spPr>
        <p:txBody>
          <a:bodyPr wrap="square">
            <a:spAutoFit/>
          </a:bodyPr>
          <a:lstStyle/>
          <a:p>
            <a:pPr marL="285750" indent="-285750">
              <a:buFont typeface="Arial" panose="020B0604020202020204" pitchFamily="34" charset="0"/>
              <a:buChar char="•"/>
            </a:pPr>
            <a:r>
              <a:rPr lang="en-US" dirty="0"/>
              <a:t>What about people with severe damage to motor output regions? </a:t>
            </a:r>
            <a:endParaRPr lang="en-US" dirty="0" smtClean="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Could </a:t>
            </a:r>
            <a:r>
              <a:rPr lang="en-US" dirty="0"/>
              <a:t>they be conscious and incapable of </a:t>
            </a:r>
            <a:r>
              <a:rPr lang="en-US" dirty="0" smtClean="0"/>
              <a:t>communicating the results of their sensory percept?</a:t>
            </a:r>
            <a:endParaRPr lang="en-US" dirty="0"/>
          </a:p>
        </p:txBody>
      </p:sp>
    </p:spTree>
    <p:extLst>
      <p:ext uri="{BB962C8B-B14F-4D97-AF65-F5344CB8AC3E}">
        <p14:creationId xmlns:p14="http://schemas.microsoft.com/office/powerpoint/2010/main" val="40772230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62661"/>
            <a:ext cx="12192000" cy="1015663"/>
          </a:xfrm>
          <a:prstGeom prst="rect">
            <a:avLst/>
          </a:prstGeom>
          <a:noFill/>
        </p:spPr>
        <p:txBody>
          <a:bodyPr wrap="square" rtlCol="0">
            <a:spAutoFit/>
          </a:bodyPr>
          <a:lstStyle/>
          <a:p>
            <a:pPr defTabSz="457200"/>
            <a:r>
              <a:rPr lang="en-US" sz="6000" b="1" dirty="0" smtClean="0">
                <a:solidFill>
                  <a:srgbClr val="313037"/>
                </a:solidFill>
                <a:latin typeface="Helvetica"/>
                <a:cs typeface="Helvetica"/>
              </a:rPr>
              <a:t>Diffusion Tensor Imaging (DTI)</a:t>
            </a:r>
            <a:endParaRPr lang="en-US" sz="6000" dirty="0">
              <a:solidFill>
                <a:srgbClr val="313037"/>
              </a:solidFill>
              <a:latin typeface="Helvetica"/>
              <a:cs typeface="Helvetica"/>
            </a:endParaRPr>
          </a:p>
        </p:txBody>
      </p:sp>
      <p:sp>
        <p:nvSpPr>
          <p:cNvPr id="2" name="TextBox 1"/>
          <p:cNvSpPr txBox="1"/>
          <p:nvPr/>
        </p:nvSpPr>
        <p:spPr>
          <a:xfrm>
            <a:off x="941070" y="2362200"/>
            <a:ext cx="10900410" cy="2031325"/>
          </a:xfrm>
          <a:prstGeom prst="rect">
            <a:avLst/>
          </a:prstGeom>
          <a:noFill/>
        </p:spPr>
        <p:txBody>
          <a:bodyPr wrap="square" rtlCol="0">
            <a:spAutoFit/>
          </a:bodyPr>
          <a:lstStyle/>
          <a:p>
            <a:pPr marL="285750" indent="-285750">
              <a:buFont typeface="Arial" panose="020B0604020202020204" pitchFamily="34" charset="0"/>
              <a:buChar char="•"/>
            </a:pPr>
            <a:r>
              <a:rPr lang="en-US" dirty="0" smtClean="0"/>
              <a:t>Why wouldn’t someone be able to recruit brain regions responsible for such cognitive tasks?</a:t>
            </a:r>
          </a:p>
          <a:p>
            <a:endParaRPr lang="en-US" dirty="0"/>
          </a:p>
          <a:p>
            <a:endParaRPr lang="en-US" dirty="0" smtClean="0"/>
          </a:p>
          <a:p>
            <a:pPr marL="285750" indent="-285750">
              <a:buFont typeface="Arial" panose="020B0604020202020204" pitchFamily="34" charset="0"/>
              <a:buChar char="•"/>
            </a:pPr>
            <a:r>
              <a:rPr lang="en-US" dirty="0" smtClean="0"/>
              <a:t>Is there a common connectivity fault that prevents information from reaching cortical processing regions?</a:t>
            </a:r>
          </a:p>
          <a:p>
            <a:endParaRPr lang="en-US" dirty="0"/>
          </a:p>
          <a:p>
            <a:endParaRPr lang="en-US" dirty="0"/>
          </a:p>
          <a:p>
            <a:pPr marL="285750" indent="-285750">
              <a:buFont typeface="Arial" panose="020B0604020202020204" pitchFamily="34" charset="0"/>
              <a:buChar char="•"/>
            </a:pPr>
            <a:r>
              <a:rPr lang="en-US" dirty="0" smtClean="0"/>
              <a:t>DTI, an advanced form of MRI, allows one to inspect the local directionality of water-flow.</a:t>
            </a:r>
          </a:p>
        </p:txBody>
      </p:sp>
    </p:spTree>
    <p:extLst>
      <p:ext uri="{BB962C8B-B14F-4D97-AF65-F5344CB8AC3E}">
        <p14:creationId xmlns:p14="http://schemas.microsoft.com/office/powerpoint/2010/main" val="335523385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44549"/>
            <a:ext cx="12192000" cy="1015663"/>
          </a:xfrm>
          <a:prstGeom prst="rect">
            <a:avLst/>
          </a:prstGeom>
          <a:noFill/>
        </p:spPr>
        <p:txBody>
          <a:bodyPr wrap="square" rtlCol="0">
            <a:spAutoFit/>
          </a:bodyPr>
          <a:lstStyle/>
          <a:p>
            <a:pPr defTabSz="457200"/>
            <a:r>
              <a:rPr lang="en-US" sz="6000" b="1" dirty="0" smtClean="0">
                <a:solidFill>
                  <a:srgbClr val="313037"/>
                </a:solidFill>
                <a:latin typeface="Helvetica"/>
                <a:cs typeface="Helvetica"/>
              </a:rPr>
              <a:t>Diffusion Tensor Imaging</a:t>
            </a:r>
            <a:endParaRPr lang="en-US" sz="6000" dirty="0">
              <a:solidFill>
                <a:srgbClr val="313037"/>
              </a:solidFill>
              <a:latin typeface="Helvetica"/>
              <a:cs typeface="Helvetica"/>
            </a:endParaRPr>
          </a:p>
        </p:txBody>
      </p:sp>
      <p:pic>
        <p:nvPicPr>
          <p:cNvPr id="10" name="Picture 9" descr="anwander-tractograph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46003" y="1552545"/>
            <a:ext cx="4525017" cy="3946236"/>
          </a:xfrm>
          <a:prstGeom prst="rect">
            <a:avLst/>
          </a:prstGeom>
        </p:spPr>
      </p:pic>
      <p:pic>
        <p:nvPicPr>
          <p:cNvPr id="1028" name="Picture 4" descr="http://upload.wikimedia.org/wikipedia/en/archive/3/35/20130530143926%21Muse_2nd_law.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46002" y="1552545"/>
            <a:ext cx="4525017" cy="394623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5"/>
          <a:stretch>
            <a:fillRect/>
          </a:stretch>
        </p:blipFill>
        <p:spPr>
          <a:xfrm>
            <a:off x="1374260" y="1685496"/>
            <a:ext cx="4721740" cy="3680333"/>
          </a:xfrm>
          <a:prstGeom prst="rect">
            <a:avLst/>
          </a:prstGeom>
        </p:spPr>
      </p:pic>
      <p:pic>
        <p:nvPicPr>
          <p:cNvPr id="7" name="Picture 6"/>
          <p:cNvPicPr>
            <a:picLocks noChangeAspect="1"/>
          </p:cNvPicPr>
          <p:nvPr/>
        </p:nvPicPr>
        <p:blipFill>
          <a:blip r:embed="rId6"/>
          <a:stretch>
            <a:fillRect/>
          </a:stretch>
        </p:blipFill>
        <p:spPr>
          <a:xfrm>
            <a:off x="358667" y="2670161"/>
            <a:ext cx="6910813" cy="1580665"/>
          </a:xfrm>
          <a:prstGeom prst="rect">
            <a:avLst/>
          </a:prstGeom>
        </p:spPr>
      </p:pic>
    </p:spTree>
    <p:extLst>
      <p:ext uri="{BB962C8B-B14F-4D97-AF65-F5344CB8AC3E}">
        <p14:creationId xmlns:p14="http://schemas.microsoft.com/office/powerpoint/2010/main" val="42700996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82872"/>
            <a:ext cx="12192000" cy="1015663"/>
          </a:xfrm>
          <a:prstGeom prst="rect">
            <a:avLst/>
          </a:prstGeom>
          <a:noFill/>
        </p:spPr>
        <p:txBody>
          <a:bodyPr wrap="square" rtlCol="0">
            <a:spAutoFit/>
          </a:bodyPr>
          <a:lstStyle/>
          <a:p>
            <a:pPr defTabSz="457200"/>
            <a:r>
              <a:rPr lang="en-US" sz="6000" b="1" dirty="0" smtClean="0">
                <a:solidFill>
                  <a:srgbClr val="313037"/>
                </a:solidFill>
                <a:latin typeface="Helvetica"/>
                <a:cs typeface="Helvetica"/>
              </a:rPr>
              <a:t>DTI and Consciousness</a:t>
            </a:r>
            <a:endParaRPr lang="en-US" sz="6000" dirty="0">
              <a:solidFill>
                <a:srgbClr val="313037"/>
              </a:solidFill>
              <a:latin typeface="Helvetica"/>
              <a:cs typeface="Helvetica"/>
            </a:endParaRPr>
          </a:p>
        </p:txBody>
      </p:sp>
      <p:pic>
        <p:nvPicPr>
          <p:cNvPr id="4" name="Picture 3" descr="sfn_final_fig.png"/>
          <p:cNvPicPr>
            <a:picLocks/>
          </p:cNvPicPr>
          <p:nvPr/>
        </p:nvPicPr>
        <p:blipFill rotWithShape="1">
          <a:blip r:embed="rId3" cstate="print">
            <a:extLst>
              <a:ext uri="{28A0092B-C50C-407E-A947-70E740481C1C}">
                <a14:useLocalDpi xmlns:a14="http://schemas.microsoft.com/office/drawing/2010/main" val="0"/>
              </a:ext>
            </a:extLst>
          </a:blip>
          <a:srcRect r="55069" b="24352"/>
          <a:stretch/>
        </p:blipFill>
        <p:spPr>
          <a:xfrm>
            <a:off x="698255" y="1211580"/>
            <a:ext cx="3629905" cy="4770120"/>
          </a:xfrm>
          <a:prstGeom prst="rect">
            <a:avLst/>
          </a:prstGeom>
        </p:spPr>
      </p:pic>
      <p:sp>
        <p:nvSpPr>
          <p:cNvPr id="2" name="TextBox 1"/>
          <p:cNvSpPr txBox="1"/>
          <p:nvPr/>
        </p:nvSpPr>
        <p:spPr>
          <a:xfrm>
            <a:off x="4838700" y="2026979"/>
            <a:ext cx="6416040" cy="3139321"/>
          </a:xfrm>
          <a:prstGeom prst="rect">
            <a:avLst/>
          </a:prstGeom>
          <a:noFill/>
        </p:spPr>
        <p:txBody>
          <a:bodyPr wrap="square" rtlCol="0">
            <a:spAutoFit/>
          </a:bodyPr>
          <a:lstStyle/>
          <a:p>
            <a:pPr marL="285750" indent="-285750">
              <a:buFont typeface="Arial" panose="020B0604020202020204" pitchFamily="34" charset="0"/>
              <a:buChar char="•"/>
            </a:pPr>
            <a:r>
              <a:rPr lang="en-US" dirty="0" smtClean="0"/>
              <a:t>For each voxel in the Thalamus, we tracked probable connectivity paths with the rest of the brain.</a:t>
            </a:r>
            <a:br>
              <a:rPr lang="en-US" dirty="0" smtClean="0"/>
            </a:br>
            <a:endParaRPr lang="en-US" dirty="0" smtClean="0"/>
          </a:p>
          <a:p>
            <a:pPr marL="285750" indent="-285750">
              <a:buFont typeface="Arial" panose="020B0604020202020204" pitchFamily="34" charset="0"/>
              <a:buChar char="•"/>
            </a:pPr>
            <a:r>
              <a:rPr lang="en-US" dirty="0" smtClean="0"/>
              <a:t>End Result: whole-brain maps where each voxel represents the probability of its reciprocal connectedness with the Thalamus.</a:t>
            </a:r>
            <a:br>
              <a:rPr lang="en-US" dirty="0" smtClean="0"/>
            </a:br>
            <a:endParaRPr lang="en-US" dirty="0" smtClean="0"/>
          </a:p>
          <a:p>
            <a:pPr marL="285750" indent="-285750">
              <a:buFont typeface="Arial" panose="020B0604020202020204" pitchFamily="34" charset="0"/>
              <a:buChar char="•"/>
            </a:pPr>
            <a:r>
              <a:rPr lang="en-US" dirty="0" smtClean="0"/>
              <a:t>For patients with gradations of disorders of consciousness:</a:t>
            </a:r>
          </a:p>
          <a:p>
            <a:pPr marL="742950" lvl="1" indent="-285750">
              <a:buFont typeface="Arial" panose="020B0604020202020204" pitchFamily="34" charset="0"/>
              <a:buChar char="•"/>
            </a:pPr>
            <a:r>
              <a:rPr lang="en-US" dirty="0" smtClean="0"/>
              <a:t>Vegetative State</a:t>
            </a:r>
          </a:p>
          <a:p>
            <a:pPr marL="742950" lvl="1" indent="-285750">
              <a:buFont typeface="Arial" panose="020B0604020202020204" pitchFamily="34" charset="0"/>
              <a:buChar char="•"/>
            </a:pPr>
            <a:r>
              <a:rPr lang="en-US" dirty="0"/>
              <a:t>Minimally Conscious State -</a:t>
            </a:r>
          </a:p>
          <a:p>
            <a:pPr marL="742950" lvl="1" indent="-285750">
              <a:buFont typeface="Arial" panose="020B0604020202020204" pitchFamily="34" charset="0"/>
              <a:buChar char="•"/>
            </a:pPr>
            <a:r>
              <a:rPr lang="en-US" dirty="0" smtClean="0"/>
              <a:t>Minimally Conscious State +</a:t>
            </a:r>
          </a:p>
          <a:p>
            <a:pPr marL="742950" lvl="1" indent="-285750">
              <a:buFont typeface="Arial" panose="020B0604020202020204" pitchFamily="34" charset="0"/>
              <a:buChar char="•"/>
            </a:pPr>
            <a:endParaRPr lang="en-US" dirty="0"/>
          </a:p>
        </p:txBody>
      </p:sp>
    </p:spTree>
    <p:extLst>
      <p:ext uri="{BB962C8B-B14F-4D97-AF65-F5344CB8AC3E}">
        <p14:creationId xmlns:p14="http://schemas.microsoft.com/office/powerpoint/2010/main" val="275457081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60012"/>
            <a:ext cx="7510123" cy="1015663"/>
          </a:xfrm>
          <a:prstGeom prst="rect">
            <a:avLst/>
          </a:prstGeom>
          <a:noFill/>
        </p:spPr>
        <p:txBody>
          <a:bodyPr wrap="square" rtlCol="0">
            <a:spAutoFit/>
          </a:bodyPr>
          <a:lstStyle/>
          <a:p>
            <a:pPr defTabSz="457200"/>
            <a:r>
              <a:rPr lang="en-US" sz="6000" b="1" dirty="0" smtClean="0">
                <a:solidFill>
                  <a:srgbClr val="313037"/>
                </a:solidFill>
                <a:latin typeface="Helvetica"/>
                <a:cs typeface="Helvetica"/>
              </a:rPr>
              <a:t>Machine Learning</a:t>
            </a:r>
            <a:endParaRPr lang="en-US" sz="6000" dirty="0">
              <a:solidFill>
                <a:srgbClr val="313037"/>
              </a:solidFill>
              <a:latin typeface="Helvetica"/>
              <a:cs typeface="Helvetica"/>
            </a:endParaRPr>
          </a:p>
        </p:txBody>
      </p:sp>
      <p:pic>
        <p:nvPicPr>
          <p:cNvPr id="2" name="Picture 1"/>
          <p:cNvPicPr>
            <a:picLocks noChangeAspect="1"/>
          </p:cNvPicPr>
          <p:nvPr/>
        </p:nvPicPr>
        <p:blipFill>
          <a:blip r:embed="rId3"/>
          <a:stretch>
            <a:fillRect/>
          </a:stretch>
        </p:blipFill>
        <p:spPr>
          <a:xfrm>
            <a:off x="1504950" y="1364782"/>
            <a:ext cx="9639300" cy="1762125"/>
          </a:xfrm>
          <a:prstGeom prst="rect">
            <a:avLst/>
          </a:prstGeom>
        </p:spPr>
      </p:pic>
      <p:pic>
        <p:nvPicPr>
          <p:cNvPr id="3074" name="Picture 2" descr="http://i.stack.imgur.com/zeRTm.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46393" y="3525358"/>
            <a:ext cx="2997857" cy="2860201"/>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1504950" y="3525358"/>
            <a:ext cx="3972500" cy="2913542"/>
            <a:chOff x="1504950" y="3525358"/>
            <a:chExt cx="3972500" cy="2913542"/>
          </a:xfrm>
        </p:grpSpPr>
        <p:pic>
          <p:nvPicPr>
            <p:cNvPr id="3076" name="Picture 4" descr="http://fsl.fmrib.ox.ac.uk/fsl/fsl-4.1.9/fdt/fdt_images/fdt_simple_tract3.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04950" y="3525359"/>
              <a:ext cx="3972500" cy="286020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www.artlex.com/ArtLex/g/images/grid.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04950" y="3525358"/>
              <a:ext cx="3972500" cy="291354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oup 5"/>
          <p:cNvGrpSpPr/>
          <p:nvPr/>
        </p:nvGrpSpPr>
        <p:grpSpPr>
          <a:xfrm>
            <a:off x="3129250" y="4145280"/>
            <a:ext cx="434340" cy="381000"/>
            <a:chOff x="3129250" y="4145280"/>
            <a:chExt cx="434340" cy="381000"/>
          </a:xfrm>
        </p:grpSpPr>
        <p:sp>
          <p:nvSpPr>
            <p:cNvPr id="4" name="Rectangle 3"/>
            <p:cNvSpPr/>
            <p:nvPr/>
          </p:nvSpPr>
          <p:spPr>
            <a:xfrm>
              <a:off x="3274030" y="4145280"/>
              <a:ext cx="144780" cy="137160"/>
            </a:xfrm>
            <a:prstGeom prst="rect">
              <a:avLst/>
            </a:prstGeom>
            <a:solidFill>
              <a:srgbClr val="00B0F0"/>
            </a:solidFill>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9" name="Rectangle 8"/>
            <p:cNvSpPr/>
            <p:nvPr/>
          </p:nvSpPr>
          <p:spPr>
            <a:xfrm>
              <a:off x="3274030" y="4251960"/>
              <a:ext cx="144780" cy="137160"/>
            </a:xfrm>
            <a:prstGeom prst="rect">
              <a:avLst/>
            </a:prstGeom>
            <a:solidFill>
              <a:srgbClr val="00B0F0"/>
            </a:solidFill>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10" name="Rectangle 9"/>
            <p:cNvSpPr/>
            <p:nvPr/>
          </p:nvSpPr>
          <p:spPr>
            <a:xfrm>
              <a:off x="3418810" y="4255770"/>
              <a:ext cx="144780" cy="137160"/>
            </a:xfrm>
            <a:prstGeom prst="rect">
              <a:avLst/>
            </a:prstGeom>
            <a:solidFill>
              <a:srgbClr val="00B0F0"/>
            </a:solidFill>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11" name="Rectangle 10"/>
            <p:cNvSpPr/>
            <p:nvPr/>
          </p:nvSpPr>
          <p:spPr>
            <a:xfrm>
              <a:off x="3274030" y="4389120"/>
              <a:ext cx="144780" cy="137160"/>
            </a:xfrm>
            <a:prstGeom prst="rect">
              <a:avLst/>
            </a:prstGeom>
            <a:solidFill>
              <a:srgbClr val="00B0F0"/>
            </a:solidFill>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12" name="Rectangle 11"/>
            <p:cNvSpPr/>
            <p:nvPr/>
          </p:nvSpPr>
          <p:spPr>
            <a:xfrm>
              <a:off x="3129250" y="4251960"/>
              <a:ext cx="144780" cy="137160"/>
            </a:xfrm>
            <a:prstGeom prst="rect">
              <a:avLst/>
            </a:prstGeom>
            <a:solidFill>
              <a:srgbClr val="00B0F0"/>
            </a:solidFill>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grpSp>
      <p:cxnSp>
        <p:nvCxnSpPr>
          <p:cNvPr id="8" name="Straight Arrow Connector 7"/>
          <p:cNvCxnSpPr/>
          <p:nvPr/>
        </p:nvCxnSpPr>
        <p:spPr>
          <a:xfrm flipV="1">
            <a:off x="6035040" y="4853940"/>
            <a:ext cx="1371600" cy="7620"/>
          </a:xfrm>
          <a:prstGeom prst="straightConnector1">
            <a:avLst/>
          </a:prstGeom>
          <a:ln w="76200">
            <a:solidFill>
              <a:srgbClr val="00B0F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028982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60012"/>
            <a:ext cx="12192000" cy="1015663"/>
          </a:xfrm>
          <a:prstGeom prst="rect">
            <a:avLst/>
          </a:prstGeom>
          <a:noFill/>
        </p:spPr>
        <p:txBody>
          <a:bodyPr wrap="square" rtlCol="0">
            <a:spAutoFit/>
          </a:bodyPr>
          <a:lstStyle/>
          <a:p>
            <a:pPr defTabSz="457200"/>
            <a:r>
              <a:rPr lang="en-US" sz="6000" b="1" dirty="0" smtClean="0">
                <a:solidFill>
                  <a:srgbClr val="313037"/>
                </a:solidFill>
                <a:latin typeface="Helvetica"/>
                <a:cs typeface="Helvetica"/>
              </a:rPr>
              <a:t>DTI and Consciousness</a:t>
            </a:r>
            <a:endParaRPr lang="en-US" sz="6000" dirty="0">
              <a:solidFill>
                <a:srgbClr val="313037"/>
              </a:solidFill>
              <a:latin typeface="Helvetica"/>
              <a:cs typeface="Helvetica"/>
            </a:endParaRPr>
          </a:p>
        </p:txBody>
      </p:sp>
      <p:pic>
        <p:nvPicPr>
          <p:cNvPr id="4" name="Picture 3" descr="sfn_final_fig.png"/>
          <p:cNvPicPr>
            <a:picLocks/>
          </p:cNvPicPr>
          <p:nvPr/>
        </p:nvPicPr>
        <p:blipFill rotWithShape="1">
          <a:blip r:embed="rId3" cstate="print">
            <a:extLst>
              <a:ext uri="{28A0092B-C50C-407E-A947-70E740481C1C}">
                <a14:useLocalDpi xmlns:a14="http://schemas.microsoft.com/office/drawing/2010/main" val="0"/>
              </a:ext>
            </a:extLst>
          </a:blip>
          <a:srcRect b="24352"/>
          <a:stretch/>
        </p:blipFill>
        <p:spPr>
          <a:xfrm>
            <a:off x="820175" y="1075675"/>
            <a:ext cx="9469453" cy="5967721"/>
          </a:xfrm>
          <a:prstGeom prst="rect">
            <a:avLst/>
          </a:prstGeom>
        </p:spPr>
      </p:pic>
    </p:spTree>
    <p:extLst>
      <p:ext uri="{BB962C8B-B14F-4D97-AF65-F5344CB8AC3E}">
        <p14:creationId xmlns:p14="http://schemas.microsoft.com/office/powerpoint/2010/main" val="161009702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60012"/>
            <a:ext cx="12192000" cy="1015663"/>
          </a:xfrm>
          <a:prstGeom prst="rect">
            <a:avLst/>
          </a:prstGeom>
          <a:noFill/>
        </p:spPr>
        <p:txBody>
          <a:bodyPr wrap="square" rtlCol="0">
            <a:spAutoFit/>
          </a:bodyPr>
          <a:lstStyle/>
          <a:p>
            <a:pPr defTabSz="457200"/>
            <a:r>
              <a:rPr lang="en-US" sz="6000" b="1" dirty="0" smtClean="0">
                <a:solidFill>
                  <a:srgbClr val="313037"/>
                </a:solidFill>
                <a:latin typeface="Helvetica"/>
                <a:cs typeface="Helvetica"/>
              </a:rPr>
              <a:t>Resources</a:t>
            </a:r>
            <a:endParaRPr lang="en-US" sz="6000" dirty="0">
              <a:solidFill>
                <a:srgbClr val="313037"/>
              </a:solidFill>
              <a:latin typeface="Helvetica"/>
              <a:cs typeface="Helvetica"/>
            </a:endParaRPr>
          </a:p>
        </p:txBody>
      </p:sp>
      <p:pic>
        <p:nvPicPr>
          <p:cNvPr id="5122" name="Picture 2" descr="http://www.scientificamerican.com/sciam/cache/file/E74185E9-E632-4F1F-ABFC0F457B8B5492_artic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3095" y="1997695"/>
            <a:ext cx="2000250" cy="2647951"/>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ecx.images-amazon.com/images/I/51vN8bGOh3L._SY344_BO1,204,203,200_.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73345" y="1997695"/>
            <a:ext cx="1767851" cy="2647951"/>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ecx.images-amazon.com/images/I/717SBPNfJML.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41196" y="1997695"/>
            <a:ext cx="1776156" cy="2647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91256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1052</TotalTime>
  <Words>653</Words>
  <Application>Microsoft Macintosh PowerPoint</Application>
  <PresentationFormat>Custom</PresentationFormat>
  <Paragraphs>73</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Nicco Reggente</cp:lastModifiedBy>
  <cp:revision>27</cp:revision>
  <dcterms:created xsi:type="dcterms:W3CDTF">2015-04-27T03:09:16Z</dcterms:created>
  <dcterms:modified xsi:type="dcterms:W3CDTF">2015-04-28T20:56:16Z</dcterms:modified>
</cp:coreProperties>
</file>